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sldIdLst>
    <p:sldId id="258" r:id="rId2"/>
    <p:sldId id="267" r:id="rId3"/>
    <p:sldId id="276" r:id="rId4"/>
    <p:sldId id="256" r:id="rId5"/>
    <p:sldId id="281" r:id="rId6"/>
    <p:sldId id="273" r:id="rId7"/>
    <p:sldId id="274" r:id="rId8"/>
    <p:sldId id="262" r:id="rId9"/>
    <p:sldId id="260" r:id="rId10"/>
    <p:sldId id="278" r:id="rId11"/>
    <p:sldId id="261" r:id="rId12"/>
    <p:sldId id="266" r:id="rId13"/>
    <p:sldId id="284" r:id="rId14"/>
    <p:sldId id="285" r:id="rId15"/>
    <p:sldId id="269" r:id="rId16"/>
    <p:sldId id="263" r:id="rId17"/>
    <p:sldId id="282" r:id="rId18"/>
    <p:sldId id="283" r:id="rId19"/>
    <p:sldId id="279" r:id="rId20"/>
    <p:sldId id="280"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A09BE8A-DCFE-4B12-8657-D7CAFD743F04}">
          <p14:sldIdLst>
            <p14:sldId id="258"/>
            <p14:sldId id="267"/>
            <p14:sldId id="276"/>
            <p14:sldId id="256"/>
            <p14:sldId id="281"/>
            <p14:sldId id="273"/>
            <p14:sldId id="274"/>
            <p14:sldId id="262"/>
            <p14:sldId id="260"/>
            <p14:sldId id="278"/>
            <p14:sldId id="261"/>
            <p14:sldId id="266"/>
            <p14:sldId id="284"/>
            <p14:sldId id="285"/>
            <p14:sldId id="269"/>
            <p14:sldId id="263"/>
            <p14:sldId id="282"/>
            <p14:sldId id="283"/>
            <p14:sldId id="279"/>
            <p14:sldId id="280"/>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7561"/>
    <a:srgbClr val="00CCFF"/>
    <a:srgbClr val="88C2B5"/>
    <a:srgbClr val="DFAC47"/>
    <a:srgbClr val="CC99FF"/>
    <a:srgbClr val="F4B183"/>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41" autoAdjust="0"/>
    <p:restoredTop sz="94660"/>
  </p:normalViewPr>
  <p:slideViewPr>
    <p:cSldViewPr snapToGrid="0">
      <p:cViewPr varScale="1">
        <p:scale>
          <a:sx n="85" d="100"/>
          <a:sy n="85" d="100"/>
        </p:scale>
        <p:origin x="57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image" Target="../media/image8.jpeg"/><Relationship Id="rId4"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image" Target="../media/image8.jpeg"/><Relationship Id="rId4"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235EEA-7288-4EAD-82DB-38C9F20478F6}" type="doc">
      <dgm:prSet loTypeId="urn:microsoft.com/office/officeart/2011/layout/RadialPictureList" loCatId="picture" qsTypeId="urn:microsoft.com/office/officeart/2005/8/quickstyle/simple1" qsCatId="simple" csTypeId="urn:microsoft.com/office/officeart/2005/8/colors/accent1_2" csCatId="accent1" phldr="1"/>
      <dgm:spPr/>
      <dgm:t>
        <a:bodyPr/>
        <a:lstStyle/>
        <a:p>
          <a:endParaRPr lang="en-IN"/>
        </a:p>
      </dgm:t>
    </dgm:pt>
    <dgm:pt modelId="{D26CD23F-2E09-48BE-981D-718B796D0E6A}">
      <dgm:prSet phldrT="[Text]">
        <dgm:style>
          <a:lnRef idx="2">
            <a:schemeClr val="accent4"/>
          </a:lnRef>
          <a:fillRef idx="1">
            <a:schemeClr val="lt1"/>
          </a:fillRef>
          <a:effectRef idx="0">
            <a:schemeClr val="accent4"/>
          </a:effectRef>
          <a:fontRef idx="minor">
            <a:schemeClr val="dk1"/>
          </a:fontRef>
        </dgm:style>
      </dgm:prSet>
      <dgm:spPr>
        <a:ln w="76200">
          <a:solidFill>
            <a:srgbClr val="FFC000"/>
          </a:solidFill>
        </a:ln>
      </dgm:spPr>
      <dgm:t>
        <a:bodyPr/>
        <a:lstStyle/>
        <a:p>
          <a:r>
            <a:rPr lang="en-IN" dirty="0">
              <a:latin typeface="Times New Roman" panose="02020603050405020304" pitchFamily="18" charset="0"/>
              <a:cs typeface="Times New Roman" panose="02020603050405020304" pitchFamily="18" charset="0"/>
            </a:rPr>
            <a:t>Python Libraries for Data Science</a:t>
          </a:r>
          <a:endParaRPr lang="en-IN" dirty="0"/>
        </a:p>
      </dgm:t>
    </dgm:pt>
    <dgm:pt modelId="{C74F82BE-9471-4B39-8280-C46CC5F43783}" type="parTrans" cxnId="{3AD97B6D-FA8E-426D-804E-07DD51B65188}">
      <dgm:prSet/>
      <dgm:spPr/>
      <dgm:t>
        <a:bodyPr/>
        <a:lstStyle/>
        <a:p>
          <a:endParaRPr lang="en-IN"/>
        </a:p>
      </dgm:t>
    </dgm:pt>
    <dgm:pt modelId="{917BC0A3-97A3-433C-8AB2-A16F8FE6860C}" type="sibTrans" cxnId="{3AD97B6D-FA8E-426D-804E-07DD51B65188}">
      <dgm:prSet/>
      <dgm:spPr/>
      <dgm:t>
        <a:bodyPr/>
        <a:lstStyle/>
        <a:p>
          <a:endParaRPr lang="en-IN"/>
        </a:p>
      </dgm:t>
    </dgm:pt>
    <dgm:pt modelId="{A03D3935-D6BB-4B3C-BFFE-1A957E0FF357}">
      <dgm:prSet phldrT="[Text]"/>
      <dgm:spPr/>
      <dgm:t>
        <a:bodyPr/>
        <a:lstStyle/>
        <a:p>
          <a:r>
            <a:rPr lang="en-IN" dirty="0"/>
            <a:t>Pandas</a:t>
          </a:r>
        </a:p>
      </dgm:t>
    </dgm:pt>
    <dgm:pt modelId="{4FE7669B-F388-4A8D-9476-8F2EB6A2C456}" type="parTrans" cxnId="{ACCFEC2B-AA64-4AAE-A0F7-27DB3A22E455}">
      <dgm:prSet/>
      <dgm:spPr/>
      <dgm:t>
        <a:bodyPr/>
        <a:lstStyle/>
        <a:p>
          <a:endParaRPr lang="en-IN"/>
        </a:p>
      </dgm:t>
    </dgm:pt>
    <dgm:pt modelId="{72F1C23B-CF0F-482F-83AE-A31A963E45BC}" type="sibTrans" cxnId="{ACCFEC2B-AA64-4AAE-A0F7-27DB3A22E455}">
      <dgm:prSet/>
      <dgm:spPr/>
      <dgm:t>
        <a:bodyPr/>
        <a:lstStyle/>
        <a:p>
          <a:endParaRPr lang="en-IN"/>
        </a:p>
      </dgm:t>
    </dgm:pt>
    <dgm:pt modelId="{24798D55-81D3-4055-9CAC-FB21C936BD75}">
      <dgm:prSet phldrT="[Text]"/>
      <dgm:spPr/>
      <dgm:t>
        <a:bodyPr/>
        <a:lstStyle/>
        <a:p>
          <a:r>
            <a:rPr lang="en-IN" dirty="0"/>
            <a:t>NumPy</a:t>
          </a:r>
        </a:p>
      </dgm:t>
    </dgm:pt>
    <dgm:pt modelId="{0FC2068C-8914-448F-BD2B-273B99802C73}" type="parTrans" cxnId="{74E97462-3C0E-4A19-BA29-B5D4BDD5EF9B}">
      <dgm:prSet/>
      <dgm:spPr/>
      <dgm:t>
        <a:bodyPr/>
        <a:lstStyle/>
        <a:p>
          <a:endParaRPr lang="en-IN"/>
        </a:p>
      </dgm:t>
    </dgm:pt>
    <dgm:pt modelId="{B4C44CC7-8B45-482D-9750-FD0F3879A2AF}" type="sibTrans" cxnId="{74E97462-3C0E-4A19-BA29-B5D4BDD5EF9B}">
      <dgm:prSet/>
      <dgm:spPr/>
      <dgm:t>
        <a:bodyPr/>
        <a:lstStyle/>
        <a:p>
          <a:endParaRPr lang="en-IN"/>
        </a:p>
      </dgm:t>
    </dgm:pt>
    <dgm:pt modelId="{AE720033-8AB6-41AC-80C8-2BD768C34372}">
      <dgm:prSet phldrT="[Text]"/>
      <dgm:spPr/>
      <dgm:t>
        <a:bodyPr/>
        <a:lstStyle/>
        <a:p>
          <a:r>
            <a:rPr lang="en-IN" dirty="0"/>
            <a:t>Matplotlib</a:t>
          </a:r>
        </a:p>
      </dgm:t>
    </dgm:pt>
    <dgm:pt modelId="{8245FD03-4B70-4121-9B1E-B8960D3AB237}" type="parTrans" cxnId="{30884D61-FB0E-4753-983E-6447F996235E}">
      <dgm:prSet/>
      <dgm:spPr/>
      <dgm:t>
        <a:bodyPr/>
        <a:lstStyle/>
        <a:p>
          <a:endParaRPr lang="en-IN"/>
        </a:p>
      </dgm:t>
    </dgm:pt>
    <dgm:pt modelId="{C1D8361F-CE10-4381-862C-E14CF5F72554}" type="sibTrans" cxnId="{30884D61-FB0E-4753-983E-6447F996235E}">
      <dgm:prSet/>
      <dgm:spPr/>
      <dgm:t>
        <a:bodyPr/>
        <a:lstStyle/>
        <a:p>
          <a:endParaRPr lang="en-IN"/>
        </a:p>
      </dgm:t>
    </dgm:pt>
    <dgm:pt modelId="{4AB949C4-510C-452C-9914-5A62E8AEAB36}">
      <dgm:prSet phldrT="[Text]"/>
      <dgm:spPr/>
      <dgm:t>
        <a:bodyPr/>
        <a:lstStyle/>
        <a:p>
          <a:r>
            <a:rPr lang="en-IN" dirty="0"/>
            <a:t>Seaborn</a:t>
          </a:r>
        </a:p>
      </dgm:t>
    </dgm:pt>
    <dgm:pt modelId="{45D3477D-6495-468D-A772-B35E5FA08024}" type="parTrans" cxnId="{4918E75C-DF4A-4FE4-90A1-F61F52001BA6}">
      <dgm:prSet/>
      <dgm:spPr/>
      <dgm:t>
        <a:bodyPr/>
        <a:lstStyle/>
        <a:p>
          <a:endParaRPr lang="en-IN"/>
        </a:p>
      </dgm:t>
    </dgm:pt>
    <dgm:pt modelId="{B9196F82-E739-4110-AED9-DB9035977F3E}" type="sibTrans" cxnId="{4918E75C-DF4A-4FE4-90A1-F61F52001BA6}">
      <dgm:prSet/>
      <dgm:spPr/>
      <dgm:t>
        <a:bodyPr/>
        <a:lstStyle/>
        <a:p>
          <a:endParaRPr lang="en-IN"/>
        </a:p>
      </dgm:t>
    </dgm:pt>
    <dgm:pt modelId="{F1D16268-91E8-4D2F-A040-231850D3664F}" type="pres">
      <dgm:prSet presAssocID="{12235EEA-7288-4EAD-82DB-38C9F20478F6}" presName="Name0" presStyleCnt="0">
        <dgm:presLayoutVars>
          <dgm:chMax val="1"/>
          <dgm:chPref val="1"/>
          <dgm:dir/>
          <dgm:resizeHandles/>
        </dgm:presLayoutVars>
      </dgm:prSet>
      <dgm:spPr/>
    </dgm:pt>
    <dgm:pt modelId="{BA9D9DFB-4CDE-4EC6-B4A6-4BFCBB7725EC}" type="pres">
      <dgm:prSet presAssocID="{D26CD23F-2E09-48BE-981D-718B796D0E6A}" presName="Parent" presStyleLbl="node1" presStyleIdx="0" presStyleCnt="2" custScaleX="90909" custScaleY="90909">
        <dgm:presLayoutVars>
          <dgm:chMax val="4"/>
          <dgm:chPref val="3"/>
        </dgm:presLayoutVars>
      </dgm:prSet>
      <dgm:spPr/>
    </dgm:pt>
    <dgm:pt modelId="{25C641AE-E0FE-4F8C-A431-9523F9BEC46C}" type="pres">
      <dgm:prSet presAssocID="{A03D3935-D6BB-4B3C-BFFE-1A957E0FF357}" presName="Accent" presStyleLbl="node1" presStyleIdx="1" presStyleCnt="2"/>
      <dgm:spPr/>
    </dgm:pt>
    <dgm:pt modelId="{ECE347E6-AB82-49E7-8055-5E37F3B23222}" type="pres">
      <dgm:prSet presAssocID="{A03D3935-D6BB-4B3C-BFFE-1A957E0FF357}" presName="Image1"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a:ln w="76200">
          <a:solidFill>
            <a:srgbClr val="00CCFF"/>
          </a:solidFill>
        </a:ln>
      </dgm:spPr>
    </dgm:pt>
    <dgm:pt modelId="{3B11A760-2ACF-46B1-B6C9-6D6F104C853F}" type="pres">
      <dgm:prSet presAssocID="{A03D3935-D6BB-4B3C-BFFE-1A957E0FF357}" presName="Child1" presStyleLbl="revTx" presStyleIdx="0" presStyleCnt="4" custScaleX="74799" custScaleY="73389" custLinFactNeighborX="-9347" custLinFactNeighborY="-24780">
        <dgm:presLayoutVars>
          <dgm:chMax val="0"/>
          <dgm:chPref val="0"/>
          <dgm:bulletEnabled val="1"/>
        </dgm:presLayoutVars>
      </dgm:prSet>
      <dgm:spPr/>
    </dgm:pt>
    <dgm:pt modelId="{FAD0BCA2-B4BC-4ABD-8F4D-94F671645656}" type="pres">
      <dgm:prSet presAssocID="{24798D55-81D3-4055-9CAC-FB21C936BD75}" presName="Image2" presStyleCnt="0"/>
      <dgm:spPr/>
    </dgm:pt>
    <dgm:pt modelId="{6FA16FF1-5FF3-4917-89C4-5E6163F0EB84}" type="pres">
      <dgm:prSet presAssocID="{24798D55-81D3-4055-9CAC-FB21C936BD75}" presName="Image" presStyleLbl="fgImgPlace1" presStyleIdx="1" presStyleCnt="4" custScaleX="100000" custScaleY="100000"/>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57150">
          <a:solidFill>
            <a:srgbClr val="92D050"/>
          </a:solidFill>
        </a:ln>
      </dgm:spPr>
    </dgm:pt>
    <dgm:pt modelId="{23B1D856-99ED-4661-BD1D-7C35D2DBB061}" type="pres">
      <dgm:prSet presAssocID="{24798D55-81D3-4055-9CAC-FB21C936BD75}" presName="Child2" presStyleLbl="revTx" presStyleIdx="1" presStyleCnt="4" custScaleX="74906" custScaleY="73461" custLinFactNeighborX="-10905" custLinFactNeighborY="-2154">
        <dgm:presLayoutVars>
          <dgm:chMax val="0"/>
          <dgm:chPref val="0"/>
          <dgm:bulletEnabled val="1"/>
        </dgm:presLayoutVars>
      </dgm:prSet>
      <dgm:spPr/>
    </dgm:pt>
    <dgm:pt modelId="{C0CAAFE0-A45F-45CA-8B2F-3AE42357FB6A}" type="pres">
      <dgm:prSet presAssocID="{AE720033-8AB6-41AC-80C8-2BD768C34372}" presName="Image3" presStyleCnt="0"/>
      <dgm:spPr/>
    </dgm:pt>
    <dgm:pt modelId="{87E2A7B5-E648-4097-AF8A-D19D9BCD7F22}" type="pres">
      <dgm:prSet presAssocID="{AE720033-8AB6-41AC-80C8-2BD768C34372}" presName="Image" presStyleLbl="fgImgPlace1" presStyleIdx="2" presStyleCnt="4" custScaleX="100000" custScaleY="100000"/>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76200">
          <a:solidFill>
            <a:schemeClr val="accent2">
              <a:lumMod val="60000"/>
              <a:lumOff val="40000"/>
            </a:schemeClr>
          </a:solidFill>
        </a:ln>
      </dgm:spPr>
    </dgm:pt>
    <dgm:pt modelId="{7126D285-7336-4365-BCB7-775D99E6ADF0}" type="pres">
      <dgm:prSet presAssocID="{AE720033-8AB6-41AC-80C8-2BD768C34372}" presName="Child3" presStyleLbl="revTx" presStyleIdx="2" presStyleCnt="4" custScaleX="74906" custScaleY="73461" custLinFactNeighborX="-8568" custLinFactNeighborY="1077">
        <dgm:presLayoutVars>
          <dgm:chMax val="0"/>
          <dgm:chPref val="0"/>
          <dgm:bulletEnabled val="1"/>
        </dgm:presLayoutVars>
      </dgm:prSet>
      <dgm:spPr/>
    </dgm:pt>
    <dgm:pt modelId="{BE07CC31-6E3F-400E-98CC-656FC6E4AB0C}" type="pres">
      <dgm:prSet presAssocID="{4AB949C4-510C-452C-9914-5A62E8AEAB36}" presName="Image4" presStyleCnt="0"/>
      <dgm:spPr/>
    </dgm:pt>
    <dgm:pt modelId="{55D9A0B8-3925-4343-9700-E30139E07C1D}" type="pres">
      <dgm:prSet presAssocID="{4AB949C4-510C-452C-9914-5A62E8AEAB36}" presName="Image" presStyleLbl="fgImgPlace1" presStyleIdx="3" presStyleCnt="4" custScaleX="100000" custScaleY="100000"/>
      <dgm:spPr>
        <a:blipFill>
          <a:blip xmlns:r="http://schemas.openxmlformats.org/officeDocument/2006/relationships" r:embed="rId4">
            <a:extLst>
              <a:ext uri="{28A0092B-C50C-407E-A947-70E740481C1C}">
                <a14:useLocalDpi xmlns:a14="http://schemas.microsoft.com/office/drawing/2010/main" val="0"/>
              </a:ext>
            </a:extLst>
          </a:blip>
          <a:srcRect/>
          <a:stretch>
            <a:fillRect l="-2000" r="-2000"/>
          </a:stretch>
        </a:blipFill>
        <a:ln w="76200">
          <a:solidFill>
            <a:srgbClr val="88C2B5"/>
          </a:solidFill>
        </a:ln>
      </dgm:spPr>
    </dgm:pt>
    <dgm:pt modelId="{9801C128-77ED-4098-AB8F-A5C97D69CEB8}" type="pres">
      <dgm:prSet presAssocID="{4AB949C4-510C-452C-9914-5A62E8AEAB36}" presName="Child4" presStyleLbl="revTx" presStyleIdx="3" presStyleCnt="4" custScaleX="74906" custScaleY="73461" custLinFactNeighborX="-3116" custLinFactNeighborY="14006">
        <dgm:presLayoutVars>
          <dgm:chMax val="0"/>
          <dgm:chPref val="0"/>
          <dgm:bulletEnabled val="1"/>
        </dgm:presLayoutVars>
      </dgm:prSet>
      <dgm:spPr/>
    </dgm:pt>
  </dgm:ptLst>
  <dgm:cxnLst>
    <dgm:cxn modelId="{8FB70F28-6766-4C1F-906B-511495008D6B}" type="presOf" srcId="{24798D55-81D3-4055-9CAC-FB21C936BD75}" destId="{23B1D856-99ED-4661-BD1D-7C35D2DBB061}" srcOrd="0" destOrd="0" presId="urn:microsoft.com/office/officeart/2011/layout/RadialPictureList"/>
    <dgm:cxn modelId="{ACCFEC2B-AA64-4AAE-A0F7-27DB3A22E455}" srcId="{D26CD23F-2E09-48BE-981D-718B796D0E6A}" destId="{A03D3935-D6BB-4B3C-BFFE-1A957E0FF357}" srcOrd="0" destOrd="0" parTransId="{4FE7669B-F388-4A8D-9476-8F2EB6A2C456}" sibTransId="{72F1C23B-CF0F-482F-83AE-A31A963E45BC}"/>
    <dgm:cxn modelId="{4918E75C-DF4A-4FE4-90A1-F61F52001BA6}" srcId="{D26CD23F-2E09-48BE-981D-718B796D0E6A}" destId="{4AB949C4-510C-452C-9914-5A62E8AEAB36}" srcOrd="3" destOrd="0" parTransId="{45D3477D-6495-468D-A772-B35E5FA08024}" sibTransId="{B9196F82-E739-4110-AED9-DB9035977F3E}"/>
    <dgm:cxn modelId="{30884D61-FB0E-4753-983E-6447F996235E}" srcId="{D26CD23F-2E09-48BE-981D-718B796D0E6A}" destId="{AE720033-8AB6-41AC-80C8-2BD768C34372}" srcOrd="2" destOrd="0" parTransId="{8245FD03-4B70-4121-9B1E-B8960D3AB237}" sibTransId="{C1D8361F-CE10-4381-862C-E14CF5F72554}"/>
    <dgm:cxn modelId="{74E97462-3C0E-4A19-BA29-B5D4BDD5EF9B}" srcId="{D26CD23F-2E09-48BE-981D-718B796D0E6A}" destId="{24798D55-81D3-4055-9CAC-FB21C936BD75}" srcOrd="1" destOrd="0" parTransId="{0FC2068C-8914-448F-BD2B-273B99802C73}" sibTransId="{B4C44CC7-8B45-482D-9750-FD0F3879A2AF}"/>
    <dgm:cxn modelId="{B5FEBD42-D076-45B4-AA31-CFD12BF8C29D}" type="presOf" srcId="{AE720033-8AB6-41AC-80C8-2BD768C34372}" destId="{7126D285-7336-4365-BCB7-775D99E6ADF0}" srcOrd="0" destOrd="0" presId="urn:microsoft.com/office/officeart/2011/layout/RadialPictureList"/>
    <dgm:cxn modelId="{BF333E6D-F4E2-4E87-9B19-744C729357CA}" type="presOf" srcId="{12235EEA-7288-4EAD-82DB-38C9F20478F6}" destId="{F1D16268-91E8-4D2F-A040-231850D3664F}" srcOrd="0" destOrd="0" presId="urn:microsoft.com/office/officeart/2011/layout/RadialPictureList"/>
    <dgm:cxn modelId="{3AD97B6D-FA8E-426D-804E-07DD51B65188}" srcId="{12235EEA-7288-4EAD-82DB-38C9F20478F6}" destId="{D26CD23F-2E09-48BE-981D-718B796D0E6A}" srcOrd="0" destOrd="0" parTransId="{C74F82BE-9471-4B39-8280-C46CC5F43783}" sibTransId="{917BC0A3-97A3-433C-8AB2-A16F8FE6860C}"/>
    <dgm:cxn modelId="{E6BA0388-9DB6-4648-AA9E-7E65632232B5}" type="presOf" srcId="{A03D3935-D6BB-4B3C-BFFE-1A957E0FF357}" destId="{3B11A760-2ACF-46B1-B6C9-6D6F104C853F}" srcOrd="0" destOrd="0" presId="urn:microsoft.com/office/officeart/2011/layout/RadialPictureList"/>
    <dgm:cxn modelId="{63CCF2AB-F69D-429B-8CEF-BE7894D36CDE}" type="presOf" srcId="{4AB949C4-510C-452C-9914-5A62E8AEAB36}" destId="{9801C128-77ED-4098-AB8F-A5C97D69CEB8}" srcOrd="0" destOrd="0" presId="urn:microsoft.com/office/officeart/2011/layout/RadialPictureList"/>
    <dgm:cxn modelId="{EDAB8FD2-4E7A-45E3-B613-329BD7375F88}" type="presOf" srcId="{D26CD23F-2E09-48BE-981D-718B796D0E6A}" destId="{BA9D9DFB-4CDE-4EC6-B4A6-4BFCBB7725EC}" srcOrd="0" destOrd="0" presId="urn:microsoft.com/office/officeart/2011/layout/RadialPictureList"/>
    <dgm:cxn modelId="{D6E713B9-313D-4828-A968-3DC380828C26}" type="presParOf" srcId="{F1D16268-91E8-4D2F-A040-231850D3664F}" destId="{BA9D9DFB-4CDE-4EC6-B4A6-4BFCBB7725EC}" srcOrd="0" destOrd="0" presId="urn:microsoft.com/office/officeart/2011/layout/RadialPictureList"/>
    <dgm:cxn modelId="{398AD0BA-11B6-49E9-ABD1-B2D1266DE695}" type="presParOf" srcId="{F1D16268-91E8-4D2F-A040-231850D3664F}" destId="{25C641AE-E0FE-4F8C-A431-9523F9BEC46C}" srcOrd="1" destOrd="0" presId="urn:microsoft.com/office/officeart/2011/layout/RadialPictureList"/>
    <dgm:cxn modelId="{4FAE17F3-FBC8-414E-AAFE-E49C1B723B23}" type="presParOf" srcId="{F1D16268-91E8-4D2F-A040-231850D3664F}" destId="{ECE347E6-AB82-49E7-8055-5E37F3B23222}" srcOrd="2" destOrd="0" presId="urn:microsoft.com/office/officeart/2011/layout/RadialPictureList"/>
    <dgm:cxn modelId="{CB456DDC-E7BF-4C06-BE3A-D2BB776A080B}" type="presParOf" srcId="{F1D16268-91E8-4D2F-A040-231850D3664F}" destId="{3B11A760-2ACF-46B1-B6C9-6D6F104C853F}" srcOrd="3" destOrd="0" presId="urn:microsoft.com/office/officeart/2011/layout/RadialPictureList"/>
    <dgm:cxn modelId="{523C0453-DD5D-47F3-AC9F-AC84ADCA1E5B}" type="presParOf" srcId="{F1D16268-91E8-4D2F-A040-231850D3664F}" destId="{FAD0BCA2-B4BC-4ABD-8F4D-94F671645656}" srcOrd="4" destOrd="0" presId="urn:microsoft.com/office/officeart/2011/layout/RadialPictureList"/>
    <dgm:cxn modelId="{B9C2C4A9-BF79-43DF-9117-5B17D42157A5}" type="presParOf" srcId="{FAD0BCA2-B4BC-4ABD-8F4D-94F671645656}" destId="{6FA16FF1-5FF3-4917-89C4-5E6163F0EB84}" srcOrd="0" destOrd="0" presId="urn:microsoft.com/office/officeart/2011/layout/RadialPictureList"/>
    <dgm:cxn modelId="{22C22454-6C8F-4761-972D-A27BA6DE9B7D}" type="presParOf" srcId="{F1D16268-91E8-4D2F-A040-231850D3664F}" destId="{23B1D856-99ED-4661-BD1D-7C35D2DBB061}" srcOrd="5" destOrd="0" presId="urn:microsoft.com/office/officeart/2011/layout/RadialPictureList"/>
    <dgm:cxn modelId="{638F1FE6-B5DB-4054-89AF-D0CD6C34BBFA}" type="presParOf" srcId="{F1D16268-91E8-4D2F-A040-231850D3664F}" destId="{C0CAAFE0-A45F-45CA-8B2F-3AE42357FB6A}" srcOrd="6" destOrd="0" presId="urn:microsoft.com/office/officeart/2011/layout/RadialPictureList"/>
    <dgm:cxn modelId="{9E43DAA6-986E-49BF-9887-3DFD566EE5CD}" type="presParOf" srcId="{C0CAAFE0-A45F-45CA-8B2F-3AE42357FB6A}" destId="{87E2A7B5-E648-4097-AF8A-D19D9BCD7F22}" srcOrd="0" destOrd="0" presId="urn:microsoft.com/office/officeart/2011/layout/RadialPictureList"/>
    <dgm:cxn modelId="{E881EF9E-59AF-423F-9F01-41BABA3A8FD5}" type="presParOf" srcId="{F1D16268-91E8-4D2F-A040-231850D3664F}" destId="{7126D285-7336-4365-BCB7-775D99E6ADF0}" srcOrd="7" destOrd="0" presId="urn:microsoft.com/office/officeart/2011/layout/RadialPictureList"/>
    <dgm:cxn modelId="{F9EEB3FD-C52F-4285-A505-DEE3DC8A2E59}" type="presParOf" srcId="{F1D16268-91E8-4D2F-A040-231850D3664F}" destId="{BE07CC31-6E3F-400E-98CC-656FC6E4AB0C}" srcOrd="8" destOrd="0" presId="urn:microsoft.com/office/officeart/2011/layout/RadialPictureList"/>
    <dgm:cxn modelId="{E205821C-A0D6-4CA0-A9AC-C7E084F2E0BB}" type="presParOf" srcId="{BE07CC31-6E3F-400E-98CC-656FC6E4AB0C}" destId="{55D9A0B8-3925-4343-9700-E30139E07C1D}" srcOrd="0" destOrd="0" presId="urn:microsoft.com/office/officeart/2011/layout/RadialPictureList"/>
    <dgm:cxn modelId="{59937FD8-ABBB-446A-9B45-AF8C8BB8E505}" type="presParOf" srcId="{F1D16268-91E8-4D2F-A040-231850D3664F}" destId="{9801C128-77ED-4098-AB8F-A5C97D69CEB8}" srcOrd="9" destOrd="0" presId="urn:microsoft.com/office/officeart/2011/layout/Radial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9D9DFB-4CDE-4EC6-B4A6-4BFCBB7725EC}">
      <dsp:nvSpPr>
        <dsp:cNvPr id="0" name=""/>
        <dsp:cNvSpPr/>
      </dsp:nvSpPr>
      <dsp:spPr>
        <a:xfrm>
          <a:off x="1335400" y="1495594"/>
          <a:ext cx="1987881" cy="1987704"/>
        </a:xfrm>
        <a:prstGeom prst="ellipse">
          <a:avLst/>
        </a:prstGeom>
        <a:solidFill>
          <a:schemeClr val="lt1"/>
        </a:solidFill>
        <a:ln w="76200" cap="flat" cmpd="sng" algn="ctr">
          <a:solidFill>
            <a:srgbClr val="FFC000"/>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IN" sz="2500" kern="1200" dirty="0">
              <a:latin typeface="Times New Roman" panose="02020603050405020304" pitchFamily="18" charset="0"/>
              <a:cs typeface="Times New Roman" panose="02020603050405020304" pitchFamily="18" charset="0"/>
            </a:rPr>
            <a:t>Python Libraries for Data Science</a:t>
          </a:r>
          <a:endParaRPr lang="en-IN" sz="2500" kern="1200" dirty="0"/>
        </a:p>
      </dsp:txBody>
      <dsp:txXfrm>
        <a:off x="1626518" y="1786687"/>
        <a:ext cx="1405645" cy="1405518"/>
      </dsp:txXfrm>
    </dsp:sp>
    <dsp:sp modelId="{25C641AE-E0FE-4F8C-A431-9523F9BEC46C}">
      <dsp:nvSpPr>
        <dsp:cNvPr id="0" name=""/>
        <dsp:cNvSpPr/>
      </dsp:nvSpPr>
      <dsp:spPr>
        <a:xfrm>
          <a:off x="108642" y="180333"/>
          <a:ext cx="4407371" cy="4594249"/>
        </a:xfrm>
        <a:prstGeom prst="blockArc">
          <a:avLst>
            <a:gd name="adj1" fmla="val 16509444"/>
            <a:gd name="adj2" fmla="val 5088054"/>
            <a:gd name="adj3" fmla="val 52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E347E6-AB82-49E7-8055-5E37F3B23222}">
      <dsp:nvSpPr>
        <dsp:cNvPr id="0" name=""/>
        <dsp:cNvSpPr/>
      </dsp:nvSpPr>
      <dsp:spPr>
        <a:xfrm>
          <a:off x="2837168" y="0"/>
          <a:ext cx="1171660" cy="117141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a:ln w="76200" cap="flat" cmpd="sng" algn="ctr">
          <a:solidFill>
            <a:srgbClr val="00CCFF"/>
          </a:solidFill>
          <a:prstDash val="solid"/>
          <a:miter lim="800000"/>
        </a:ln>
        <a:effectLst/>
      </dsp:spPr>
      <dsp:style>
        <a:lnRef idx="2">
          <a:scrgbClr r="0" g="0" b="0"/>
        </a:lnRef>
        <a:fillRef idx="1">
          <a:scrgbClr r="0" g="0" b="0"/>
        </a:fillRef>
        <a:effectRef idx="0">
          <a:scrgbClr r="0" g="0" b="0"/>
        </a:effectRef>
        <a:fontRef idx="minor"/>
      </dsp:style>
    </dsp:sp>
    <dsp:sp modelId="{3B11A760-2ACF-46B1-B6C9-6D6F104C853F}">
      <dsp:nvSpPr>
        <dsp:cNvPr id="0" name=""/>
        <dsp:cNvSpPr/>
      </dsp:nvSpPr>
      <dsp:spPr>
        <a:xfrm>
          <a:off x="4149096" y="0"/>
          <a:ext cx="1173162" cy="83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l" defTabSz="889000">
            <a:lnSpc>
              <a:spcPct val="90000"/>
            </a:lnSpc>
            <a:spcBef>
              <a:spcPct val="0"/>
            </a:spcBef>
            <a:spcAft>
              <a:spcPct val="10000"/>
            </a:spcAft>
            <a:buNone/>
          </a:pPr>
          <a:r>
            <a:rPr lang="en-IN" sz="2000" kern="1200" dirty="0"/>
            <a:t>Pandas</a:t>
          </a:r>
        </a:p>
      </dsp:txBody>
      <dsp:txXfrm>
        <a:off x="4149096" y="0"/>
        <a:ext cx="1173162" cy="832195"/>
      </dsp:txXfrm>
    </dsp:sp>
    <dsp:sp modelId="{6FA16FF1-5FF3-4917-89C4-5E6163F0EB84}">
      <dsp:nvSpPr>
        <dsp:cNvPr id="0" name=""/>
        <dsp:cNvSpPr/>
      </dsp:nvSpPr>
      <dsp:spPr>
        <a:xfrm>
          <a:off x="3702592" y="1090990"/>
          <a:ext cx="1171660" cy="1171416"/>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57150" cap="flat" cmpd="sng" algn="ctr">
          <a:solidFill>
            <a:srgbClr val="92D050"/>
          </a:solidFill>
          <a:prstDash val="solid"/>
          <a:miter lim="800000"/>
        </a:ln>
        <a:effectLst/>
      </dsp:spPr>
      <dsp:style>
        <a:lnRef idx="2">
          <a:scrgbClr r="0" g="0" b="0"/>
        </a:lnRef>
        <a:fillRef idx="1">
          <a:scrgbClr r="0" g="0" b="0"/>
        </a:fillRef>
        <a:effectRef idx="0">
          <a:scrgbClr r="0" g="0" b="0"/>
        </a:effectRef>
        <a:fontRef idx="minor"/>
      </dsp:style>
    </dsp:sp>
    <dsp:sp modelId="{23B1D856-99ED-4661-BD1D-7C35D2DBB061}">
      <dsp:nvSpPr>
        <dsp:cNvPr id="0" name=""/>
        <dsp:cNvSpPr/>
      </dsp:nvSpPr>
      <dsp:spPr>
        <a:xfrm>
          <a:off x="4986035" y="1237515"/>
          <a:ext cx="1174841" cy="833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l" defTabSz="889000">
            <a:lnSpc>
              <a:spcPct val="90000"/>
            </a:lnSpc>
            <a:spcBef>
              <a:spcPct val="0"/>
            </a:spcBef>
            <a:spcAft>
              <a:spcPct val="10000"/>
            </a:spcAft>
            <a:buNone/>
          </a:pPr>
          <a:r>
            <a:rPr lang="en-IN" sz="2000" kern="1200" dirty="0"/>
            <a:t>NumPy</a:t>
          </a:r>
        </a:p>
      </dsp:txBody>
      <dsp:txXfrm>
        <a:off x="4986035" y="1237515"/>
        <a:ext cx="1174841" cy="833011"/>
      </dsp:txXfrm>
    </dsp:sp>
    <dsp:sp modelId="{87E2A7B5-E648-4097-AF8A-D19D9BCD7F22}">
      <dsp:nvSpPr>
        <dsp:cNvPr id="0" name=""/>
        <dsp:cNvSpPr/>
      </dsp:nvSpPr>
      <dsp:spPr>
        <a:xfrm>
          <a:off x="3698098" y="2695006"/>
          <a:ext cx="1171660" cy="1171416"/>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76200" cap="flat" cmpd="sng" algn="ctr">
          <a:solidFill>
            <a:schemeClr val="accent2">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sp>
    <dsp:sp modelId="{7126D285-7336-4365-BCB7-775D99E6ADF0}">
      <dsp:nvSpPr>
        <dsp:cNvPr id="0" name=""/>
        <dsp:cNvSpPr/>
      </dsp:nvSpPr>
      <dsp:spPr>
        <a:xfrm>
          <a:off x="5022689" y="2876671"/>
          <a:ext cx="1174841" cy="833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l" defTabSz="889000">
            <a:lnSpc>
              <a:spcPct val="90000"/>
            </a:lnSpc>
            <a:spcBef>
              <a:spcPct val="0"/>
            </a:spcBef>
            <a:spcAft>
              <a:spcPct val="10000"/>
            </a:spcAft>
            <a:buNone/>
          </a:pPr>
          <a:r>
            <a:rPr lang="en-IN" sz="2000" kern="1200" dirty="0"/>
            <a:t>Matplotlib</a:t>
          </a:r>
        </a:p>
      </dsp:txBody>
      <dsp:txXfrm>
        <a:off x="5022689" y="2876671"/>
        <a:ext cx="1174841" cy="833011"/>
      </dsp:txXfrm>
    </dsp:sp>
    <dsp:sp modelId="{55D9A0B8-3925-4343-9700-E30139E07C1D}">
      <dsp:nvSpPr>
        <dsp:cNvPr id="0" name=""/>
        <dsp:cNvSpPr/>
      </dsp:nvSpPr>
      <dsp:spPr>
        <a:xfrm>
          <a:off x="2837168" y="3823961"/>
          <a:ext cx="1171660" cy="1171416"/>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2000" r="-2000"/>
          </a:stretch>
        </a:blipFill>
        <a:ln w="76200" cap="flat" cmpd="sng" algn="ctr">
          <a:solidFill>
            <a:srgbClr val="88C2B5"/>
          </a:solidFill>
          <a:prstDash val="solid"/>
          <a:miter lim="800000"/>
        </a:ln>
        <a:effectLst/>
      </dsp:spPr>
      <dsp:style>
        <a:lnRef idx="2">
          <a:scrgbClr r="0" g="0" b="0"/>
        </a:lnRef>
        <a:fillRef idx="1">
          <a:scrgbClr r="0" g="0" b="0"/>
        </a:fillRef>
        <a:effectRef idx="0">
          <a:scrgbClr r="0" g="0" b="0"/>
        </a:effectRef>
        <a:fontRef idx="minor"/>
      </dsp:style>
    </dsp:sp>
    <dsp:sp modelId="{9801C128-77ED-4098-AB8F-A5C97D69CEB8}">
      <dsp:nvSpPr>
        <dsp:cNvPr id="0" name=""/>
        <dsp:cNvSpPr/>
      </dsp:nvSpPr>
      <dsp:spPr>
        <a:xfrm>
          <a:off x="4245985" y="4157230"/>
          <a:ext cx="1174841" cy="833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l" defTabSz="889000">
            <a:lnSpc>
              <a:spcPct val="90000"/>
            </a:lnSpc>
            <a:spcBef>
              <a:spcPct val="0"/>
            </a:spcBef>
            <a:spcAft>
              <a:spcPct val="10000"/>
            </a:spcAft>
            <a:buNone/>
          </a:pPr>
          <a:r>
            <a:rPr lang="en-IN" sz="2000" kern="1200" dirty="0"/>
            <a:t>Seaborn</a:t>
          </a:r>
        </a:p>
      </dsp:txBody>
      <dsp:txXfrm>
        <a:off x="4245985" y="4157230"/>
        <a:ext cx="1174841" cy="833011"/>
      </dsp:txXfrm>
    </dsp:sp>
  </dsp:spTree>
</dsp:drawing>
</file>

<file path=ppt/diagrams/layout1.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DE93D-D82E-9376-1699-7D9AD8D846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736FE36-5B34-CDE1-C628-5B03AA2A5B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58E033D-175D-D5DC-8B3B-EF1F94D0C801}"/>
              </a:ext>
            </a:extLst>
          </p:cNvPr>
          <p:cNvSpPr>
            <a:spLocks noGrp="1"/>
          </p:cNvSpPr>
          <p:nvPr>
            <p:ph type="dt" sz="half" idx="10"/>
          </p:nvPr>
        </p:nvSpPr>
        <p:spPr/>
        <p:txBody>
          <a:bodyPr/>
          <a:lstStyle/>
          <a:p>
            <a:fld id="{3085ECE5-F7BE-44DA-A6E4-157B05F004AF}" type="datetimeFigureOut">
              <a:rPr lang="en-IN" smtClean="0"/>
              <a:t>31-05-2023</a:t>
            </a:fld>
            <a:endParaRPr lang="en-IN" dirty="0"/>
          </a:p>
        </p:txBody>
      </p:sp>
      <p:sp>
        <p:nvSpPr>
          <p:cNvPr id="5" name="Footer Placeholder 4">
            <a:extLst>
              <a:ext uri="{FF2B5EF4-FFF2-40B4-BE49-F238E27FC236}">
                <a16:creationId xmlns:a16="http://schemas.microsoft.com/office/drawing/2014/main" id="{4F64C2BD-89A9-9825-B388-F37252423E6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3206B10-D9F7-BDAC-0BDA-B6CAA6F237F8}"/>
              </a:ext>
            </a:extLst>
          </p:cNvPr>
          <p:cNvSpPr>
            <a:spLocks noGrp="1"/>
          </p:cNvSpPr>
          <p:nvPr>
            <p:ph type="sldNum" sz="quarter" idx="12"/>
          </p:nvPr>
        </p:nvSpPr>
        <p:spPr/>
        <p:txBody>
          <a:bodyPr/>
          <a:lstStyle/>
          <a:p>
            <a:fld id="{B2230159-78B4-4ADD-9942-FBF6D55362C8}" type="slidenum">
              <a:rPr lang="en-IN" smtClean="0"/>
              <a:t>‹#›</a:t>
            </a:fld>
            <a:endParaRPr lang="en-IN" dirty="0"/>
          </a:p>
        </p:txBody>
      </p:sp>
    </p:spTree>
    <p:extLst>
      <p:ext uri="{BB962C8B-B14F-4D97-AF65-F5344CB8AC3E}">
        <p14:creationId xmlns:p14="http://schemas.microsoft.com/office/powerpoint/2010/main" val="1172465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9BBF1-9C10-3021-7112-F16C89BA53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B67C84-8102-757E-E6CE-12A036EA7A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B704CE-B617-1A69-E14F-0BA4A7D10016}"/>
              </a:ext>
            </a:extLst>
          </p:cNvPr>
          <p:cNvSpPr>
            <a:spLocks noGrp="1"/>
          </p:cNvSpPr>
          <p:nvPr>
            <p:ph type="dt" sz="half" idx="10"/>
          </p:nvPr>
        </p:nvSpPr>
        <p:spPr/>
        <p:txBody>
          <a:bodyPr/>
          <a:lstStyle/>
          <a:p>
            <a:fld id="{3085ECE5-F7BE-44DA-A6E4-157B05F004AF}" type="datetimeFigureOut">
              <a:rPr lang="en-IN" smtClean="0"/>
              <a:t>31-05-2023</a:t>
            </a:fld>
            <a:endParaRPr lang="en-IN" dirty="0"/>
          </a:p>
        </p:txBody>
      </p:sp>
      <p:sp>
        <p:nvSpPr>
          <p:cNvPr id="5" name="Footer Placeholder 4">
            <a:extLst>
              <a:ext uri="{FF2B5EF4-FFF2-40B4-BE49-F238E27FC236}">
                <a16:creationId xmlns:a16="http://schemas.microsoft.com/office/drawing/2014/main" id="{D6FA5DCD-4D5C-987F-DB13-D0173E5EB40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90FBFD0-5B07-DF38-62EA-8EEB0EC31E82}"/>
              </a:ext>
            </a:extLst>
          </p:cNvPr>
          <p:cNvSpPr>
            <a:spLocks noGrp="1"/>
          </p:cNvSpPr>
          <p:nvPr>
            <p:ph type="sldNum" sz="quarter" idx="12"/>
          </p:nvPr>
        </p:nvSpPr>
        <p:spPr/>
        <p:txBody>
          <a:bodyPr/>
          <a:lstStyle/>
          <a:p>
            <a:fld id="{B2230159-78B4-4ADD-9942-FBF6D55362C8}" type="slidenum">
              <a:rPr lang="en-IN" smtClean="0"/>
              <a:t>‹#›</a:t>
            </a:fld>
            <a:endParaRPr lang="en-IN" dirty="0"/>
          </a:p>
        </p:txBody>
      </p:sp>
    </p:spTree>
    <p:extLst>
      <p:ext uri="{BB962C8B-B14F-4D97-AF65-F5344CB8AC3E}">
        <p14:creationId xmlns:p14="http://schemas.microsoft.com/office/powerpoint/2010/main" val="3235301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B35EA8-8E63-6994-9520-130AFAA725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960BCA-2065-2D10-9518-F32E1AD6C2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996AB7-780A-77EB-A937-BC6D98993B44}"/>
              </a:ext>
            </a:extLst>
          </p:cNvPr>
          <p:cNvSpPr>
            <a:spLocks noGrp="1"/>
          </p:cNvSpPr>
          <p:nvPr>
            <p:ph type="dt" sz="half" idx="10"/>
          </p:nvPr>
        </p:nvSpPr>
        <p:spPr/>
        <p:txBody>
          <a:bodyPr/>
          <a:lstStyle/>
          <a:p>
            <a:fld id="{3085ECE5-F7BE-44DA-A6E4-157B05F004AF}" type="datetimeFigureOut">
              <a:rPr lang="en-IN" smtClean="0"/>
              <a:t>31-05-2023</a:t>
            </a:fld>
            <a:endParaRPr lang="en-IN" dirty="0"/>
          </a:p>
        </p:txBody>
      </p:sp>
      <p:sp>
        <p:nvSpPr>
          <p:cNvPr id="5" name="Footer Placeholder 4">
            <a:extLst>
              <a:ext uri="{FF2B5EF4-FFF2-40B4-BE49-F238E27FC236}">
                <a16:creationId xmlns:a16="http://schemas.microsoft.com/office/drawing/2014/main" id="{763D3772-D935-5D13-6237-0105748DAAC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EA2CC08-E2B0-A787-B55B-920F1F79E407}"/>
              </a:ext>
            </a:extLst>
          </p:cNvPr>
          <p:cNvSpPr>
            <a:spLocks noGrp="1"/>
          </p:cNvSpPr>
          <p:nvPr>
            <p:ph type="sldNum" sz="quarter" idx="12"/>
          </p:nvPr>
        </p:nvSpPr>
        <p:spPr/>
        <p:txBody>
          <a:bodyPr/>
          <a:lstStyle/>
          <a:p>
            <a:fld id="{B2230159-78B4-4ADD-9942-FBF6D55362C8}" type="slidenum">
              <a:rPr lang="en-IN" smtClean="0"/>
              <a:t>‹#›</a:t>
            </a:fld>
            <a:endParaRPr lang="en-IN" dirty="0"/>
          </a:p>
        </p:txBody>
      </p:sp>
    </p:spTree>
    <p:extLst>
      <p:ext uri="{BB962C8B-B14F-4D97-AF65-F5344CB8AC3E}">
        <p14:creationId xmlns:p14="http://schemas.microsoft.com/office/powerpoint/2010/main" val="29263477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85ECE5-F7BE-44DA-A6E4-157B05F004AF}" type="datetimeFigureOut">
              <a:rPr lang="en-IN" smtClean="0"/>
              <a:t>31-05-2023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2230159-78B4-4ADD-9942-FBF6D55362C8}" type="slidenum">
              <a:rPr lang="en-IN" smtClean="0"/>
              <a:t>‹#›</a:t>
            </a:fld>
            <a:endParaRPr lang="en-IN" dirty="0"/>
          </a:p>
        </p:txBody>
      </p:sp>
    </p:spTree>
    <p:extLst>
      <p:ext uri="{BB962C8B-B14F-4D97-AF65-F5344CB8AC3E}">
        <p14:creationId xmlns:p14="http://schemas.microsoft.com/office/powerpoint/2010/main" val="378092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3D16-7BF4-3942-472B-2A7BCB59F4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091717-751B-7BF2-6DDB-0A403FAD81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87CCD0-AF1E-EF82-76DC-78CD14D8D7C0}"/>
              </a:ext>
            </a:extLst>
          </p:cNvPr>
          <p:cNvSpPr>
            <a:spLocks noGrp="1"/>
          </p:cNvSpPr>
          <p:nvPr>
            <p:ph type="dt" sz="half" idx="10"/>
          </p:nvPr>
        </p:nvSpPr>
        <p:spPr/>
        <p:txBody>
          <a:bodyPr/>
          <a:lstStyle/>
          <a:p>
            <a:fld id="{3085ECE5-F7BE-44DA-A6E4-157B05F004AF}" type="datetimeFigureOut">
              <a:rPr lang="en-IN" smtClean="0"/>
              <a:t>31-05-2023</a:t>
            </a:fld>
            <a:endParaRPr lang="en-IN" dirty="0"/>
          </a:p>
        </p:txBody>
      </p:sp>
      <p:sp>
        <p:nvSpPr>
          <p:cNvPr id="5" name="Footer Placeholder 4">
            <a:extLst>
              <a:ext uri="{FF2B5EF4-FFF2-40B4-BE49-F238E27FC236}">
                <a16:creationId xmlns:a16="http://schemas.microsoft.com/office/drawing/2014/main" id="{A3CC2A09-D27E-A1C7-4C8E-5C09B16626B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2F04388-9E32-02CF-6BB6-533A8AFFA70C}"/>
              </a:ext>
            </a:extLst>
          </p:cNvPr>
          <p:cNvSpPr>
            <a:spLocks noGrp="1"/>
          </p:cNvSpPr>
          <p:nvPr>
            <p:ph type="sldNum" sz="quarter" idx="12"/>
          </p:nvPr>
        </p:nvSpPr>
        <p:spPr/>
        <p:txBody>
          <a:bodyPr/>
          <a:lstStyle/>
          <a:p>
            <a:fld id="{B2230159-78B4-4ADD-9942-FBF6D55362C8}" type="slidenum">
              <a:rPr lang="en-IN" smtClean="0"/>
              <a:t>‹#›</a:t>
            </a:fld>
            <a:endParaRPr lang="en-IN" dirty="0"/>
          </a:p>
        </p:txBody>
      </p:sp>
    </p:spTree>
    <p:extLst>
      <p:ext uri="{BB962C8B-B14F-4D97-AF65-F5344CB8AC3E}">
        <p14:creationId xmlns:p14="http://schemas.microsoft.com/office/powerpoint/2010/main" val="2681455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8229-9AFC-7DF8-125C-D85D5E750A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982C616-242A-CD09-926C-8D6C99D195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2AF087-9F33-9C2B-D082-0DDD50362AE4}"/>
              </a:ext>
            </a:extLst>
          </p:cNvPr>
          <p:cNvSpPr>
            <a:spLocks noGrp="1"/>
          </p:cNvSpPr>
          <p:nvPr>
            <p:ph type="dt" sz="half" idx="10"/>
          </p:nvPr>
        </p:nvSpPr>
        <p:spPr/>
        <p:txBody>
          <a:bodyPr/>
          <a:lstStyle/>
          <a:p>
            <a:fld id="{3085ECE5-F7BE-44DA-A6E4-157B05F004AF}" type="datetimeFigureOut">
              <a:rPr lang="en-IN" smtClean="0"/>
              <a:t>31-05-2023</a:t>
            </a:fld>
            <a:endParaRPr lang="en-IN" dirty="0"/>
          </a:p>
        </p:txBody>
      </p:sp>
      <p:sp>
        <p:nvSpPr>
          <p:cNvPr id="5" name="Footer Placeholder 4">
            <a:extLst>
              <a:ext uri="{FF2B5EF4-FFF2-40B4-BE49-F238E27FC236}">
                <a16:creationId xmlns:a16="http://schemas.microsoft.com/office/drawing/2014/main" id="{DD0D55EB-6854-B1FB-EF6B-C5A62F18B1F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0C54CE2-0AA1-7006-75AC-5EE6F4821AF9}"/>
              </a:ext>
            </a:extLst>
          </p:cNvPr>
          <p:cNvSpPr>
            <a:spLocks noGrp="1"/>
          </p:cNvSpPr>
          <p:nvPr>
            <p:ph type="sldNum" sz="quarter" idx="12"/>
          </p:nvPr>
        </p:nvSpPr>
        <p:spPr/>
        <p:txBody>
          <a:bodyPr/>
          <a:lstStyle/>
          <a:p>
            <a:fld id="{B2230159-78B4-4ADD-9942-FBF6D55362C8}" type="slidenum">
              <a:rPr lang="en-IN" smtClean="0"/>
              <a:t>‹#›</a:t>
            </a:fld>
            <a:endParaRPr lang="en-IN" dirty="0"/>
          </a:p>
        </p:txBody>
      </p:sp>
    </p:spTree>
    <p:extLst>
      <p:ext uri="{BB962C8B-B14F-4D97-AF65-F5344CB8AC3E}">
        <p14:creationId xmlns:p14="http://schemas.microsoft.com/office/powerpoint/2010/main" val="2805760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77777-53AD-B81D-55CE-FC71729F76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604602-FFB9-2382-8CB2-6F48539223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3CFC425-C9B6-615B-45DE-68A45C4959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B4575BB-66DD-0865-766B-86D2473F9975}"/>
              </a:ext>
            </a:extLst>
          </p:cNvPr>
          <p:cNvSpPr>
            <a:spLocks noGrp="1"/>
          </p:cNvSpPr>
          <p:nvPr>
            <p:ph type="dt" sz="half" idx="10"/>
          </p:nvPr>
        </p:nvSpPr>
        <p:spPr/>
        <p:txBody>
          <a:bodyPr/>
          <a:lstStyle/>
          <a:p>
            <a:fld id="{3085ECE5-F7BE-44DA-A6E4-157B05F004AF}" type="datetimeFigureOut">
              <a:rPr lang="en-IN" smtClean="0"/>
              <a:t>31-05-2023</a:t>
            </a:fld>
            <a:endParaRPr lang="en-IN" dirty="0"/>
          </a:p>
        </p:txBody>
      </p:sp>
      <p:sp>
        <p:nvSpPr>
          <p:cNvPr id="6" name="Footer Placeholder 5">
            <a:extLst>
              <a:ext uri="{FF2B5EF4-FFF2-40B4-BE49-F238E27FC236}">
                <a16:creationId xmlns:a16="http://schemas.microsoft.com/office/drawing/2014/main" id="{21097082-A36B-D21A-5842-D1076BE3DD1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77AB2AC-9EEC-4170-86BA-D608ECE8F8DD}"/>
              </a:ext>
            </a:extLst>
          </p:cNvPr>
          <p:cNvSpPr>
            <a:spLocks noGrp="1"/>
          </p:cNvSpPr>
          <p:nvPr>
            <p:ph type="sldNum" sz="quarter" idx="12"/>
          </p:nvPr>
        </p:nvSpPr>
        <p:spPr/>
        <p:txBody>
          <a:bodyPr/>
          <a:lstStyle/>
          <a:p>
            <a:fld id="{B2230159-78B4-4ADD-9942-FBF6D55362C8}" type="slidenum">
              <a:rPr lang="en-IN" smtClean="0"/>
              <a:t>‹#›</a:t>
            </a:fld>
            <a:endParaRPr lang="en-IN" dirty="0"/>
          </a:p>
        </p:txBody>
      </p:sp>
    </p:spTree>
    <p:extLst>
      <p:ext uri="{BB962C8B-B14F-4D97-AF65-F5344CB8AC3E}">
        <p14:creationId xmlns:p14="http://schemas.microsoft.com/office/powerpoint/2010/main" val="1356085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4D282-B3D5-BE9F-BCCF-60C47691244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1B9DF9-F422-FB4F-D08C-790EFF7500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42F4FE-C8E5-FD25-2DAD-DB8669FECB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7CA164-BBF0-C70E-88F2-18756868BB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7851B5-0984-6E5E-DF13-14D47336A7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F9E4900-184C-3CF5-F7BE-243FD277A4A5}"/>
              </a:ext>
            </a:extLst>
          </p:cNvPr>
          <p:cNvSpPr>
            <a:spLocks noGrp="1"/>
          </p:cNvSpPr>
          <p:nvPr>
            <p:ph type="dt" sz="half" idx="10"/>
          </p:nvPr>
        </p:nvSpPr>
        <p:spPr/>
        <p:txBody>
          <a:bodyPr/>
          <a:lstStyle/>
          <a:p>
            <a:fld id="{3085ECE5-F7BE-44DA-A6E4-157B05F004AF}" type="datetimeFigureOut">
              <a:rPr lang="en-IN" smtClean="0"/>
              <a:t>31-05-2023</a:t>
            </a:fld>
            <a:endParaRPr lang="en-IN" dirty="0"/>
          </a:p>
        </p:txBody>
      </p:sp>
      <p:sp>
        <p:nvSpPr>
          <p:cNvPr id="8" name="Footer Placeholder 7">
            <a:extLst>
              <a:ext uri="{FF2B5EF4-FFF2-40B4-BE49-F238E27FC236}">
                <a16:creationId xmlns:a16="http://schemas.microsoft.com/office/drawing/2014/main" id="{C6EA546A-156A-48D6-008C-8DDC28B00462}"/>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378259BB-0EC1-0286-D4B9-D8842717ED79}"/>
              </a:ext>
            </a:extLst>
          </p:cNvPr>
          <p:cNvSpPr>
            <a:spLocks noGrp="1"/>
          </p:cNvSpPr>
          <p:nvPr>
            <p:ph type="sldNum" sz="quarter" idx="12"/>
          </p:nvPr>
        </p:nvSpPr>
        <p:spPr/>
        <p:txBody>
          <a:bodyPr/>
          <a:lstStyle/>
          <a:p>
            <a:fld id="{B2230159-78B4-4ADD-9942-FBF6D55362C8}" type="slidenum">
              <a:rPr lang="en-IN" smtClean="0"/>
              <a:t>‹#›</a:t>
            </a:fld>
            <a:endParaRPr lang="en-IN" dirty="0"/>
          </a:p>
        </p:txBody>
      </p:sp>
    </p:spTree>
    <p:extLst>
      <p:ext uri="{BB962C8B-B14F-4D97-AF65-F5344CB8AC3E}">
        <p14:creationId xmlns:p14="http://schemas.microsoft.com/office/powerpoint/2010/main" val="378292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6341E-3F3E-7B2B-279F-E13C5ED31A0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F6389C-BD43-B5A0-F6B9-2146205297E6}"/>
              </a:ext>
            </a:extLst>
          </p:cNvPr>
          <p:cNvSpPr>
            <a:spLocks noGrp="1"/>
          </p:cNvSpPr>
          <p:nvPr>
            <p:ph type="dt" sz="half" idx="10"/>
          </p:nvPr>
        </p:nvSpPr>
        <p:spPr/>
        <p:txBody>
          <a:bodyPr/>
          <a:lstStyle/>
          <a:p>
            <a:fld id="{3085ECE5-F7BE-44DA-A6E4-157B05F004AF}" type="datetimeFigureOut">
              <a:rPr lang="en-IN" smtClean="0"/>
              <a:t>31-05-2023</a:t>
            </a:fld>
            <a:endParaRPr lang="en-IN" dirty="0"/>
          </a:p>
        </p:txBody>
      </p:sp>
      <p:sp>
        <p:nvSpPr>
          <p:cNvPr id="4" name="Footer Placeholder 3">
            <a:extLst>
              <a:ext uri="{FF2B5EF4-FFF2-40B4-BE49-F238E27FC236}">
                <a16:creationId xmlns:a16="http://schemas.microsoft.com/office/drawing/2014/main" id="{3B8CE19A-F4AD-80E2-B78E-026409881E4F}"/>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7CBABCF1-466F-407F-B522-FD004A322406}"/>
              </a:ext>
            </a:extLst>
          </p:cNvPr>
          <p:cNvSpPr>
            <a:spLocks noGrp="1"/>
          </p:cNvSpPr>
          <p:nvPr>
            <p:ph type="sldNum" sz="quarter" idx="12"/>
          </p:nvPr>
        </p:nvSpPr>
        <p:spPr/>
        <p:txBody>
          <a:bodyPr/>
          <a:lstStyle/>
          <a:p>
            <a:fld id="{B2230159-78B4-4ADD-9942-FBF6D55362C8}" type="slidenum">
              <a:rPr lang="en-IN" smtClean="0"/>
              <a:t>‹#›</a:t>
            </a:fld>
            <a:endParaRPr lang="en-IN" dirty="0"/>
          </a:p>
        </p:txBody>
      </p:sp>
    </p:spTree>
    <p:extLst>
      <p:ext uri="{BB962C8B-B14F-4D97-AF65-F5344CB8AC3E}">
        <p14:creationId xmlns:p14="http://schemas.microsoft.com/office/powerpoint/2010/main" val="2026589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86C184-0750-9DFB-29CF-1EB71FA56107}"/>
              </a:ext>
            </a:extLst>
          </p:cNvPr>
          <p:cNvSpPr>
            <a:spLocks noGrp="1"/>
          </p:cNvSpPr>
          <p:nvPr>
            <p:ph type="dt" sz="half" idx="10"/>
          </p:nvPr>
        </p:nvSpPr>
        <p:spPr/>
        <p:txBody>
          <a:bodyPr/>
          <a:lstStyle/>
          <a:p>
            <a:fld id="{3085ECE5-F7BE-44DA-A6E4-157B05F004AF}" type="datetimeFigureOut">
              <a:rPr lang="en-IN" smtClean="0"/>
              <a:t>31-05-2023</a:t>
            </a:fld>
            <a:endParaRPr lang="en-IN" dirty="0"/>
          </a:p>
        </p:txBody>
      </p:sp>
      <p:sp>
        <p:nvSpPr>
          <p:cNvPr id="3" name="Footer Placeholder 2">
            <a:extLst>
              <a:ext uri="{FF2B5EF4-FFF2-40B4-BE49-F238E27FC236}">
                <a16:creationId xmlns:a16="http://schemas.microsoft.com/office/drawing/2014/main" id="{FE62CB46-2791-6924-E946-9545864F2464}"/>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B2E24717-9678-BC22-05F4-39E785DE2B57}"/>
              </a:ext>
            </a:extLst>
          </p:cNvPr>
          <p:cNvSpPr>
            <a:spLocks noGrp="1"/>
          </p:cNvSpPr>
          <p:nvPr>
            <p:ph type="sldNum" sz="quarter" idx="12"/>
          </p:nvPr>
        </p:nvSpPr>
        <p:spPr/>
        <p:txBody>
          <a:bodyPr/>
          <a:lstStyle/>
          <a:p>
            <a:fld id="{B2230159-78B4-4ADD-9942-FBF6D55362C8}" type="slidenum">
              <a:rPr lang="en-IN" smtClean="0"/>
              <a:t>‹#›</a:t>
            </a:fld>
            <a:endParaRPr lang="en-IN" dirty="0"/>
          </a:p>
        </p:txBody>
      </p:sp>
    </p:spTree>
    <p:extLst>
      <p:ext uri="{BB962C8B-B14F-4D97-AF65-F5344CB8AC3E}">
        <p14:creationId xmlns:p14="http://schemas.microsoft.com/office/powerpoint/2010/main" val="322397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893F-FFDF-CF4B-AD40-6F016D7AF3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604AA2F-7236-2B77-11BE-97305E70A7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E1CB7A-4BBD-D134-355D-A1D9E9AF28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0AB525-4FD0-4B57-F597-6099C26D27FD}"/>
              </a:ext>
            </a:extLst>
          </p:cNvPr>
          <p:cNvSpPr>
            <a:spLocks noGrp="1"/>
          </p:cNvSpPr>
          <p:nvPr>
            <p:ph type="dt" sz="half" idx="10"/>
          </p:nvPr>
        </p:nvSpPr>
        <p:spPr/>
        <p:txBody>
          <a:bodyPr/>
          <a:lstStyle/>
          <a:p>
            <a:fld id="{3085ECE5-F7BE-44DA-A6E4-157B05F004AF}" type="datetimeFigureOut">
              <a:rPr lang="en-IN" smtClean="0"/>
              <a:t>31-05-2023</a:t>
            </a:fld>
            <a:endParaRPr lang="en-IN" dirty="0"/>
          </a:p>
        </p:txBody>
      </p:sp>
      <p:sp>
        <p:nvSpPr>
          <p:cNvPr id="6" name="Footer Placeholder 5">
            <a:extLst>
              <a:ext uri="{FF2B5EF4-FFF2-40B4-BE49-F238E27FC236}">
                <a16:creationId xmlns:a16="http://schemas.microsoft.com/office/drawing/2014/main" id="{ABD8DC82-1732-1F9D-5CEE-57C889008AB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C6D2DD8-3A02-A515-8388-4BBCCDB8F56E}"/>
              </a:ext>
            </a:extLst>
          </p:cNvPr>
          <p:cNvSpPr>
            <a:spLocks noGrp="1"/>
          </p:cNvSpPr>
          <p:nvPr>
            <p:ph type="sldNum" sz="quarter" idx="12"/>
          </p:nvPr>
        </p:nvSpPr>
        <p:spPr/>
        <p:txBody>
          <a:bodyPr/>
          <a:lstStyle/>
          <a:p>
            <a:fld id="{B2230159-78B4-4ADD-9942-FBF6D55362C8}" type="slidenum">
              <a:rPr lang="en-IN" smtClean="0"/>
              <a:t>‹#›</a:t>
            </a:fld>
            <a:endParaRPr lang="en-IN" dirty="0"/>
          </a:p>
        </p:txBody>
      </p:sp>
    </p:spTree>
    <p:extLst>
      <p:ext uri="{BB962C8B-B14F-4D97-AF65-F5344CB8AC3E}">
        <p14:creationId xmlns:p14="http://schemas.microsoft.com/office/powerpoint/2010/main" val="4055215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7F06A-D587-C2D3-A9A4-5AA74E2891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751C06F-4E37-A831-9120-8C5D43B061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D0C91B50-9AAF-4F50-2F25-1082682E1F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908E81-3B38-E1F7-74A3-C358E0DBCC44}"/>
              </a:ext>
            </a:extLst>
          </p:cNvPr>
          <p:cNvSpPr>
            <a:spLocks noGrp="1"/>
          </p:cNvSpPr>
          <p:nvPr>
            <p:ph type="dt" sz="half" idx="10"/>
          </p:nvPr>
        </p:nvSpPr>
        <p:spPr/>
        <p:txBody>
          <a:bodyPr/>
          <a:lstStyle/>
          <a:p>
            <a:fld id="{3085ECE5-F7BE-44DA-A6E4-157B05F004AF}" type="datetimeFigureOut">
              <a:rPr lang="en-IN" smtClean="0"/>
              <a:t>31-05-2023</a:t>
            </a:fld>
            <a:endParaRPr lang="en-IN" dirty="0"/>
          </a:p>
        </p:txBody>
      </p:sp>
      <p:sp>
        <p:nvSpPr>
          <p:cNvPr id="6" name="Footer Placeholder 5">
            <a:extLst>
              <a:ext uri="{FF2B5EF4-FFF2-40B4-BE49-F238E27FC236}">
                <a16:creationId xmlns:a16="http://schemas.microsoft.com/office/drawing/2014/main" id="{C1D92342-47A4-FC8E-38D8-F324674CA75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FAB2AD8-33C4-8CAD-5FE9-0FBB861E9679}"/>
              </a:ext>
            </a:extLst>
          </p:cNvPr>
          <p:cNvSpPr>
            <a:spLocks noGrp="1"/>
          </p:cNvSpPr>
          <p:nvPr>
            <p:ph type="sldNum" sz="quarter" idx="12"/>
          </p:nvPr>
        </p:nvSpPr>
        <p:spPr/>
        <p:txBody>
          <a:bodyPr/>
          <a:lstStyle/>
          <a:p>
            <a:fld id="{B2230159-78B4-4ADD-9942-FBF6D55362C8}" type="slidenum">
              <a:rPr lang="en-IN" smtClean="0"/>
              <a:t>‹#›</a:t>
            </a:fld>
            <a:endParaRPr lang="en-IN" dirty="0"/>
          </a:p>
        </p:txBody>
      </p:sp>
    </p:spTree>
    <p:extLst>
      <p:ext uri="{BB962C8B-B14F-4D97-AF65-F5344CB8AC3E}">
        <p14:creationId xmlns:p14="http://schemas.microsoft.com/office/powerpoint/2010/main" val="2195227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82FA0D-B309-7C31-04D0-E07AAA6DF1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9A2BFC-B2A2-4ACF-59B2-2171F22F18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B5DBE7-A983-B894-A887-E56B760415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85ECE5-F7BE-44DA-A6E4-157B05F004AF}" type="datetimeFigureOut">
              <a:rPr lang="en-IN" smtClean="0"/>
              <a:t>31-05-2023</a:t>
            </a:fld>
            <a:endParaRPr lang="en-IN" dirty="0"/>
          </a:p>
        </p:txBody>
      </p:sp>
      <p:sp>
        <p:nvSpPr>
          <p:cNvPr id="5" name="Footer Placeholder 4">
            <a:extLst>
              <a:ext uri="{FF2B5EF4-FFF2-40B4-BE49-F238E27FC236}">
                <a16:creationId xmlns:a16="http://schemas.microsoft.com/office/drawing/2014/main" id="{1B9F5393-79B9-87A4-36B0-29851A7F19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A5BFA5D4-827B-7FFD-C9F2-0BA63AF3CD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230159-78B4-4ADD-9942-FBF6D55362C8}" type="slidenum">
              <a:rPr lang="en-IN" smtClean="0"/>
              <a:t>‹#›</a:t>
            </a:fld>
            <a:endParaRPr lang="en-IN" dirty="0"/>
          </a:p>
        </p:txBody>
      </p:sp>
    </p:spTree>
    <p:extLst>
      <p:ext uri="{BB962C8B-B14F-4D97-AF65-F5344CB8AC3E}">
        <p14:creationId xmlns:p14="http://schemas.microsoft.com/office/powerpoint/2010/main" val="3659014585"/>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ieeexplore.ieee.org/document/8732146" TargetMode="External"/><Relationship Id="rId2" Type="http://schemas.openxmlformats.org/officeDocument/2006/relationships/hyperlink" Target="https://ieeexplore.ieee.org/document/8449150/references#references" TargetMode="External"/><Relationship Id="rId1" Type="http://schemas.openxmlformats.org/officeDocument/2006/relationships/slideLayout" Target="../slideLayouts/slideLayout1.xml"/><Relationship Id="rId4" Type="http://schemas.openxmlformats.org/officeDocument/2006/relationships/hyperlink" Target="https://www.researchgate.net/publication/360724726_Predictive_Maintenance_using_Machine_Learnin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hyperlink" Target="https://instrumentationtools.com/tool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FC672A1-1DA6-659C-DD5C-8D895875AE4B}"/>
              </a:ext>
            </a:extLst>
          </p:cNvPr>
          <p:cNvSpPr>
            <a:spLocks noGrp="1"/>
          </p:cNvSpPr>
          <p:nvPr>
            <p:ph type="title"/>
          </p:nvPr>
        </p:nvSpPr>
        <p:spPr>
          <a:xfrm>
            <a:off x="1862980" y="702906"/>
            <a:ext cx="8596668" cy="1320800"/>
          </a:xfrm>
        </p:spPr>
        <p:txBody>
          <a:bodyPr>
            <a:noAutofit/>
          </a:bodyPr>
          <a:lstStyle/>
          <a:p>
            <a:pPr algn="ctr" eaLnBrk="1" hangingPunct="1">
              <a:lnSpc>
                <a:spcPts val="2163"/>
              </a:lnSpc>
            </a:pPr>
            <a:r>
              <a:rPr lang="en-US" altLang="en-US" sz="2000" dirty="0">
                <a:latin typeface="Times New Roman" panose="02020603050405020304" pitchFamily="18" charset="0"/>
              </a:rPr>
              <a:t>Savitribai Phule Pune University</a:t>
            </a:r>
            <a:br>
              <a:rPr lang="en-US" altLang="en-US" sz="2000" dirty="0">
                <a:latin typeface="Times New Roman" panose="02020603050405020304" pitchFamily="18" charset="0"/>
              </a:rPr>
            </a:br>
            <a:r>
              <a:rPr lang="en-US" altLang="en-US" sz="2000" dirty="0">
                <a:latin typeface="Times New Roman" panose="02020603050405020304" pitchFamily="18" charset="0"/>
              </a:rPr>
              <a:t> R. H. Sapat College Of Engineering, Management Studies And Research,</a:t>
            </a:r>
            <a:br>
              <a:rPr lang="en-US" altLang="en-US" sz="2000" dirty="0">
                <a:latin typeface="Times New Roman" panose="02020603050405020304" pitchFamily="18" charset="0"/>
              </a:rPr>
            </a:br>
            <a:r>
              <a:rPr lang="en-US" altLang="en-US" sz="2000" dirty="0">
                <a:latin typeface="Times New Roman" panose="02020603050405020304" pitchFamily="18" charset="0"/>
              </a:rPr>
              <a:t>Nashik - 422 005</a:t>
            </a:r>
            <a:br>
              <a:rPr lang="en-US" altLang="en-US" sz="2000" dirty="0">
                <a:latin typeface="Times New Roman" panose="02020603050405020304" pitchFamily="18" charset="0"/>
              </a:rPr>
            </a:br>
            <a:r>
              <a:rPr lang="en-US" altLang="en-US" sz="2000" dirty="0">
                <a:latin typeface="Times New Roman" panose="02020603050405020304" pitchFamily="18" charset="0"/>
              </a:rPr>
              <a:t>DEPARTMENT OF COMPUTER ENGINEERING</a:t>
            </a:r>
            <a:br>
              <a:rPr lang="en-US" altLang="en-US" sz="2000" dirty="0">
                <a:latin typeface="Times New Roman" panose="02020603050405020304" pitchFamily="18" charset="0"/>
              </a:rPr>
            </a:br>
            <a:r>
              <a:rPr lang="en-US" altLang="en-US" sz="2000" dirty="0">
                <a:latin typeface="Times New Roman" panose="02020603050405020304" pitchFamily="18" charset="0"/>
              </a:rPr>
              <a:t>A. Y. [2022-23]</a:t>
            </a:r>
          </a:p>
        </p:txBody>
      </p:sp>
      <p:sp>
        <p:nvSpPr>
          <p:cNvPr id="10" name="Content Placeholder 9">
            <a:extLst>
              <a:ext uri="{FF2B5EF4-FFF2-40B4-BE49-F238E27FC236}">
                <a16:creationId xmlns:a16="http://schemas.microsoft.com/office/drawing/2014/main" id="{54328BDC-9E5B-2E8C-51CB-64BD3AB1D5EC}"/>
              </a:ext>
            </a:extLst>
          </p:cNvPr>
          <p:cNvSpPr>
            <a:spLocks noGrp="1"/>
          </p:cNvSpPr>
          <p:nvPr>
            <p:ph sz="half" idx="1"/>
          </p:nvPr>
        </p:nvSpPr>
        <p:spPr>
          <a:xfrm>
            <a:off x="1676400" y="2366768"/>
            <a:ext cx="10515600" cy="3788326"/>
          </a:xfrm>
        </p:spPr>
        <p:txBody>
          <a:bodyPr>
            <a:normAutofit/>
          </a:bodyPr>
          <a:lstStyle/>
          <a:p>
            <a:pPr marL="0" indent="0">
              <a:buNone/>
            </a:pPr>
            <a:r>
              <a:rPr lang="en-IN" sz="4000" b="1" dirty="0">
                <a:latin typeface="Times New Roman" panose="02020603050405020304" pitchFamily="18" charset="0"/>
                <a:cs typeface="Times New Roman" panose="02020603050405020304" pitchFamily="18" charset="0"/>
              </a:rPr>
              <a:t>Predictive Maintenance on Machine Failure</a:t>
            </a:r>
          </a:p>
        </p:txBody>
      </p:sp>
      <p:sp>
        <p:nvSpPr>
          <p:cNvPr id="11" name="Content Placeholder 10">
            <a:extLst>
              <a:ext uri="{FF2B5EF4-FFF2-40B4-BE49-F238E27FC236}">
                <a16:creationId xmlns:a16="http://schemas.microsoft.com/office/drawing/2014/main" id="{A632F70B-C852-C027-24B7-D0A925AAF8C0}"/>
              </a:ext>
            </a:extLst>
          </p:cNvPr>
          <p:cNvSpPr>
            <a:spLocks noGrp="1"/>
          </p:cNvSpPr>
          <p:nvPr>
            <p:ph sz="half" idx="2"/>
          </p:nvPr>
        </p:nvSpPr>
        <p:spPr>
          <a:xfrm>
            <a:off x="4796026" y="3257691"/>
            <a:ext cx="4652865" cy="3461161"/>
          </a:xfrm>
        </p:spPr>
        <p:txBody>
          <a:bodyPr>
            <a:normAutofit/>
          </a:bodyPr>
          <a:lstStyle/>
          <a:p>
            <a:pPr marL="0" indent="0">
              <a:buNone/>
            </a:pPr>
            <a:r>
              <a:rPr lang="en-US" altLang="en-US" sz="2000" b="1" dirty="0">
                <a:latin typeface="Times New Roman" panose="02020603050405020304" pitchFamily="18" charset="0"/>
              </a:rPr>
              <a:t>Presented By</a:t>
            </a:r>
          </a:p>
          <a:p>
            <a:pPr marL="514350" indent="-514350">
              <a:buFont typeface="+mj-lt"/>
              <a:buAutoNum type="arabicPeriod"/>
            </a:pPr>
            <a:r>
              <a:rPr lang="en-IN" sz="2000" dirty="0" err="1">
                <a:latin typeface="Times New Roman" panose="02020603050405020304" pitchFamily="18" charset="0"/>
                <a:cs typeface="Times New Roman" panose="02020603050405020304" pitchFamily="18" charset="0"/>
              </a:rPr>
              <a:t>Tanushri</a:t>
            </a:r>
            <a:r>
              <a:rPr lang="en-IN" sz="2000" dirty="0">
                <a:latin typeface="Times New Roman" panose="02020603050405020304" pitchFamily="18" charset="0"/>
                <a:cs typeface="Times New Roman" panose="02020603050405020304" pitchFamily="18" charset="0"/>
              </a:rPr>
              <a:t> Khope	(B190694279)</a:t>
            </a:r>
          </a:p>
          <a:p>
            <a:pPr marL="514350" indent="-514350">
              <a:buFont typeface="+mj-lt"/>
              <a:buAutoNum type="arabicPeriod"/>
            </a:pPr>
            <a:r>
              <a:rPr lang="en-IN" sz="2000" dirty="0">
                <a:latin typeface="Times New Roman" panose="02020603050405020304" pitchFamily="18" charset="0"/>
                <a:cs typeface="Times New Roman" panose="02020603050405020304" pitchFamily="18" charset="0"/>
              </a:rPr>
              <a:t>Shraddha Kulkarni	(BE190694285)</a:t>
            </a:r>
          </a:p>
          <a:p>
            <a:pPr marL="514350" indent="-514350">
              <a:buFont typeface="+mj-lt"/>
              <a:buAutoNum type="arabicPeriod"/>
            </a:pPr>
            <a:r>
              <a:rPr lang="en-IN" sz="2000" dirty="0">
                <a:latin typeface="Times New Roman" panose="02020603050405020304" pitchFamily="18" charset="0"/>
                <a:cs typeface="Times New Roman" panose="02020603050405020304" pitchFamily="18" charset="0"/>
              </a:rPr>
              <a:t>Shweta Navarkar	(B190694301)</a:t>
            </a:r>
          </a:p>
          <a:p>
            <a:pPr marL="514350" indent="-514350">
              <a:buFont typeface="+mj-lt"/>
              <a:buAutoNum type="arabicPeriod"/>
            </a:pPr>
            <a:r>
              <a:rPr lang="en-IN" sz="2000" dirty="0">
                <a:latin typeface="Times New Roman" panose="02020603050405020304" pitchFamily="18" charset="0"/>
                <a:cs typeface="Times New Roman" panose="02020603050405020304" pitchFamily="18" charset="0"/>
              </a:rPr>
              <a:t>Fiza Shaikh		(B190694340)</a:t>
            </a:r>
          </a:p>
          <a:p>
            <a:pPr marL="0" indent="0">
              <a:buNone/>
            </a:pPr>
            <a:endParaRPr lang="en-IN" altLang="en-US" sz="2000" dirty="0"/>
          </a:p>
          <a:p>
            <a:pPr marL="0" indent="0">
              <a:buNone/>
            </a:pPr>
            <a:r>
              <a:rPr lang="en-US" altLang="en-US" sz="2000" b="1" dirty="0">
                <a:latin typeface="Times New Roman" panose="02020603050405020304" pitchFamily="18" charset="0"/>
              </a:rPr>
              <a:t>Under Guidance of</a:t>
            </a:r>
          </a:p>
          <a:p>
            <a:pPr marL="0" indent="0">
              <a:buNone/>
            </a:pPr>
            <a:r>
              <a:rPr lang="en-US" altLang="en-US" sz="2000" dirty="0">
                <a:latin typeface="Times New Roman" panose="02020603050405020304" pitchFamily="18" charset="0"/>
              </a:rPr>
              <a:t>Ms. Trupti Atre</a:t>
            </a:r>
          </a:p>
          <a:p>
            <a:pPr marL="514350" indent="-514350">
              <a:buFont typeface="+mj-lt"/>
              <a:buAutoNum type="arabicPeriod"/>
            </a:pPr>
            <a:endParaRPr lang="en-IN" sz="2000" dirty="0"/>
          </a:p>
        </p:txBody>
      </p:sp>
      <p:pic>
        <p:nvPicPr>
          <p:cNvPr id="7" name="Picture 1">
            <a:extLst>
              <a:ext uri="{FF2B5EF4-FFF2-40B4-BE49-F238E27FC236}">
                <a16:creationId xmlns:a16="http://schemas.microsoft.com/office/drawing/2014/main" id="{F1EA4A4C-A612-3344-6375-ABB0E67948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5673" y="210198"/>
            <a:ext cx="2228947" cy="1907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4655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DD2E4-3DE8-BFD4-A944-14684B41B853}"/>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Tools and Technologies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606C4C-76D4-1FEF-802E-C4F585DA44A7}"/>
              </a:ext>
            </a:extLst>
          </p:cNvPr>
          <p:cNvSpPr>
            <a:spLocks noGrp="1"/>
          </p:cNvSpPr>
          <p:nvPr>
            <p:ph idx="1"/>
          </p:nvPr>
        </p:nvSpPr>
        <p:spPr/>
        <p:txBody>
          <a:bodyPr>
            <a:normAutofit/>
          </a:bodyPr>
          <a:lstStyle/>
          <a:p>
            <a:pPr>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Front-End  Technologies</a:t>
            </a:r>
          </a:p>
          <a:p>
            <a:pPr lvl="1">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HTML</a:t>
            </a:r>
          </a:p>
          <a:p>
            <a:pPr lvl="1">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CSS</a:t>
            </a:r>
          </a:p>
          <a:p>
            <a:pPr lvl="1">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Bootstrap</a:t>
            </a:r>
          </a:p>
          <a:p>
            <a:pPr>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Back-End Technologies</a:t>
            </a:r>
          </a:p>
          <a:p>
            <a:pPr lvl="1">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P</a:t>
            </a:r>
            <a:r>
              <a:rPr lang="en-IN" sz="2000" dirty="0">
                <a:solidFill>
                  <a:schemeClr val="tx1"/>
                </a:solidFill>
                <a:latin typeface="Times New Roman" panose="02020603050405020304" pitchFamily="18" charset="0"/>
                <a:cs typeface="Times New Roman" panose="02020603050405020304" pitchFamily="18" charset="0"/>
              </a:rPr>
              <a:t>ython Programming Language </a:t>
            </a:r>
          </a:p>
          <a:p>
            <a:pPr lvl="1">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Python Libraries</a:t>
            </a:r>
          </a:p>
          <a:p>
            <a:pPr>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Tools</a:t>
            </a:r>
          </a:p>
          <a:p>
            <a:pPr lvl="1">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Google Colab</a:t>
            </a:r>
          </a:p>
          <a:p>
            <a:pPr lvl="1">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Sublime Text</a:t>
            </a:r>
          </a:p>
        </p:txBody>
      </p:sp>
      <p:graphicFrame>
        <p:nvGraphicFramePr>
          <p:cNvPr id="25" name="Diagram 24">
            <a:extLst>
              <a:ext uri="{FF2B5EF4-FFF2-40B4-BE49-F238E27FC236}">
                <a16:creationId xmlns:a16="http://schemas.microsoft.com/office/drawing/2014/main" id="{6735F6A4-FFBF-B92B-230F-31668E3FFDBB}"/>
              </a:ext>
            </a:extLst>
          </p:cNvPr>
          <p:cNvGraphicFramePr/>
          <p:nvPr>
            <p:extLst>
              <p:ext uri="{D42A27DB-BD31-4B8C-83A1-F6EECF244321}">
                <p14:modId xmlns:p14="http://schemas.microsoft.com/office/powerpoint/2010/main" val="2998474966"/>
              </p:ext>
            </p:extLst>
          </p:nvPr>
        </p:nvGraphicFramePr>
        <p:xfrm>
          <a:off x="5075583" y="1497497"/>
          <a:ext cx="6440556" cy="49953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76955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E22A7-9F51-018D-596B-4C6BEC16EFE0}"/>
              </a:ext>
            </a:extLst>
          </p:cNvPr>
          <p:cNvSpPr>
            <a:spLocks noGrp="1"/>
          </p:cNvSpPr>
          <p:nvPr>
            <p:ph type="ctrTitle"/>
          </p:nvPr>
        </p:nvSpPr>
        <p:spPr>
          <a:xfrm>
            <a:off x="1272074" y="151816"/>
            <a:ext cx="9144000" cy="1027279"/>
          </a:xfrm>
        </p:spPr>
        <p:txBody>
          <a:bodyPr>
            <a:normAutofit/>
          </a:bodyPr>
          <a:lstStyle/>
          <a:p>
            <a:r>
              <a:rPr lang="en-GB" sz="4000" b="1" dirty="0">
                <a:latin typeface="Times New Roman" panose="02020603050405020304" pitchFamily="18" charset="0"/>
                <a:cs typeface="Times New Roman" panose="02020603050405020304" pitchFamily="18" charset="0"/>
              </a:rPr>
              <a:t>Objective</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A5088B5-FA6E-2440-A3A8-2537F216749A}"/>
              </a:ext>
            </a:extLst>
          </p:cNvPr>
          <p:cNvSpPr>
            <a:spLocks noGrp="1"/>
          </p:cNvSpPr>
          <p:nvPr>
            <p:ph type="subTitle" idx="1"/>
          </p:nvPr>
        </p:nvSpPr>
        <p:spPr>
          <a:xfrm>
            <a:off x="1524000" y="1589101"/>
            <a:ext cx="9144000" cy="4308115"/>
          </a:xfrm>
        </p:spPr>
        <p:txBody>
          <a:bodyPr>
            <a:normAutofit/>
          </a:bodyPr>
          <a:lstStyle/>
          <a:p>
            <a:pPr marL="457200" indent="-457200" algn="l">
              <a:buFont typeface="+mj-lt"/>
              <a:buAutoNum type="arabicPeriod"/>
            </a:pPr>
            <a:r>
              <a:rPr lang="en-IN" sz="2000" dirty="0">
                <a:solidFill>
                  <a:schemeClr val="tx1"/>
                </a:solidFill>
                <a:latin typeface="Times New Roman" panose="02020603050405020304" pitchFamily="18" charset="0"/>
                <a:cs typeface="Times New Roman" panose="02020603050405020304" pitchFamily="18" charset="0"/>
              </a:rPr>
              <a:t>The objective is to predict when the machine is more likely to fail and classify which type of failure.</a:t>
            </a:r>
          </a:p>
          <a:p>
            <a:pPr marL="457200" indent="-457200" algn="l">
              <a:buFont typeface="+mj-lt"/>
              <a:buAutoNum type="arabicPeriod"/>
            </a:pPr>
            <a:endParaRPr lang="en-IN" sz="2000" dirty="0">
              <a:solidFill>
                <a:schemeClr val="tx1"/>
              </a:solidFill>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2000" b="0" i="0" dirty="0">
                <a:solidFill>
                  <a:srgbClr val="292929"/>
                </a:solidFill>
                <a:effectLst/>
                <a:latin typeface="Times New Roman" panose="02020603050405020304" pitchFamily="18" charset="0"/>
                <a:cs typeface="Times New Roman" panose="02020603050405020304" pitchFamily="18" charset="0"/>
              </a:rPr>
              <a:t>Save our asset from failure and can have preventive maintenance.</a:t>
            </a:r>
          </a:p>
          <a:p>
            <a:pPr marL="457200" indent="-457200" algn="l">
              <a:buFont typeface="+mj-lt"/>
              <a:buAutoNum type="arabicPeriod"/>
            </a:pPr>
            <a:endParaRPr lang="en-US" sz="2000" b="0" i="0" dirty="0">
              <a:solidFill>
                <a:srgbClr val="292929"/>
              </a:solidFill>
              <a:effectLst/>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2000" b="0" i="0" dirty="0">
                <a:solidFill>
                  <a:srgbClr val="292929"/>
                </a:solidFill>
                <a:effectLst/>
                <a:latin typeface="Times New Roman" panose="02020603050405020304" pitchFamily="18" charset="0"/>
                <a:cs typeface="Times New Roman" panose="02020603050405020304" pitchFamily="18" charset="0"/>
              </a:rPr>
              <a:t>Secondly we can predict the remaining useful life, that how much time this machine can run properly.</a:t>
            </a:r>
          </a:p>
          <a:p>
            <a:pPr marL="457200" indent="-457200" algn="l">
              <a:buFont typeface="+mj-lt"/>
              <a:buAutoNum type="arabicPeriod"/>
            </a:pPr>
            <a:endParaRPr lang="en-IN" sz="2000" dirty="0">
              <a:solidFill>
                <a:schemeClr val="tx1"/>
              </a:solidFill>
            </a:endParaRPr>
          </a:p>
          <a:p>
            <a:pPr marL="457200" indent="-457200" algn="just">
              <a:buFont typeface="+mj-lt"/>
              <a:buAutoNum type="arabicPeriod"/>
            </a:pPr>
            <a:r>
              <a:rPr lang="en-IN" sz="2000" dirty="0">
                <a:solidFill>
                  <a:schemeClr val="tx1"/>
                </a:solidFill>
                <a:latin typeface="Times New Roman" panose="02020603050405020304" pitchFamily="18" charset="0"/>
                <a:cs typeface="Times New Roman" panose="02020603050405020304" pitchFamily="18" charset="0"/>
              </a:rPr>
              <a:t>Target variable:-</a:t>
            </a:r>
            <a:r>
              <a:rPr lang="en-IN" sz="2000" dirty="0">
                <a:latin typeface="Times New Roman" panose="02020603050405020304" pitchFamily="18" charset="0"/>
                <a:cs typeface="Times New Roman" panose="02020603050405020304" pitchFamily="18" charset="0"/>
              </a:rPr>
              <a:t>Machine failure (TWF, HDF,PWF,OSF,RNF)</a:t>
            </a:r>
          </a:p>
          <a:p>
            <a:pPr marL="457200" indent="-457200" algn="just">
              <a:buFont typeface="+mj-lt"/>
              <a:buAutoNum type="arabicPeriod"/>
            </a:pPr>
            <a:endParaRPr lang="en-IN" sz="2000" dirty="0"/>
          </a:p>
          <a:p>
            <a:pPr marL="457200" indent="-457200">
              <a:buFont typeface="+mj-lt"/>
              <a:buAutoNum type="arabicPeriod"/>
            </a:pPr>
            <a:endParaRPr lang="en-IN" sz="2000" dirty="0"/>
          </a:p>
          <a:p>
            <a:pPr marL="457200" indent="-457200" algn="l">
              <a:buFont typeface="+mj-lt"/>
              <a:buAutoNum type="arabicPeriod"/>
            </a:pPr>
            <a:endParaRPr lang="en-IN" sz="2000" dirty="0"/>
          </a:p>
          <a:p>
            <a:pPr marL="457200" indent="-457200">
              <a:buFont typeface="+mj-lt"/>
              <a:buAutoNum type="arabicPeriod"/>
            </a:pPr>
            <a:endParaRPr lang="en-IN" sz="2000" dirty="0"/>
          </a:p>
        </p:txBody>
      </p:sp>
    </p:spTree>
    <p:extLst>
      <p:ext uri="{BB962C8B-B14F-4D97-AF65-F5344CB8AC3E}">
        <p14:creationId xmlns:p14="http://schemas.microsoft.com/office/powerpoint/2010/main" val="104538849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0067C-401F-A6F5-00CD-8A2D99AC9552}"/>
              </a:ext>
            </a:extLst>
          </p:cNvPr>
          <p:cNvSpPr>
            <a:spLocks noGrp="1"/>
          </p:cNvSpPr>
          <p:nvPr>
            <p:ph type="title"/>
          </p:nvPr>
        </p:nvSpPr>
        <p:spPr>
          <a:xfrm>
            <a:off x="605119" y="0"/>
            <a:ext cx="10515600" cy="1183757"/>
          </a:xfrm>
        </p:spPr>
        <p:txBody>
          <a:bodyPr>
            <a:normAutofit/>
          </a:bodyPr>
          <a:lstStyle/>
          <a:p>
            <a:pPr algn="ctr"/>
            <a:r>
              <a:rPr lang="en-IN" sz="4000" b="1" dirty="0">
                <a:latin typeface="Times New Roman" panose="02020603050405020304" pitchFamily="18" charset="0"/>
                <a:cs typeface="Times New Roman" panose="02020603050405020304" pitchFamily="18" charset="0"/>
              </a:rPr>
              <a:t>Project Flow</a:t>
            </a:r>
          </a:p>
        </p:txBody>
      </p:sp>
      <p:pic>
        <p:nvPicPr>
          <p:cNvPr id="5" name="Picture 4">
            <a:extLst>
              <a:ext uri="{FF2B5EF4-FFF2-40B4-BE49-F238E27FC236}">
                <a16:creationId xmlns:a16="http://schemas.microsoft.com/office/drawing/2014/main" id="{90FE82CE-EFDE-E959-2693-BC8D950C23B4}"/>
              </a:ext>
            </a:extLst>
          </p:cNvPr>
          <p:cNvPicPr>
            <a:picLocks noChangeAspect="1"/>
          </p:cNvPicPr>
          <p:nvPr/>
        </p:nvPicPr>
        <p:blipFill>
          <a:blip r:embed="rId2"/>
          <a:stretch>
            <a:fillRect/>
          </a:stretch>
        </p:blipFill>
        <p:spPr>
          <a:xfrm>
            <a:off x="2932066" y="1396482"/>
            <a:ext cx="6327868" cy="5218630"/>
          </a:xfrm>
          <a:prstGeom prst="rect">
            <a:avLst/>
          </a:prstGeom>
        </p:spPr>
      </p:pic>
    </p:spTree>
    <p:extLst>
      <p:ext uri="{BB962C8B-B14F-4D97-AF65-F5344CB8AC3E}">
        <p14:creationId xmlns:p14="http://schemas.microsoft.com/office/powerpoint/2010/main" val="28238070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0702-BD90-F5D6-6192-92311519BD87}"/>
              </a:ext>
            </a:extLst>
          </p:cNvPr>
          <p:cNvSpPr>
            <a:spLocks noGrp="1"/>
          </p:cNvSpPr>
          <p:nvPr>
            <p:ph type="title"/>
          </p:nvPr>
        </p:nvSpPr>
        <p:spPr>
          <a:xfrm>
            <a:off x="838200" y="365126"/>
            <a:ext cx="10515600" cy="1184400"/>
          </a:xfrm>
        </p:spPr>
        <p:txBody>
          <a:bodyPr>
            <a:normAutofit/>
          </a:bodyPr>
          <a:lstStyle/>
          <a:p>
            <a:pPr algn="ctr"/>
            <a:r>
              <a:rPr lang="en-IN" sz="4000" b="1" dirty="0">
                <a:latin typeface="Times New Roman" panose="02020603050405020304" pitchFamily="18" charset="0"/>
                <a:cs typeface="Times New Roman" panose="02020603050405020304" pitchFamily="18" charset="0"/>
              </a:rPr>
              <a:t>Block Diagram </a:t>
            </a:r>
          </a:p>
        </p:txBody>
      </p:sp>
      <p:pic>
        <p:nvPicPr>
          <p:cNvPr id="3" name="Picture 2">
            <a:extLst>
              <a:ext uri="{FF2B5EF4-FFF2-40B4-BE49-F238E27FC236}">
                <a16:creationId xmlns:a16="http://schemas.microsoft.com/office/drawing/2014/main" id="{F2FFB24A-E9AA-001B-8332-EDFBC4840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8730" y="1549526"/>
            <a:ext cx="6586331" cy="4943348"/>
          </a:xfrm>
          <a:prstGeom prst="rect">
            <a:avLst/>
          </a:prstGeom>
        </p:spPr>
      </p:pic>
    </p:spTree>
    <p:extLst>
      <p:ext uri="{BB962C8B-B14F-4D97-AF65-F5344CB8AC3E}">
        <p14:creationId xmlns:p14="http://schemas.microsoft.com/office/powerpoint/2010/main" val="3162155145"/>
      </p:ext>
    </p:extLst>
  </p:cSld>
  <p:clrMapOvr>
    <a:masterClrMapping/>
  </p:clrMapOvr>
  <p:transition spd="slow">
    <p:comb/>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0702-BD90-F5D6-6192-92311519BD87}"/>
              </a:ext>
            </a:extLst>
          </p:cNvPr>
          <p:cNvSpPr>
            <a:spLocks noGrp="1"/>
          </p:cNvSpPr>
          <p:nvPr>
            <p:ph type="title"/>
          </p:nvPr>
        </p:nvSpPr>
        <p:spPr>
          <a:xfrm>
            <a:off x="844827" y="0"/>
            <a:ext cx="10515600" cy="1184400"/>
          </a:xfrm>
        </p:spPr>
        <p:txBody>
          <a:bodyPr>
            <a:normAutofit/>
          </a:bodyPr>
          <a:lstStyle/>
          <a:p>
            <a:pPr algn="ctr"/>
            <a:r>
              <a:rPr lang="en-IN" sz="4000" b="1" dirty="0">
                <a:latin typeface="Times New Roman" panose="02020603050405020304" pitchFamily="18" charset="0"/>
                <a:cs typeface="Times New Roman" panose="02020603050405020304" pitchFamily="18" charset="0"/>
              </a:rPr>
              <a:t>Block Diagram </a:t>
            </a:r>
          </a:p>
        </p:txBody>
      </p:sp>
      <p:pic>
        <p:nvPicPr>
          <p:cNvPr id="3" name="Picture 2">
            <a:extLst>
              <a:ext uri="{FF2B5EF4-FFF2-40B4-BE49-F238E27FC236}">
                <a16:creationId xmlns:a16="http://schemas.microsoft.com/office/drawing/2014/main" id="{E137268A-40F3-DC7D-9F06-65000E529F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8244" y="993914"/>
            <a:ext cx="6188766" cy="5618922"/>
          </a:xfrm>
          <a:prstGeom prst="rect">
            <a:avLst/>
          </a:prstGeom>
        </p:spPr>
      </p:pic>
    </p:spTree>
    <p:extLst>
      <p:ext uri="{BB962C8B-B14F-4D97-AF65-F5344CB8AC3E}">
        <p14:creationId xmlns:p14="http://schemas.microsoft.com/office/powerpoint/2010/main" val="9119676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5D572-6E11-902A-87A3-A49D87719D32}"/>
              </a:ext>
            </a:extLst>
          </p:cNvPr>
          <p:cNvSpPr>
            <a:spLocks noGrp="1"/>
          </p:cNvSpPr>
          <p:nvPr>
            <p:ph type="title"/>
          </p:nvPr>
        </p:nvSpPr>
        <p:spPr>
          <a:xfrm>
            <a:off x="838200" y="152401"/>
            <a:ext cx="10515600" cy="1325563"/>
          </a:xfrm>
        </p:spPr>
        <p:txBody>
          <a:bodyPr>
            <a:normAutofit/>
          </a:bodyPr>
          <a:lstStyle/>
          <a:p>
            <a:pPr algn="ctr"/>
            <a:r>
              <a:rPr lang="en-IN" sz="4000" b="1" dirty="0">
                <a:latin typeface="Times New Roman" panose="02020603050405020304" pitchFamily="18" charset="0"/>
                <a:cs typeface="Times New Roman" panose="02020603050405020304" pitchFamily="18" charset="0"/>
              </a:rPr>
              <a:t>EDA</a:t>
            </a:r>
          </a:p>
        </p:txBody>
      </p:sp>
      <p:sp>
        <p:nvSpPr>
          <p:cNvPr id="5" name="Content Placeholder 4">
            <a:extLst>
              <a:ext uri="{FF2B5EF4-FFF2-40B4-BE49-F238E27FC236}">
                <a16:creationId xmlns:a16="http://schemas.microsoft.com/office/drawing/2014/main" id="{0AB971DC-09F5-C6C5-F25E-808C846380AB}"/>
              </a:ext>
            </a:extLst>
          </p:cNvPr>
          <p:cNvSpPr>
            <a:spLocks noGrp="1"/>
          </p:cNvSpPr>
          <p:nvPr>
            <p:ph idx="1"/>
          </p:nvPr>
        </p:nvSpPr>
        <p:spPr>
          <a:xfrm>
            <a:off x="838200" y="1353670"/>
            <a:ext cx="10515600" cy="2834017"/>
          </a:xfrm>
        </p:spPr>
        <p:txBody>
          <a:bodyPr>
            <a:normAutofit/>
          </a:bodyPr>
          <a:lstStyle/>
          <a:p>
            <a:pPr>
              <a:buFont typeface="Wingdings" panose="05000000000000000000" pitchFamily="2" charset="2"/>
              <a:buChar char="Ø"/>
            </a:pPr>
            <a:r>
              <a:rPr lang="en-US" sz="2000" b="0" i="0" dirty="0">
                <a:solidFill>
                  <a:srgbClr val="202124"/>
                </a:solidFill>
                <a:effectLst/>
                <a:latin typeface="Times New Roman" panose="02020603050405020304" pitchFamily="18" charset="0"/>
                <a:cs typeface="Times New Roman" panose="02020603050405020304" pitchFamily="18" charset="0"/>
              </a:rPr>
              <a:t>Exploratory Data Analysis (EDA) is </a:t>
            </a:r>
            <a:r>
              <a:rPr lang="en-US" sz="2000" b="1" i="0" dirty="0">
                <a:solidFill>
                  <a:srgbClr val="202124"/>
                </a:solidFill>
                <a:effectLst/>
                <a:latin typeface="Times New Roman" panose="02020603050405020304" pitchFamily="18" charset="0"/>
                <a:cs typeface="Times New Roman" panose="02020603050405020304" pitchFamily="18" charset="0"/>
              </a:rPr>
              <a:t>an approach to analyze the data using visual techniques</a:t>
            </a:r>
            <a:r>
              <a:rPr lang="en-US" sz="2000" b="0" i="0" dirty="0">
                <a:solidFill>
                  <a:srgbClr val="202124"/>
                </a:solidFill>
                <a:effectLst/>
                <a:latin typeface="Times New Roman" panose="02020603050405020304" pitchFamily="18" charset="0"/>
                <a:cs typeface="Times New Roman" panose="02020603050405020304" pitchFamily="18" charset="0"/>
              </a:rPr>
              <a:t>. It is used to discover trends, patterns, or to check assumptions with the help of statistical summary and graphical representations.</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main purpose of EDA is to help look at data before making any assumptions. It can help identify obvious errors, as well as better understand patterns within the data, detect outliers or anomalous events, find interesting relations among the variables. </a:t>
            </a:r>
          </a:p>
          <a:p>
            <a:endParaRPr lang="en-IN" sz="20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A9F1D8C-B918-E118-BCAB-7896B388EF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931" y="4252839"/>
            <a:ext cx="10217782" cy="1518036"/>
          </a:xfrm>
          <a:prstGeom prst="rect">
            <a:avLst/>
          </a:prstGeom>
        </p:spPr>
      </p:pic>
    </p:spTree>
    <p:extLst>
      <p:ext uri="{BB962C8B-B14F-4D97-AF65-F5344CB8AC3E}">
        <p14:creationId xmlns:p14="http://schemas.microsoft.com/office/powerpoint/2010/main" val="4030905050"/>
      </p:ext>
    </p:extLst>
  </p:cSld>
  <p:clrMapOvr>
    <a:masterClrMapping/>
  </p:clrMapOvr>
  <p:transition spd="slow">
    <p:comb/>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E22A7-9F51-018D-596B-4C6BEC16EFE0}"/>
              </a:ext>
            </a:extLst>
          </p:cNvPr>
          <p:cNvSpPr>
            <a:spLocks noGrp="1"/>
          </p:cNvSpPr>
          <p:nvPr>
            <p:ph type="ctrTitle"/>
          </p:nvPr>
        </p:nvSpPr>
        <p:spPr>
          <a:xfrm>
            <a:off x="1524000" y="225287"/>
            <a:ext cx="9144000" cy="1023437"/>
          </a:xfrm>
        </p:spPr>
        <p:txBody>
          <a:bodyPr>
            <a:normAutofit/>
          </a:bodyPr>
          <a:lstStyle/>
          <a:p>
            <a:r>
              <a:rPr lang="en-IN" sz="4000" b="1" dirty="0">
                <a:latin typeface="Times New Roman" panose="02020603050405020304" pitchFamily="18" charset="0"/>
                <a:cs typeface="Times New Roman" panose="02020603050405020304" pitchFamily="18" charset="0"/>
                <a:sym typeface="+mn-ea"/>
              </a:rPr>
              <a:t>Model Building</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A5088B5-FA6E-2440-A3A8-2537F216749A}"/>
              </a:ext>
            </a:extLst>
          </p:cNvPr>
          <p:cNvSpPr>
            <a:spLocks noGrp="1"/>
          </p:cNvSpPr>
          <p:nvPr>
            <p:ph type="subTitle" idx="1"/>
          </p:nvPr>
        </p:nvSpPr>
        <p:spPr>
          <a:xfrm>
            <a:off x="1007165" y="1588976"/>
            <a:ext cx="10245079" cy="5136502"/>
          </a:xfrm>
        </p:spPr>
        <p:txBody>
          <a:bodyPr>
            <a:normAutofit/>
          </a:bodyPr>
          <a:lstStyle/>
          <a:p>
            <a:pPr marL="342900" indent="-342900" algn="just">
              <a:buFont typeface="Wingdings" panose="05000000000000000000" pitchFamily="2" charset="2"/>
              <a:buChar char="q"/>
            </a:pPr>
            <a:r>
              <a:rPr lang="en-IN" sz="2000" dirty="0">
                <a:solidFill>
                  <a:schemeClr val="tx1"/>
                </a:solidFill>
                <a:latin typeface="Times New Roman" panose="02020603050405020304" pitchFamily="18" charset="0"/>
                <a:cs typeface="Times New Roman" panose="02020603050405020304" pitchFamily="18" charset="0"/>
                <a:sym typeface="+mn-ea"/>
              </a:rPr>
              <a:t>The model building process involves setting up ways of collecting data, understanding and paying attention to what is important in the data to answer the questions you are asking, finding a statistical , mathematical or a simulation model to gain understanding and make predictions.</a:t>
            </a:r>
          </a:p>
          <a:p>
            <a:pPr marL="342900" indent="-342900" algn="just">
              <a:buFont typeface="Wingdings" panose="05000000000000000000" pitchFamily="2" charset="2"/>
              <a:buChar char="q"/>
            </a:pPr>
            <a:endParaRPr lang="en-IN" sz="2000" dirty="0">
              <a:solidFill>
                <a:schemeClr val="tx1"/>
              </a:solidFill>
              <a:latin typeface="Times New Roman" panose="02020603050405020304" pitchFamily="18" charset="0"/>
              <a:cs typeface="Times New Roman" panose="02020603050405020304" pitchFamily="18" charset="0"/>
              <a:sym typeface="+mn-ea"/>
            </a:endParaRPr>
          </a:p>
          <a:p>
            <a:pPr marL="342900" indent="-342900" algn="just">
              <a:buFont typeface="Wingdings" panose="05000000000000000000" pitchFamily="2" charset="2"/>
              <a:buChar char="§"/>
            </a:pPr>
            <a:r>
              <a:rPr lang="en-IN" sz="2000" dirty="0">
                <a:solidFill>
                  <a:schemeClr val="tx1"/>
                </a:solidFill>
                <a:latin typeface="Times New Roman" panose="02020603050405020304" pitchFamily="18" charset="0"/>
                <a:cs typeface="Times New Roman" panose="02020603050405020304" pitchFamily="18" charset="0"/>
                <a:sym typeface="+mn-ea"/>
              </a:rPr>
              <a:t>Random Forest Algorithm </a:t>
            </a:r>
            <a:endParaRPr lang="en-US" sz="2000" dirty="0">
              <a:solidFill>
                <a:schemeClr val="tx1"/>
              </a:solidFill>
              <a:latin typeface="Times New Roman" panose="02020603050405020304" pitchFamily="18" charset="0"/>
              <a:cs typeface="Times New Roman" panose="02020603050405020304" pitchFamily="18" charset="0"/>
              <a:sym typeface="+mn-ea"/>
            </a:endParaRPr>
          </a:p>
          <a:p>
            <a:pPr marL="34290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sym typeface="+mn-ea"/>
              </a:rPr>
              <a:t>Multi-Class Classification</a:t>
            </a:r>
          </a:p>
          <a:p>
            <a:pPr marL="342900" indent="-342900" algn="just">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sym typeface="+mn-ea"/>
              </a:rPr>
              <a:t>Confusion Matrix</a:t>
            </a:r>
          </a:p>
          <a:p>
            <a:pPr marL="34290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sym typeface="+mn-ea"/>
              </a:rPr>
              <a:t>SMOTE Technique </a:t>
            </a:r>
            <a:endParaRPr lang="en-US" sz="2000" dirty="0">
              <a:solidFill>
                <a:schemeClr val="tx1"/>
              </a:solidFill>
              <a:latin typeface="Times New Roman" panose="02020603050405020304" pitchFamily="18" charset="0"/>
              <a:cs typeface="Times New Roman" panose="02020603050405020304" pitchFamily="18" charset="0"/>
              <a:sym typeface="+mn-ea"/>
            </a:endParaRPr>
          </a:p>
          <a:p>
            <a:pPr algn="just"/>
            <a:endParaRPr lang="en-US" sz="2000" dirty="0">
              <a:solidFill>
                <a:schemeClr val="tx1"/>
              </a:solidFill>
            </a:endParaRPr>
          </a:p>
          <a:p>
            <a:endParaRPr lang="en-IN" sz="2000" dirty="0"/>
          </a:p>
        </p:txBody>
      </p:sp>
      <p:pic>
        <p:nvPicPr>
          <p:cNvPr id="6" name="Picture 5">
            <a:extLst>
              <a:ext uri="{FF2B5EF4-FFF2-40B4-BE49-F238E27FC236}">
                <a16:creationId xmlns:a16="http://schemas.microsoft.com/office/drawing/2014/main" id="{978FC8C7-3757-DF50-E5CE-3811F53945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3565" y="2764299"/>
            <a:ext cx="4758679" cy="3868414"/>
          </a:xfrm>
          <a:prstGeom prst="rect">
            <a:avLst/>
          </a:prstGeom>
        </p:spPr>
      </p:pic>
    </p:spTree>
    <p:extLst>
      <p:ext uri="{BB962C8B-B14F-4D97-AF65-F5344CB8AC3E}">
        <p14:creationId xmlns:p14="http://schemas.microsoft.com/office/powerpoint/2010/main" val="160423310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E22A7-9F51-018D-596B-4C6BEC16EFE0}"/>
              </a:ext>
            </a:extLst>
          </p:cNvPr>
          <p:cNvSpPr>
            <a:spLocks noGrp="1"/>
          </p:cNvSpPr>
          <p:nvPr>
            <p:ph type="ctrTitle"/>
          </p:nvPr>
        </p:nvSpPr>
        <p:spPr>
          <a:xfrm>
            <a:off x="1524000" y="225287"/>
            <a:ext cx="9144000" cy="1023437"/>
          </a:xfrm>
        </p:spPr>
        <p:txBody>
          <a:bodyPr>
            <a:normAutofit/>
          </a:bodyPr>
          <a:lstStyle/>
          <a:p>
            <a:pPr marL="12066">
              <a:lnSpc>
                <a:spcPct val="100000"/>
              </a:lnSpc>
              <a:tabLst>
                <a:tab pos="450850" algn="l"/>
                <a:tab pos="451484" algn="l"/>
              </a:tabLst>
            </a:pPr>
            <a:r>
              <a:rPr lang="en-US" sz="4000" b="1" dirty="0">
                <a:solidFill>
                  <a:schemeClr val="tx1"/>
                </a:solidFill>
                <a:latin typeface="Times New Roman" panose="02020603050405020304" pitchFamily="18" charset="0"/>
                <a:cs typeface="Times New Roman" panose="02020603050405020304" pitchFamily="18" charset="0"/>
              </a:rPr>
              <a:t>Result</a:t>
            </a:r>
            <a:endParaRPr lang="en-IN" sz="4000"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B97D91B-C0D5-628E-824B-7C04B50569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75" y="1611796"/>
            <a:ext cx="6572250" cy="461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57074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E22A7-9F51-018D-596B-4C6BEC16EFE0}"/>
              </a:ext>
            </a:extLst>
          </p:cNvPr>
          <p:cNvSpPr>
            <a:spLocks noGrp="1"/>
          </p:cNvSpPr>
          <p:nvPr>
            <p:ph type="ctrTitle"/>
          </p:nvPr>
        </p:nvSpPr>
        <p:spPr>
          <a:xfrm>
            <a:off x="1524000" y="0"/>
            <a:ext cx="8931965" cy="851158"/>
          </a:xfrm>
        </p:spPr>
        <p:txBody>
          <a:bodyPr>
            <a:normAutofit/>
          </a:bodyPr>
          <a:lstStyle/>
          <a:p>
            <a:pPr marL="12066">
              <a:lnSpc>
                <a:spcPct val="100000"/>
              </a:lnSpc>
              <a:tabLst>
                <a:tab pos="450850" algn="l"/>
                <a:tab pos="451484" algn="l"/>
              </a:tabLst>
            </a:pPr>
            <a:r>
              <a:rPr lang="en-US" sz="4000" b="1" dirty="0">
                <a:solidFill>
                  <a:schemeClr val="tx1"/>
                </a:solidFill>
                <a:latin typeface="Times New Roman" panose="02020603050405020304" pitchFamily="18" charset="0"/>
                <a:cs typeface="Times New Roman" panose="02020603050405020304" pitchFamily="18" charset="0"/>
              </a:rPr>
              <a:t>Result</a:t>
            </a:r>
            <a:endParaRPr lang="en-IN" sz="4000" b="1"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51E004E-C2CA-C54E-FA63-C9FB6A75E1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357" y="851158"/>
            <a:ext cx="10747513" cy="5781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684869"/>
      </p:ext>
    </p:extLst>
  </p:cSld>
  <p:clrMapOvr>
    <a:masterClrMapping/>
  </p:clrMapOvr>
  <p:transition spd="slow">
    <p:comb/>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E22A7-9F51-018D-596B-4C6BEC16EFE0}"/>
              </a:ext>
            </a:extLst>
          </p:cNvPr>
          <p:cNvSpPr>
            <a:spLocks noGrp="1"/>
          </p:cNvSpPr>
          <p:nvPr>
            <p:ph type="ctrTitle"/>
          </p:nvPr>
        </p:nvSpPr>
        <p:spPr>
          <a:xfrm>
            <a:off x="1524000" y="225287"/>
            <a:ext cx="9144000" cy="1023437"/>
          </a:xfrm>
        </p:spPr>
        <p:txBody>
          <a:bodyPr>
            <a:normAutofit/>
          </a:bodyPr>
          <a:lstStyle/>
          <a:p>
            <a:pPr marL="12066">
              <a:lnSpc>
                <a:spcPct val="100000"/>
              </a:lnSpc>
              <a:tabLst>
                <a:tab pos="450850" algn="l"/>
                <a:tab pos="451484" algn="l"/>
              </a:tabLst>
            </a:pPr>
            <a:r>
              <a:rPr lang="en-US" sz="4000" b="1" dirty="0">
                <a:solidFill>
                  <a:schemeClr val="tx1"/>
                </a:solidFill>
                <a:latin typeface="Times New Roman" panose="02020603050405020304" pitchFamily="18" charset="0"/>
                <a:cs typeface="Times New Roman" panose="02020603050405020304" pitchFamily="18" charset="0"/>
              </a:rPr>
              <a:t>Conclusion</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6" name="Subtitle 2">
            <a:extLst>
              <a:ext uri="{FF2B5EF4-FFF2-40B4-BE49-F238E27FC236}">
                <a16:creationId xmlns:a16="http://schemas.microsoft.com/office/drawing/2014/main" id="{DACABE49-461F-1E83-6CC8-71722E22C69B}"/>
              </a:ext>
            </a:extLst>
          </p:cNvPr>
          <p:cNvSpPr>
            <a:spLocks noGrp="1"/>
          </p:cNvSpPr>
          <p:nvPr>
            <p:ph type="subTitle" idx="1"/>
          </p:nvPr>
        </p:nvSpPr>
        <p:spPr>
          <a:xfrm>
            <a:off x="848139" y="1588976"/>
            <a:ext cx="10404105" cy="5136502"/>
          </a:xfrm>
        </p:spPr>
        <p:txBody>
          <a:bodyPr>
            <a:normAutofit/>
          </a:bodyPr>
          <a:lstStyle/>
          <a:p>
            <a:pPr algn="just"/>
            <a:r>
              <a:rPr lang="en-US" sz="2000" dirty="0">
                <a:latin typeface="Times New Roman" panose="02020603050405020304" pitchFamily="18" charset="0"/>
                <a:cs typeface="Times New Roman" panose="02020603050405020304" pitchFamily="18" charset="0"/>
              </a:rPr>
              <a:t>This model proposes a system that will predict the failure of the manufacturing unit based on parameters like temperature and pressure, as well as machine parameters like speed, revolutions per minute, ams/ccm input, etc. These parameters are recorded by the sensors of the tubing machine over a period of time, and hence maintenance can be scheduled as per the requirements. This model will prove to be extremely useful in maintaining productivity and minimizing the cost of maintenance. This will reduce the time for which the unit remains idle and requires maintenance. The model was very effective in predicting the time when the machine would be down based on the previous historical sensor data that it received.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484104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6DEA6-4330-655D-E4C4-091F62BE8403}"/>
              </a:ext>
            </a:extLst>
          </p:cNvPr>
          <p:cNvSpPr>
            <a:spLocks noGrp="1"/>
          </p:cNvSpPr>
          <p:nvPr>
            <p:ph type="ctrTitle"/>
          </p:nvPr>
        </p:nvSpPr>
        <p:spPr>
          <a:xfrm>
            <a:off x="1524000" y="253159"/>
            <a:ext cx="9144000" cy="794755"/>
          </a:xfrm>
        </p:spPr>
        <p:txBody>
          <a:bodyPr>
            <a:normAutofit fontScale="90000"/>
          </a:bodyPr>
          <a:lstStyle/>
          <a:p>
            <a:r>
              <a:rPr lang="en-US" sz="4400" b="1" dirty="0">
                <a:latin typeface="Times New Roman" panose="02020603050405020304" pitchFamily="18" charset="0"/>
                <a:cs typeface="Times New Roman" panose="02020603050405020304" pitchFamily="18" charset="0"/>
              </a:rPr>
              <a:t>Table</a:t>
            </a:r>
            <a:r>
              <a:rPr lang="en-US" sz="6000" b="1" dirty="0">
                <a:latin typeface="Times New Roman" panose="02020603050405020304" pitchFamily="18" charset="0"/>
                <a:cs typeface="Times New Roman" pitchFamily="18" charset="0"/>
              </a:rPr>
              <a:t> </a:t>
            </a:r>
            <a:r>
              <a:rPr lang="en-US" sz="4400" b="1" dirty="0">
                <a:latin typeface="Times New Roman" panose="02020603050405020304" pitchFamily="18" charset="0"/>
                <a:cs typeface="Times New Roman" panose="02020603050405020304" pitchFamily="18" charset="0"/>
              </a:rPr>
              <a:t>Of Content</a:t>
            </a:r>
            <a:endParaRPr lang="en-IN" sz="4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0A6B76C-FA86-5695-5FD7-3AD998464750}"/>
              </a:ext>
            </a:extLst>
          </p:cNvPr>
          <p:cNvSpPr>
            <a:spLocks noGrp="1"/>
          </p:cNvSpPr>
          <p:nvPr>
            <p:ph type="subTitle" idx="1"/>
          </p:nvPr>
        </p:nvSpPr>
        <p:spPr>
          <a:xfrm>
            <a:off x="1524000" y="990384"/>
            <a:ext cx="9144000" cy="5841112"/>
          </a:xfrm>
        </p:spPr>
        <p:txBody>
          <a:bodyPr>
            <a:noAutofit/>
          </a:bodyPr>
          <a:lstStyle/>
          <a:p>
            <a:pPr marL="354966" indent="-342900" algn="l">
              <a:lnSpc>
                <a:spcPct val="100000"/>
              </a:lnSpc>
              <a:buFont typeface="Wingdings" panose="05000000000000000000" pitchFamily="2" charset="2"/>
              <a:buChar char="§"/>
              <a:tabLst>
                <a:tab pos="450850" algn="l"/>
                <a:tab pos="451484" algn="l"/>
              </a:tabLst>
            </a:pPr>
            <a:r>
              <a:rPr lang="en-US" sz="2000" spc="10" dirty="0">
                <a:solidFill>
                  <a:schemeClr val="tx1"/>
                </a:solidFill>
                <a:latin typeface="Times New Roman" panose="02020603050405020304" pitchFamily="18" charset="0"/>
                <a:cs typeface="Times New Roman" panose="02020603050405020304" pitchFamily="18" charset="0"/>
              </a:rPr>
              <a:t>Problem Statement</a:t>
            </a:r>
          </a:p>
          <a:p>
            <a:pPr marL="354966" indent="-342900" algn="l">
              <a:lnSpc>
                <a:spcPct val="100000"/>
              </a:lnSpc>
              <a:buFont typeface="Wingdings" panose="05000000000000000000" pitchFamily="2" charset="2"/>
              <a:buChar char="§"/>
              <a:tabLst>
                <a:tab pos="450850" algn="l"/>
                <a:tab pos="451484" algn="l"/>
              </a:tabLst>
            </a:pPr>
            <a:r>
              <a:rPr lang="en-US" sz="2000" spc="10" dirty="0">
                <a:solidFill>
                  <a:schemeClr val="tx1"/>
                </a:solidFill>
                <a:latin typeface="Times New Roman" panose="02020603050405020304" pitchFamily="18" charset="0"/>
                <a:cs typeface="Times New Roman" panose="02020603050405020304" pitchFamily="18" charset="0"/>
              </a:rPr>
              <a:t>Introduction</a:t>
            </a:r>
          </a:p>
          <a:p>
            <a:pPr marL="354966" indent="-342900" algn="l">
              <a:lnSpc>
                <a:spcPct val="100000"/>
              </a:lnSpc>
              <a:buFont typeface="Wingdings" panose="05000000000000000000" pitchFamily="2" charset="2"/>
              <a:buChar char="§"/>
              <a:tabLst>
                <a:tab pos="450850" algn="l"/>
                <a:tab pos="451484" algn="l"/>
              </a:tabLst>
            </a:pPr>
            <a:r>
              <a:rPr lang="en-US" sz="2000" dirty="0">
                <a:latin typeface="Times New Roman" panose="02020603050405020304" pitchFamily="18" charset="0"/>
                <a:cs typeface="Times New Roman" panose="02020603050405020304" pitchFamily="18" charset="0"/>
              </a:rPr>
              <a:t>Literature Survey</a:t>
            </a:r>
          </a:p>
          <a:p>
            <a:pPr marL="354966" indent="-342900" algn="l">
              <a:buFont typeface="Wingdings" panose="05000000000000000000" pitchFamily="2" charset="2"/>
              <a:buChar char="§"/>
              <a:tabLst>
                <a:tab pos="450850" algn="l"/>
                <a:tab pos="451484" algn="l"/>
              </a:tabLst>
            </a:pPr>
            <a:r>
              <a:rPr lang="en-US" altLang="en-US" sz="2000" dirty="0">
                <a:solidFill>
                  <a:schemeClr val="tx1"/>
                </a:solidFill>
                <a:latin typeface="Times New Roman" panose="02020603050405020304" pitchFamily="18" charset="0"/>
                <a:cs typeface="Times New Roman" panose="02020603050405020304" pitchFamily="18" charset="0"/>
              </a:rPr>
              <a:t>Existing Systems</a:t>
            </a:r>
          </a:p>
          <a:p>
            <a:pPr marL="354966" indent="-342900" algn="l">
              <a:buFont typeface="Wingdings" panose="05000000000000000000" pitchFamily="2" charset="2"/>
              <a:buChar char="§"/>
              <a:tabLst>
                <a:tab pos="450850" algn="l"/>
                <a:tab pos="451484" algn="l"/>
              </a:tabLst>
            </a:pPr>
            <a:r>
              <a:rPr lang="en-US" altLang="en-US" sz="2000" dirty="0">
                <a:solidFill>
                  <a:schemeClr val="tx1"/>
                </a:solidFill>
                <a:latin typeface="Times New Roman" panose="02020603050405020304" pitchFamily="18" charset="0"/>
                <a:cs typeface="Times New Roman" panose="02020603050405020304" pitchFamily="18" charset="0"/>
              </a:rPr>
              <a:t>Proposed Work</a:t>
            </a:r>
            <a:endParaRPr lang="en-US" sz="2000" dirty="0">
              <a:latin typeface="Times New Roman" panose="02020603050405020304" pitchFamily="18" charset="0"/>
              <a:cs typeface="Times New Roman" panose="02020603050405020304" pitchFamily="18" charset="0"/>
            </a:endParaRPr>
          </a:p>
          <a:p>
            <a:pPr marL="354966" indent="-342900" algn="l">
              <a:lnSpc>
                <a:spcPct val="100000"/>
              </a:lnSpc>
              <a:buFont typeface="Wingdings" panose="05000000000000000000" pitchFamily="2" charset="2"/>
              <a:buChar char="§"/>
              <a:tabLst>
                <a:tab pos="450850" algn="l"/>
                <a:tab pos="451484" algn="l"/>
              </a:tabLst>
            </a:pPr>
            <a:r>
              <a:rPr lang="en-GB" sz="2000" dirty="0">
                <a:latin typeface="Times New Roman" panose="02020603050405020304" pitchFamily="18" charset="0"/>
                <a:cs typeface="Times New Roman" panose="02020603050405020304" pitchFamily="18" charset="0"/>
              </a:rPr>
              <a:t>Project Description</a:t>
            </a:r>
            <a:endParaRPr lang="en-US" sz="2000" spc="10" dirty="0">
              <a:solidFill>
                <a:schemeClr val="tx1"/>
              </a:solidFill>
              <a:latin typeface="Times New Roman" panose="02020603050405020304" pitchFamily="18" charset="0"/>
              <a:cs typeface="Times New Roman" panose="02020603050405020304" pitchFamily="18" charset="0"/>
            </a:endParaRPr>
          </a:p>
          <a:p>
            <a:pPr marL="354966" indent="-342900" algn="l">
              <a:lnSpc>
                <a:spcPct val="100000"/>
              </a:lnSpc>
              <a:buFont typeface="Wingdings" panose="05000000000000000000" pitchFamily="2" charset="2"/>
              <a:buChar char="§"/>
              <a:tabLst>
                <a:tab pos="450850" algn="l"/>
                <a:tab pos="451484" algn="l"/>
              </a:tabLst>
            </a:pPr>
            <a:r>
              <a:rPr lang="en-US" sz="2000" spc="10" dirty="0">
                <a:solidFill>
                  <a:schemeClr val="tx1"/>
                </a:solidFill>
                <a:latin typeface="Times New Roman" panose="02020603050405020304" pitchFamily="18" charset="0"/>
                <a:cs typeface="Times New Roman" panose="02020603050405020304" pitchFamily="18" charset="0"/>
              </a:rPr>
              <a:t>Requirements</a:t>
            </a:r>
          </a:p>
          <a:p>
            <a:pPr marL="354966" indent="-342900" algn="l">
              <a:lnSpc>
                <a:spcPct val="100000"/>
              </a:lnSpc>
              <a:buFont typeface="Wingdings" panose="05000000000000000000" pitchFamily="2" charset="2"/>
              <a:buChar char="§"/>
              <a:tabLst>
                <a:tab pos="450850" algn="l"/>
                <a:tab pos="451484" algn="l"/>
              </a:tabLst>
            </a:pPr>
            <a:r>
              <a:rPr lang="en-IN" sz="2000" dirty="0">
                <a:latin typeface="Times New Roman" panose="02020603050405020304" pitchFamily="18" charset="0"/>
                <a:cs typeface="Times New Roman" panose="02020603050405020304" pitchFamily="18" charset="0"/>
              </a:rPr>
              <a:t>Tools and Technologies</a:t>
            </a:r>
            <a:endParaRPr lang="en-US" sz="2000" dirty="0">
              <a:solidFill>
                <a:schemeClr val="tx1"/>
              </a:solidFill>
              <a:latin typeface="Times New Roman" panose="02020603050405020304" pitchFamily="18" charset="0"/>
              <a:cs typeface="Times New Roman" panose="02020603050405020304" pitchFamily="18" charset="0"/>
            </a:endParaRPr>
          </a:p>
          <a:p>
            <a:pPr marL="354966" indent="-342900" algn="l">
              <a:lnSpc>
                <a:spcPct val="100000"/>
              </a:lnSpc>
              <a:buFont typeface="Wingdings" panose="05000000000000000000" pitchFamily="2" charset="2"/>
              <a:buChar char="§"/>
              <a:tabLst>
                <a:tab pos="450850" algn="l"/>
                <a:tab pos="451484" algn="l"/>
              </a:tabLst>
            </a:pPr>
            <a:r>
              <a:rPr lang="en-US" sz="2000" spc="10" dirty="0">
                <a:solidFill>
                  <a:schemeClr val="tx1"/>
                </a:solidFill>
                <a:latin typeface="Times New Roman" panose="02020603050405020304" pitchFamily="18" charset="0"/>
                <a:cs typeface="Times New Roman" panose="02020603050405020304" pitchFamily="18" charset="0"/>
              </a:rPr>
              <a:t>Objective</a:t>
            </a:r>
            <a:endParaRPr lang="en-US" sz="2000" spc="15" dirty="0">
              <a:solidFill>
                <a:schemeClr val="tx1"/>
              </a:solidFill>
              <a:latin typeface="Times New Roman" panose="02020603050405020304" pitchFamily="18" charset="0"/>
              <a:cs typeface="Times New Roman" panose="02020603050405020304" pitchFamily="18" charset="0"/>
            </a:endParaRPr>
          </a:p>
          <a:p>
            <a:pPr marL="354966" indent="-342900" algn="l">
              <a:buFont typeface="Wingdings" panose="05000000000000000000" pitchFamily="2" charset="2"/>
              <a:buChar char="§"/>
              <a:tabLst>
                <a:tab pos="450850" algn="l"/>
                <a:tab pos="451484" algn="l"/>
              </a:tabLst>
            </a:pPr>
            <a:r>
              <a:rPr lang="en-IN" sz="2000" dirty="0">
                <a:solidFill>
                  <a:schemeClr val="tx1"/>
                </a:solidFill>
                <a:latin typeface="Times New Roman" panose="02020603050405020304" pitchFamily="18" charset="0"/>
                <a:cs typeface="Times New Roman" panose="02020603050405020304" pitchFamily="18" charset="0"/>
              </a:rPr>
              <a:t>Project Flow</a:t>
            </a:r>
            <a:endParaRPr lang="en-US" sz="2000" dirty="0">
              <a:solidFill>
                <a:schemeClr val="tx1"/>
              </a:solidFill>
              <a:latin typeface="Times New Roman" panose="02020603050405020304" pitchFamily="18" charset="0"/>
              <a:cs typeface="Times New Roman" panose="02020603050405020304" pitchFamily="18" charset="0"/>
            </a:endParaRPr>
          </a:p>
          <a:p>
            <a:pPr marL="354966" indent="-342900" algn="l">
              <a:buFont typeface="Wingdings" panose="05000000000000000000" pitchFamily="2" charset="2"/>
              <a:buChar char="§"/>
              <a:tabLst>
                <a:tab pos="450850" algn="l"/>
                <a:tab pos="451484" algn="l"/>
              </a:tabLst>
            </a:pPr>
            <a:r>
              <a:rPr lang="en-US" altLang="en-US" sz="2000" dirty="0">
                <a:solidFill>
                  <a:schemeClr val="tx1"/>
                </a:solidFill>
                <a:latin typeface="Times New Roman" panose="02020603050405020304" pitchFamily="18" charset="0"/>
                <a:cs typeface="Times New Roman" panose="02020603050405020304" pitchFamily="18" charset="0"/>
              </a:rPr>
              <a:t>Model building</a:t>
            </a:r>
          </a:p>
          <a:p>
            <a:pPr marL="354966" indent="-342900" algn="l">
              <a:buFont typeface="Wingdings" panose="05000000000000000000" pitchFamily="2" charset="2"/>
              <a:buChar char="§"/>
              <a:tabLst>
                <a:tab pos="450850" algn="l"/>
                <a:tab pos="451484" algn="l"/>
              </a:tabLst>
            </a:pPr>
            <a:r>
              <a:rPr lang="en-US" altLang="en-US" sz="2000" dirty="0">
                <a:solidFill>
                  <a:schemeClr val="tx1"/>
                </a:solidFill>
                <a:latin typeface="Times New Roman" panose="02020603050405020304" pitchFamily="18" charset="0"/>
                <a:cs typeface="Times New Roman" panose="02020603050405020304" pitchFamily="18" charset="0"/>
              </a:rPr>
              <a:t>Result</a:t>
            </a:r>
          </a:p>
          <a:p>
            <a:pPr marL="354966" indent="-342900" algn="l">
              <a:lnSpc>
                <a:spcPct val="100000"/>
              </a:lnSpc>
              <a:buFont typeface="Wingdings" panose="05000000000000000000" pitchFamily="2" charset="2"/>
              <a:buChar char="§"/>
              <a:tabLst>
                <a:tab pos="450850" algn="l"/>
                <a:tab pos="451484" algn="l"/>
              </a:tabLst>
            </a:pPr>
            <a:r>
              <a:rPr lang="en-US" sz="2000" dirty="0">
                <a:solidFill>
                  <a:schemeClr val="tx1"/>
                </a:solidFill>
                <a:latin typeface="Times New Roman" panose="02020603050405020304" pitchFamily="18" charset="0"/>
                <a:cs typeface="Times New Roman" panose="02020603050405020304" pitchFamily="18" charset="0"/>
              </a:rPr>
              <a:t>Conclusion</a:t>
            </a:r>
          </a:p>
          <a:p>
            <a:pPr marL="354966" indent="-342900" algn="l">
              <a:lnSpc>
                <a:spcPct val="100000"/>
              </a:lnSpc>
              <a:buFont typeface="Wingdings" panose="05000000000000000000" pitchFamily="2" charset="2"/>
              <a:buChar char="§"/>
              <a:tabLst>
                <a:tab pos="450850" algn="l"/>
                <a:tab pos="451484" algn="l"/>
              </a:tabLst>
            </a:pPr>
            <a:r>
              <a:rPr lang="en-US" sz="2000" dirty="0">
                <a:solidFill>
                  <a:schemeClr val="tx1"/>
                </a:solidFill>
                <a:latin typeface="Times New Roman" panose="02020603050405020304" pitchFamily="18" charset="0"/>
                <a:cs typeface="Times New Roman" panose="02020603050405020304" pitchFamily="18" charset="0"/>
              </a:rPr>
              <a:t>References</a:t>
            </a:r>
            <a:endParaRPr lang="en-IN" sz="2000" dirty="0">
              <a:solidFill>
                <a:schemeClr val="tx1"/>
              </a:solidFill>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332374209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E22A7-9F51-018D-596B-4C6BEC16EFE0}"/>
              </a:ext>
            </a:extLst>
          </p:cNvPr>
          <p:cNvSpPr>
            <a:spLocks noGrp="1"/>
          </p:cNvSpPr>
          <p:nvPr>
            <p:ph type="ctrTitle"/>
          </p:nvPr>
        </p:nvSpPr>
        <p:spPr>
          <a:xfrm>
            <a:off x="1524000" y="225287"/>
            <a:ext cx="9144000" cy="1023437"/>
          </a:xfrm>
        </p:spPr>
        <p:txBody>
          <a:bodyPr>
            <a:normAutofit/>
          </a:bodyPr>
          <a:lstStyle/>
          <a:p>
            <a:pPr marL="12066">
              <a:lnSpc>
                <a:spcPct val="100000"/>
              </a:lnSpc>
              <a:tabLst>
                <a:tab pos="450850" algn="l"/>
                <a:tab pos="451484" algn="l"/>
              </a:tabLst>
            </a:pPr>
            <a:r>
              <a:rPr lang="en-US" sz="4000" b="1" dirty="0">
                <a:solidFill>
                  <a:schemeClr val="tx1"/>
                </a:solidFill>
                <a:latin typeface="Times New Roman" panose="02020603050405020304" pitchFamily="18" charset="0"/>
                <a:cs typeface="Times New Roman" panose="02020603050405020304" pitchFamily="18" charset="0"/>
              </a:rPr>
              <a:t>References</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8BE922E-C542-0D8E-F582-B1015C49204C}"/>
              </a:ext>
            </a:extLst>
          </p:cNvPr>
          <p:cNvSpPr>
            <a:spLocks noGrp="1"/>
          </p:cNvSpPr>
          <p:nvPr>
            <p:ph type="subTitle" idx="1"/>
          </p:nvPr>
        </p:nvSpPr>
        <p:spPr>
          <a:xfrm>
            <a:off x="848139" y="1588976"/>
            <a:ext cx="10404105" cy="5136502"/>
          </a:xfrm>
        </p:spPr>
        <p:txBody>
          <a:bodyPr>
            <a:normAutofit/>
          </a:bodyPr>
          <a:lstStyle/>
          <a:p>
            <a:pPr algn="l"/>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hlinkClick r:id="rId2"/>
              </a:rPr>
              <a:t>https://ieeexplore.ieee.org/document/8449150/references#references</a:t>
            </a:r>
            <a:endParaRPr lang="en-IN"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hlinkClick r:id="rId3"/>
              </a:rPr>
              <a:t>https://ieeexplore.ieee.org/document/8732146</a:t>
            </a:r>
            <a:endParaRPr lang="en-IN"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hlinkClick r:id="rId4"/>
              </a:rPr>
              <a:t>https://www.researchgate.net/publication/360724726_Predictive_Maintenance_using_Machine_Learning</a:t>
            </a:r>
            <a:endParaRPr lang="en-IN"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013720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FEAD0E9-A1B2-BE50-4B6A-A388A5C32349}"/>
              </a:ext>
            </a:extLst>
          </p:cNvPr>
          <p:cNvSpPr/>
          <p:nvPr/>
        </p:nvSpPr>
        <p:spPr>
          <a:xfrm>
            <a:off x="2930890" y="2874568"/>
            <a:ext cx="6330220" cy="1107996"/>
          </a:xfrm>
          <a:prstGeom prst="rect">
            <a:avLst/>
          </a:prstGeom>
          <a:noFill/>
        </p:spPr>
        <p:txBody>
          <a:bodyPr wrap="square" lIns="91440" tIns="45720" rIns="91440" bIns="45720">
            <a:spAutoFit/>
          </a:bodyPr>
          <a:lstStyle/>
          <a:p>
            <a:pPr algn="ctr"/>
            <a:r>
              <a:rPr lang="en-IN" sz="6000" dirty="0">
                <a:ln w="0">
                  <a:solidFill>
                    <a:schemeClr val="accent1"/>
                  </a:solidFill>
                </a:ln>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Thank</a:t>
            </a:r>
            <a:r>
              <a:rPr lang="en-IN" sz="6600" dirty="0">
                <a:ln w="0">
                  <a:solidFill>
                    <a:schemeClr val="accent1"/>
                  </a:solidFill>
                </a:ln>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 you</a:t>
            </a:r>
            <a:endParaRPr lang="en-IN" sz="6600" dirty="0">
              <a:ln w="0">
                <a:solidFill>
                  <a:schemeClr val="accent1"/>
                </a:solidFill>
              </a:ln>
              <a:effectLst>
                <a:reflection blurRad="6350" stA="53000" endA="300" endPos="35500" dir="5400000" sy="-90000" algn="bl" rotWithShape="0"/>
              </a:effectLst>
            </a:endParaRPr>
          </a:p>
        </p:txBody>
      </p:sp>
    </p:spTree>
    <p:extLst>
      <p:ext uri="{BB962C8B-B14F-4D97-AF65-F5344CB8AC3E}">
        <p14:creationId xmlns:p14="http://schemas.microsoft.com/office/powerpoint/2010/main" val="211056949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392A-2EF4-7798-BF42-35534B49576E}"/>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Problem Statement</a:t>
            </a:r>
          </a:p>
        </p:txBody>
      </p:sp>
      <p:sp>
        <p:nvSpPr>
          <p:cNvPr id="4" name="Title 1">
            <a:extLst>
              <a:ext uri="{FF2B5EF4-FFF2-40B4-BE49-F238E27FC236}">
                <a16:creationId xmlns:a16="http://schemas.microsoft.com/office/drawing/2014/main" id="{6CDA5A54-55CA-4A82-397A-6F807148F066}"/>
              </a:ext>
            </a:extLst>
          </p:cNvPr>
          <p:cNvSpPr txBox="1">
            <a:spLocks/>
          </p:cNvSpPr>
          <p:nvPr/>
        </p:nvSpPr>
        <p:spPr>
          <a:xfrm>
            <a:off x="1227482" y="1690688"/>
            <a:ext cx="973703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indent="0" algn="ctr">
              <a:buNone/>
            </a:pPr>
            <a:r>
              <a:rPr lang="en-IN" sz="2000" b="1" dirty="0">
                <a:latin typeface="Times New Roman" panose="02020603050405020304" pitchFamily="18" charset="0"/>
                <a:cs typeface="Times New Roman" panose="02020603050405020304" pitchFamily="18" charset="0"/>
              </a:rPr>
              <a:t>To build a Predictive Maintenance System on Machine Failure with machine learning and data science</a:t>
            </a:r>
          </a:p>
        </p:txBody>
      </p:sp>
      <p:pic>
        <p:nvPicPr>
          <p:cNvPr id="6" name="Picture 12">
            <a:extLst>
              <a:ext uri="{FF2B5EF4-FFF2-40B4-BE49-F238E27FC236}">
                <a16:creationId xmlns:a16="http://schemas.microsoft.com/office/drawing/2014/main" id="{3C6D557F-E9E9-39D9-399C-0FDD722E67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0819" y="3429000"/>
            <a:ext cx="3443908"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905333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D60CE-8C9F-C49D-B612-0585094482EB}"/>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Introduction</a:t>
            </a:r>
          </a:p>
        </p:txBody>
      </p:sp>
      <p:pic>
        <p:nvPicPr>
          <p:cNvPr id="9" name="Content Placeholder 8">
            <a:extLst>
              <a:ext uri="{FF2B5EF4-FFF2-40B4-BE49-F238E27FC236}">
                <a16:creationId xmlns:a16="http://schemas.microsoft.com/office/drawing/2014/main" id="{9C39E4D4-767D-B7CE-910C-C5DD4134574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03306" y="1155080"/>
            <a:ext cx="8335616" cy="5021884"/>
          </a:xfrm>
        </p:spPr>
      </p:pic>
      <p:sp>
        <p:nvSpPr>
          <p:cNvPr id="4" name="Title 1">
            <a:extLst>
              <a:ext uri="{FF2B5EF4-FFF2-40B4-BE49-F238E27FC236}">
                <a16:creationId xmlns:a16="http://schemas.microsoft.com/office/drawing/2014/main" id="{4904A7AD-8E24-D60A-5CDF-35F991B0EDA7}"/>
              </a:ext>
            </a:extLst>
          </p:cNvPr>
          <p:cNvSpPr txBox="1">
            <a:spLocks/>
          </p:cNvSpPr>
          <p:nvPr/>
        </p:nvSpPr>
        <p:spPr>
          <a:xfrm>
            <a:off x="235228" y="1027906"/>
            <a:ext cx="5728250" cy="50218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What is Predictive Maintenance?</a:t>
            </a:r>
          </a:p>
          <a:p>
            <a:pPr algn="just"/>
            <a:r>
              <a:rPr lang="en-US" sz="1900"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Predictive maintenance is a technique that uses data analysis tools and techniques to detect anomalies in your operation and possible defects in equipment and processes so you can fix them before they result in failure.</a:t>
            </a:r>
          </a:p>
          <a:p>
            <a:pPr algn="just"/>
            <a:endParaRPr lang="en-US" sz="40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What are the types of Maintenance ?</a:t>
            </a:r>
          </a:p>
          <a:p>
            <a:pPr marL="285750" indent="-285750">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Corrective</a:t>
            </a:r>
          </a:p>
          <a:p>
            <a:pPr marL="285750" indent="-285750">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Preventive</a:t>
            </a:r>
          </a:p>
          <a:p>
            <a:pPr marL="285750" indent="-285750">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Condition-based</a:t>
            </a:r>
          </a:p>
          <a:p>
            <a:pPr marL="285750" indent="-285750">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Predictive</a:t>
            </a:r>
          </a:p>
        </p:txBody>
      </p:sp>
    </p:spTree>
    <p:extLst>
      <p:ext uri="{BB962C8B-B14F-4D97-AF65-F5344CB8AC3E}">
        <p14:creationId xmlns:p14="http://schemas.microsoft.com/office/powerpoint/2010/main" val="9041363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69DD2-493B-EA31-F49F-79ECE51CA660}"/>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Literature survey</a:t>
            </a:r>
          </a:p>
        </p:txBody>
      </p:sp>
      <p:graphicFrame>
        <p:nvGraphicFramePr>
          <p:cNvPr id="6" name="Table 6">
            <a:extLst>
              <a:ext uri="{FF2B5EF4-FFF2-40B4-BE49-F238E27FC236}">
                <a16:creationId xmlns:a16="http://schemas.microsoft.com/office/drawing/2014/main" id="{C5034493-7F4F-BF25-B957-9D8E50B6BD27}"/>
              </a:ext>
            </a:extLst>
          </p:cNvPr>
          <p:cNvGraphicFramePr>
            <a:graphicFrameLocks noGrp="1"/>
          </p:cNvGraphicFramePr>
          <p:nvPr>
            <p:ph sz="quarter" idx="13"/>
            <p:extLst>
              <p:ext uri="{D42A27DB-BD31-4B8C-83A1-F6EECF244321}">
                <p14:modId xmlns:p14="http://schemas.microsoft.com/office/powerpoint/2010/main" val="2778821082"/>
              </p:ext>
            </p:extLst>
          </p:nvPr>
        </p:nvGraphicFramePr>
        <p:xfrm>
          <a:off x="990600" y="1555115"/>
          <a:ext cx="10363200" cy="4937760"/>
        </p:xfrm>
        <a:graphic>
          <a:graphicData uri="http://schemas.openxmlformats.org/drawingml/2006/table">
            <a:tbl>
              <a:tblPr firstRow="1" bandRow="1">
                <a:tableStyleId>{21E4AEA4-8DFA-4A89-87EB-49C32662AFE0}</a:tableStyleId>
              </a:tblPr>
              <a:tblGrid>
                <a:gridCol w="3660913">
                  <a:extLst>
                    <a:ext uri="{9D8B030D-6E8A-4147-A177-3AD203B41FA5}">
                      <a16:colId xmlns:a16="http://schemas.microsoft.com/office/drawing/2014/main" val="3661596681"/>
                    </a:ext>
                  </a:extLst>
                </a:gridCol>
                <a:gridCol w="2875722">
                  <a:extLst>
                    <a:ext uri="{9D8B030D-6E8A-4147-A177-3AD203B41FA5}">
                      <a16:colId xmlns:a16="http://schemas.microsoft.com/office/drawing/2014/main" val="3630824825"/>
                    </a:ext>
                  </a:extLst>
                </a:gridCol>
                <a:gridCol w="1762539">
                  <a:extLst>
                    <a:ext uri="{9D8B030D-6E8A-4147-A177-3AD203B41FA5}">
                      <a16:colId xmlns:a16="http://schemas.microsoft.com/office/drawing/2014/main" val="1097060395"/>
                    </a:ext>
                  </a:extLst>
                </a:gridCol>
                <a:gridCol w="2064026">
                  <a:extLst>
                    <a:ext uri="{9D8B030D-6E8A-4147-A177-3AD203B41FA5}">
                      <a16:colId xmlns:a16="http://schemas.microsoft.com/office/drawing/2014/main" val="847989135"/>
                    </a:ext>
                  </a:extLst>
                </a:gridCol>
              </a:tblGrid>
              <a:tr h="370840">
                <a:tc>
                  <a:txBody>
                    <a:bodyPr/>
                    <a:lstStyle/>
                    <a:p>
                      <a:pPr algn="ctr"/>
                      <a:r>
                        <a:rPr lang="en-IN" sz="2000" dirty="0">
                          <a:latin typeface="Times New Roman" panose="02020603050405020304" pitchFamily="18" charset="0"/>
                          <a:cs typeface="Times New Roman" panose="02020603050405020304" pitchFamily="18" charset="0"/>
                        </a:rPr>
                        <a:t>TITLE</a:t>
                      </a:r>
                    </a:p>
                  </a:txBody>
                  <a:tcPr/>
                </a:tc>
                <a:tc>
                  <a:txBody>
                    <a:bodyPr/>
                    <a:lstStyle/>
                    <a:p>
                      <a:pPr algn="ctr"/>
                      <a:r>
                        <a:rPr lang="en-IN" sz="2000" dirty="0">
                          <a:latin typeface="Times New Roman" panose="02020603050405020304" pitchFamily="18" charset="0"/>
                          <a:cs typeface="Times New Roman" panose="02020603050405020304" pitchFamily="18" charset="0"/>
                        </a:rPr>
                        <a:t>AUTHOR</a:t>
                      </a:r>
                    </a:p>
                  </a:txBody>
                  <a:tcPr/>
                </a:tc>
                <a:tc>
                  <a:txBody>
                    <a:bodyPr/>
                    <a:lstStyle/>
                    <a:p>
                      <a:pPr algn="ctr"/>
                      <a:r>
                        <a:rPr lang="en-IN" sz="2000" dirty="0">
                          <a:latin typeface="Times New Roman" panose="02020603050405020304" pitchFamily="18" charset="0"/>
                          <a:cs typeface="Times New Roman" panose="02020603050405020304" pitchFamily="18" charset="0"/>
                        </a:rPr>
                        <a:t>YEAR</a:t>
                      </a:r>
                    </a:p>
                  </a:txBody>
                  <a:tcPr/>
                </a:tc>
                <a:tc>
                  <a:txBody>
                    <a:bodyPr/>
                    <a:lstStyle/>
                    <a:p>
                      <a:pPr algn="ctr"/>
                      <a:r>
                        <a:rPr lang="en-IN" sz="2000" dirty="0">
                          <a:latin typeface="Times New Roman" panose="02020603050405020304" pitchFamily="18" charset="0"/>
                          <a:cs typeface="Times New Roman" panose="02020603050405020304" pitchFamily="18" charset="0"/>
                        </a:rPr>
                        <a:t>PUBLISHER</a:t>
                      </a:r>
                    </a:p>
                  </a:txBody>
                  <a:tcPr/>
                </a:tc>
                <a:extLst>
                  <a:ext uri="{0D108BD9-81ED-4DB2-BD59-A6C34878D82A}">
                    <a16:rowId xmlns:a16="http://schemas.microsoft.com/office/drawing/2014/main" val="3208516852"/>
                  </a:ext>
                </a:extLst>
              </a:tr>
              <a:tr h="370840">
                <a:tc>
                  <a:txBody>
                    <a:bodyPr/>
                    <a:lstStyle/>
                    <a:p>
                      <a:pPr algn="ctr"/>
                      <a:r>
                        <a:rPr lang="en-US" sz="2000" b="0" dirty="0">
                          <a:solidFill>
                            <a:srgbClr val="333333"/>
                          </a:solidFill>
                          <a:latin typeface="Times New Roman" panose="02020603050405020304" pitchFamily="18" charset="0"/>
                          <a:cs typeface="Times New Roman" panose="02020603050405020304" pitchFamily="18" charset="0"/>
                        </a:rPr>
                        <a:t>Predictive Maintenance using Machine Learning</a:t>
                      </a:r>
                      <a:endParaRPr lang="en-IN" sz="2000" b="0" dirty="0">
                        <a:latin typeface="Times New Roman" panose="02020603050405020304" pitchFamily="18" charset="0"/>
                        <a:cs typeface="Times New Roman" panose="02020603050405020304" pitchFamily="18" charset="0"/>
                      </a:endParaRPr>
                    </a:p>
                  </a:txBody>
                  <a:tcPr/>
                </a:tc>
                <a:tc>
                  <a:txBody>
                    <a:bodyPr/>
                    <a:lstStyle/>
                    <a:p>
                      <a:pPr algn="ctr"/>
                      <a:r>
                        <a:rPr lang="en-IN" sz="2000" b="0" dirty="0">
                          <a:latin typeface="Times New Roman" panose="02020603050405020304" pitchFamily="18" charset="0"/>
                          <a:cs typeface="Times New Roman" panose="02020603050405020304" pitchFamily="18" charset="0"/>
                        </a:rPr>
                        <a:t>A. Kane, A. Kore, A. Khandale, S. Nigade, P. P. Joshi</a:t>
                      </a:r>
                    </a:p>
                  </a:txBody>
                  <a:tcPr/>
                </a:tc>
                <a:tc>
                  <a:txBody>
                    <a:bodyPr/>
                    <a:lstStyle/>
                    <a:p>
                      <a:pPr algn="ctr"/>
                      <a:r>
                        <a:rPr lang="en-IN" sz="2000" b="0" dirty="0">
                          <a:latin typeface="Times New Roman" panose="02020603050405020304" pitchFamily="18" charset="0"/>
                          <a:cs typeface="Times New Roman" panose="02020603050405020304" pitchFamily="18" charset="0"/>
                        </a:rPr>
                        <a:t>2022</a:t>
                      </a:r>
                    </a:p>
                  </a:txBody>
                  <a:tcPr/>
                </a:tc>
                <a:tc>
                  <a:txBody>
                    <a:bodyPr/>
                    <a:lstStyle/>
                    <a:p>
                      <a:pPr algn="ctr"/>
                      <a:r>
                        <a:rPr lang="en-IN" sz="2000" b="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150821697"/>
                  </a:ext>
                </a:extLst>
              </a:tr>
              <a:tr h="370840">
                <a:tc>
                  <a:txBody>
                    <a:bodyPr/>
                    <a:lstStyle/>
                    <a:p>
                      <a:pPr algn="ctr"/>
                      <a:r>
                        <a:rPr lang="en-IN" sz="2000" b="0" dirty="0">
                          <a:solidFill>
                            <a:srgbClr val="333333"/>
                          </a:solidFill>
                          <a:latin typeface="Times New Roman" panose="02020603050405020304" pitchFamily="18" charset="0"/>
                          <a:cs typeface="Times New Roman" panose="02020603050405020304" pitchFamily="18" charset="0"/>
                        </a:rPr>
                        <a:t>Machine Learning Application in Predictive Maintenance</a:t>
                      </a:r>
                      <a:endParaRPr lang="en-IN" sz="2000" b="0" dirty="0">
                        <a:latin typeface="Times New Roman" panose="02020603050405020304" pitchFamily="18" charset="0"/>
                        <a:cs typeface="Times New Roman" panose="02020603050405020304" pitchFamily="18" charset="0"/>
                      </a:endParaRPr>
                    </a:p>
                  </a:txBody>
                  <a:tcPr/>
                </a:tc>
                <a:tc>
                  <a:txBody>
                    <a:bodyPr/>
                    <a:lstStyle/>
                    <a:p>
                      <a:pPr algn="ctr"/>
                      <a:r>
                        <a:rPr lang="en-IN" sz="2000" b="0" i="0" u="none" strike="noStrike" kern="1200" baseline="0" dirty="0">
                          <a:solidFill>
                            <a:schemeClr val="dk1"/>
                          </a:solidFill>
                          <a:latin typeface="Times New Roman" panose="02020603050405020304" pitchFamily="18" charset="0"/>
                          <a:ea typeface="+mn-ea"/>
                          <a:cs typeface="Times New Roman" panose="02020603050405020304" pitchFamily="18" charset="0"/>
                        </a:rPr>
                        <a:t>Karolis Liulys</a:t>
                      </a:r>
                    </a:p>
                    <a:p>
                      <a:pPr algn="ctr"/>
                      <a:r>
                        <a:rPr lang="en-IN" sz="2000" b="0" i="0" u="none" strike="noStrike" kern="1200" baseline="0" dirty="0">
                          <a:solidFill>
                            <a:schemeClr val="dk1"/>
                          </a:solidFill>
                          <a:latin typeface="Times New Roman" panose="02020603050405020304" pitchFamily="18" charset="0"/>
                          <a:ea typeface="+mn-ea"/>
                          <a:cs typeface="Times New Roman" panose="02020603050405020304" pitchFamily="18" charset="0"/>
                        </a:rPr>
                        <a:t>Department of Electrical Engineering</a:t>
                      </a:r>
                    </a:p>
                    <a:p>
                      <a:pPr algn="ctr"/>
                      <a:r>
                        <a:rPr lang="en-IN" sz="2000" b="0" i="0" u="none" strike="noStrike" kern="1200" baseline="0" dirty="0">
                          <a:solidFill>
                            <a:schemeClr val="dk1"/>
                          </a:solidFill>
                          <a:latin typeface="Times New Roman" panose="02020603050405020304" pitchFamily="18" charset="0"/>
                          <a:ea typeface="+mn-ea"/>
                          <a:cs typeface="Times New Roman" panose="02020603050405020304" pitchFamily="18" charset="0"/>
                        </a:rPr>
                        <a:t>Vilnius Gediminas Technical University</a:t>
                      </a:r>
                      <a:endParaRPr lang="en-IN" sz="2000" b="0" dirty="0">
                        <a:latin typeface="Times New Roman" panose="02020603050405020304" pitchFamily="18" charset="0"/>
                        <a:cs typeface="Times New Roman" panose="02020603050405020304" pitchFamily="18" charset="0"/>
                      </a:endParaRPr>
                    </a:p>
                    <a:p>
                      <a:pPr algn="ctr"/>
                      <a:endParaRPr lang="en-IN" sz="2000" b="0" dirty="0">
                        <a:latin typeface="Times New Roman" panose="02020603050405020304" pitchFamily="18" charset="0"/>
                        <a:cs typeface="Times New Roman" panose="02020603050405020304" pitchFamily="18" charset="0"/>
                      </a:endParaRPr>
                    </a:p>
                  </a:txBody>
                  <a:tcPr/>
                </a:tc>
                <a:tc>
                  <a:txBody>
                    <a:bodyPr/>
                    <a:lstStyle/>
                    <a:p>
                      <a:pPr algn="ctr"/>
                      <a:r>
                        <a:rPr lang="en-IN" sz="2000" b="0" dirty="0">
                          <a:latin typeface="Times New Roman" panose="02020603050405020304" pitchFamily="18" charset="0"/>
                          <a:cs typeface="Times New Roman" panose="02020603050405020304" pitchFamily="18" charset="0"/>
                        </a:rPr>
                        <a:t>2019</a:t>
                      </a:r>
                    </a:p>
                  </a:txBody>
                  <a:tcPr/>
                </a:tc>
                <a:tc>
                  <a:txBody>
                    <a:bodyPr/>
                    <a:lstStyle/>
                    <a:p>
                      <a:pPr algn="ctr"/>
                      <a:r>
                        <a:rPr lang="en-IN" sz="2000" b="0" dirty="0">
                          <a:latin typeface="Times New Roman" panose="02020603050405020304" pitchFamily="18" charset="0"/>
                          <a:cs typeface="Times New Roman" panose="02020603050405020304" pitchFamily="18" charset="0"/>
                        </a:rPr>
                        <a:t>IEEE</a:t>
                      </a:r>
                    </a:p>
                  </a:txBody>
                  <a:tcPr/>
                </a:tc>
                <a:extLst>
                  <a:ext uri="{0D108BD9-81ED-4DB2-BD59-A6C34878D82A}">
                    <a16:rowId xmlns:a16="http://schemas.microsoft.com/office/drawing/2014/main" val="540347035"/>
                  </a:ext>
                </a:extLst>
              </a:tr>
              <a:tr h="370840">
                <a:tc>
                  <a:txBody>
                    <a:bodyPr/>
                    <a:lstStyle/>
                    <a:p>
                      <a:pPr algn="ctr"/>
                      <a:r>
                        <a:rPr lang="en-US" sz="2000" b="0" i="0" dirty="0">
                          <a:solidFill>
                            <a:srgbClr val="333333"/>
                          </a:solidFill>
                          <a:effectLst/>
                          <a:latin typeface="Times New Roman" panose="02020603050405020304" pitchFamily="18" charset="0"/>
                          <a:cs typeface="Times New Roman" panose="02020603050405020304" pitchFamily="18" charset="0"/>
                        </a:rPr>
                        <a:t>Machine Learning approach for Predictive Maintenance in Industry 4.0</a:t>
                      </a:r>
                      <a:endParaRPr lang="en-IN" sz="2000" b="0" dirty="0">
                        <a:latin typeface="Times New Roman" panose="02020603050405020304" pitchFamily="18" charset="0"/>
                        <a:cs typeface="Times New Roman" panose="02020603050405020304" pitchFamily="18" charset="0"/>
                      </a:endParaRPr>
                    </a:p>
                  </a:txBody>
                  <a:tcPr/>
                </a:tc>
                <a:tc>
                  <a:txBody>
                    <a:bodyPr/>
                    <a:lstStyle/>
                    <a:p>
                      <a:pPr algn="ctr"/>
                      <a:r>
                        <a:rPr lang="en-IN" sz="20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Marina Paolanti, Luca Romeo</a:t>
                      </a:r>
                    </a:p>
                    <a:p>
                      <a:pPr algn="ctr"/>
                      <a:r>
                        <a:rPr lang="en-IN" sz="20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Andrea Felicetti, Adriano Mancini</a:t>
                      </a:r>
                    </a:p>
                    <a:p>
                      <a:pPr algn="ctr"/>
                      <a:r>
                        <a:rPr lang="en-IN" sz="2000" b="0" i="0" u="none" strike="noStrike" kern="1200" baseline="0" dirty="0">
                          <a:solidFill>
                            <a:schemeClr val="dk1"/>
                          </a:solidFill>
                          <a:latin typeface="Times New Roman" panose="02020603050405020304" pitchFamily="18" charset="0"/>
                          <a:ea typeface="+mn-ea"/>
                          <a:cs typeface="Times New Roman" panose="02020603050405020304" pitchFamily="18" charset="0"/>
                        </a:rPr>
                        <a:t>Emanuele Frontoni</a:t>
                      </a:r>
                      <a:endParaRPr lang="en-IN" sz="2000" b="0" dirty="0">
                        <a:latin typeface="Times New Roman" panose="02020603050405020304" pitchFamily="18" charset="0"/>
                        <a:cs typeface="Times New Roman" panose="02020603050405020304" pitchFamily="18" charset="0"/>
                      </a:endParaRPr>
                    </a:p>
                  </a:txBody>
                  <a:tcPr/>
                </a:tc>
                <a:tc>
                  <a:txBody>
                    <a:bodyPr/>
                    <a:lstStyle/>
                    <a:p>
                      <a:pPr algn="ctr"/>
                      <a:r>
                        <a:rPr lang="en-IN" sz="2000" b="0" dirty="0">
                          <a:latin typeface="Times New Roman" panose="02020603050405020304" pitchFamily="18" charset="0"/>
                          <a:cs typeface="Times New Roman" panose="02020603050405020304" pitchFamily="18" charset="0"/>
                        </a:rPr>
                        <a:t>2018</a:t>
                      </a:r>
                    </a:p>
                  </a:txBody>
                  <a:tcPr/>
                </a:tc>
                <a:tc>
                  <a:txBody>
                    <a:bodyPr/>
                    <a:lstStyle/>
                    <a:p>
                      <a:pPr algn="ctr"/>
                      <a:r>
                        <a:rPr lang="en-IN" sz="2000" b="0" dirty="0">
                          <a:latin typeface="Times New Roman" panose="02020603050405020304" pitchFamily="18" charset="0"/>
                          <a:cs typeface="Times New Roman" panose="02020603050405020304" pitchFamily="18" charset="0"/>
                        </a:rPr>
                        <a:t>IEEE</a:t>
                      </a:r>
                    </a:p>
                  </a:txBody>
                  <a:tcPr/>
                </a:tc>
                <a:extLst>
                  <a:ext uri="{0D108BD9-81ED-4DB2-BD59-A6C34878D82A}">
                    <a16:rowId xmlns:a16="http://schemas.microsoft.com/office/drawing/2014/main" val="3881224817"/>
                  </a:ext>
                </a:extLst>
              </a:tr>
            </a:tbl>
          </a:graphicData>
        </a:graphic>
      </p:graphicFrame>
    </p:spTree>
    <p:extLst>
      <p:ext uri="{BB962C8B-B14F-4D97-AF65-F5344CB8AC3E}">
        <p14:creationId xmlns:p14="http://schemas.microsoft.com/office/powerpoint/2010/main" val="885917860"/>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044B00D-00B6-8F04-29DA-C73E45866B68}"/>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Existing Systems</a:t>
            </a:r>
            <a:endParaRPr lang="en-IN" sz="4000" b="1" dirty="0"/>
          </a:p>
        </p:txBody>
      </p:sp>
      <p:sp>
        <p:nvSpPr>
          <p:cNvPr id="3" name="Content Placeholder 2">
            <a:extLst>
              <a:ext uri="{FF2B5EF4-FFF2-40B4-BE49-F238E27FC236}">
                <a16:creationId xmlns:a16="http://schemas.microsoft.com/office/drawing/2014/main" id="{45988344-FAE2-0D8D-5C66-6B771CEE874F}"/>
              </a:ext>
            </a:extLst>
          </p:cNvPr>
          <p:cNvSpPr>
            <a:spLocks noGrp="1"/>
          </p:cNvSpPr>
          <p:nvPr>
            <p:ph idx="1"/>
          </p:nvPr>
        </p:nvSpPr>
        <p:spPr/>
        <p:txBody>
          <a:bodyPr>
            <a:normAutofit/>
          </a:bodyPr>
          <a:lstStyle/>
          <a:p>
            <a:pPr>
              <a:buFont typeface="Wingdings" panose="05000000000000000000" pitchFamily="2" charset="2"/>
              <a:buChar char="Ø"/>
            </a:pPr>
            <a:r>
              <a:rPr lang="en-IN" sz="2000" b="1" dirty="0">
                <a:solidFill>
                  <a:srgbClr val="222222"/>
                </a:solidFill>
                <a:latin typeface="Times New Roman" panose="02020603050405020304" pitchFamily="18" charset="0"/>
                <a:cs typeface="Times New Roman" panose="02020603050405020304" pitchFamily="18" charset="0"/>
              </a:rPr>
              <a:t>Poor </a:t>
            </a:r>
            <a:r>
              <a:rPr lang="en-US" sz="2000" b="1" dirty="0">
                <a:solidFill>
                  <a:srgbClr val="212121"/>
                </a:solidFill>
                <a:latin typeface="Times New Roman" panose="02020603050405020304" pitchFamily="18" charset="0"/>
                <a:cs typeface="Times New Roman" panose="02020603050405020304" pitchFamily="18" charset="0"/>
              </a:rPr>
              <a:t>maintenance of machine tool</a:t>
            </a:r>
            <a:r>
              <a:rPr lang="en-US" sz="2000" dirty="0">
                <a:solidFill>
                  <a:srgbClr val="212121"/>
                </a:solidFill>
                <a:latin typeface="Times New Roman" panose="02020603050405020304" pitchFamily="18" charset="0"/>
                <a:cs typeface="Times New Roman" panose="02020603050405020304" pitchFamily="18" charset="0"/>
              </a:rPr>
              <a:t>:-</a:t>
            </a:r>
            <a:r>
              <a:rPr lang="en-US" sz="2000" b="0" i="0" dirty="0">
                <a:solidFill>
                  <a:srgbClr val="212121"/>
                </a:solidFill>
                <a:effectLst/>
                <a:latin typeface="Times New Roman" panose="02020603050405020304" pitchFamily="18" charset="0"/>
                <a:cs typeface="Times New Roman" panose="02020603050405020304" pitchFamily="18" charset="0"/>
              </a:rPr>
              <a:t>Irregular maintenance of </a:t>
            </a:r>
            <a:r>
              <a:rPr lang="en-US" sz="2000" dirty="0">
                <a:solidFill>
                  <a:srgbClr val="DB0202"/>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machine</a:t>
            </a:r>
            <a:r>
              <a:rPr lang="en-US" sz="2000" b="0" i="0" dirty="0">
                <a:solidFill>
                  <a:srgbClr val="212121"/>
                </a:solidFill>
                <a:effectLst/>
                <a:latin typeface="Times New Roman" panose="02020603050405020304" pitchFamily="18" charset="0"/>
                <a:cs typeface="Times New Roman" panose="02020603050405020304" pitchFamily="18" charset="0"/>
              </a:rPr>
              <a:t> tools can impact the overall operation. The machine parts require time to time and cleaning</a:t>
            </a:r>
          </a:p>
          <a:p>
            <a:pPr>
              <a:buFont typeface="Wingdings" panose="05000000000000000000" pitchFamily="2" charset="2"/>
              <a:buChar char="Ø"/>
            </a:pPr>
            <a:endParaRPr lang="en-US" sz="2000" dirty="0">
              <a:solidFill>
                <a:srgbClr val="21212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b="1" dirty="0">
                <a:solidFill>
                  <a:srgbClr val="212121"/>
                </a:solidFill>
                <a:latin typeface="Times New Roman" panose="02020603050405020304" pitchFamily="18" charset="0"/>
                <a:cs typeface="Times New Roman" panose="02020603050405020304" pitchFamily="18" charset="0"/>
              </a:rPr>
              <a:t>Power Supply Problems:-</a:t>
            </a:r>
            <a:r>
              <a:rPr lang="en-US" sz="2000" dirty="0">
                <a:solidFill>
                  <a:srgbClr val="212121"/>
                </a:solidFill>
                <a:latin typeface="Times New Roman" panose="02020603050405020304" pitchFamily="18" charset="0"/>
                <a:cs typeface="Times New Roman" panose="02020603050405020304" pitchFamily="18" charset="0"/>
              </a:rPr>
              <a:t>Failure in power supply results in inaccurate results and CNC machines are not able to operate.</a:t>
            </a:r>
          </a:p>
          <a:p>
            <a:pPr>
              <a:buFont typeface="Wingdings" panose="05000000000000000000" pitchFamily="2" charset="2"/>
              <a:buChar char="Ø"/>
            </a:pPr>
            <a:endParaRPr lang="en-IN" sz="2000" b="1" dirty="0">
              <a:solidFill>
                <a:srgbClr val="21212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b="1" dirty="0">
                <a:solidFill>
                  <a:srgbClr val="212121"/>
                </a:solidFill>
                <a:latin typeface="Times New Roman" panose="02020603050405020304" pitchFamily="18" charset="0"/>
                <a:cs typeface="Times New Roman" panose="02020603050405020304" pitchFamily="18" charset="0"/>
              </a:rPr>
              <a:t>Overheating of Machine Tool:-</a:t>
            </a:r>
            <a:r>
              <a:rPr lang="en-US" sz="2000" dirty="0">
                <a:solidFill>
                  <a:srgbClr val="212121"/>
                </a:solidFill>
                <a:latin typeface="Times New Roman" panose="02020603050405020304" pitchFamily="18" charset="0"/>
                <a:cs typeface="Times New Roman" panose="02020603050405020304" pitchFamily="18" charset="0"/>
              </a:rPr>
              <a:t>Machining is a non-stop process and due to high orders machines are working continuously. It results in overheating of the machine </a:t>
            </a:r>
            <a:r>
              <a:rPr lang="en-US" sz="2000" dirty="0">
                <a:solidFill>
                  <a:srgbClr val="21212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tools</a:t>
            </a:r>
            <a:r>
              <a:rPr lang="en-US" sz="2000" dirty="0">
                <a:solidFill>
                  <a:srgbClr val="21212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endParaRPr lang="en-IN" sz="2000" dirty="0">
              <a:solidFill>
                <a:srgbClr val="21212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b="1" dirty="0">
                <a:solidFill>
                  <a:srgbClr val="212121"/>
                </a:solidFill>
                <a:latin typeface="Times New Roman" panose="02020603050405020304" pitchFamily="18" charset="0"/>
                <a:cs typeface="Times New Roman" panose="02020603050405020304" pitchFamily="18" charset="0"/>
              </a:rPr>
              <a:t>Reduced lifecycle </a:t>
            </a:r>
          </a:p>
        </p:txBody>
      </p:sp>
    </p:spTree>
    <p:extLst>
      <p:ext uri="{BB962C8B-B14F-4D97-AF65-F5344CB8AC3E}">
        <p14:creationId xmlns:p14="http://schemas.microsoft.com/office/powerpoint/2010/main" val="190722390"/>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DD2E4-3DE8-BFD4-A944-14684B41B853}"/>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Proposed Work</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606C4C-76D4-1FEF-802E-C4F585DA44A7}"/>
              </a:ext>
            </a:extLst>
          </p:cNvPr>
          <p:cNvSpPr>
            <a:spLocks noGrp="1"/>
          </p:cNvSpPr>
          <p:nvPr>
            <p:ph idx="1"/>
          </p:nvPr>
        </p:nvSpPr>
        <p:spPr/>
        <p:txBody>
          <a:bodyPr>
            <a:normAutofit/>
          </a:bodyPr>
          <a:lstStyle/>
          <a:p>
            <a:pPr marL="342900" indent="-342900" algn="l">
              <a:buFont typeface="Wingdings" panose="05000000000000000000" pitchFamily="2" charset="2"/>
              <a:buChar char="q"/>
            </a:pPr>
            <a:r>
              <a:rPr lang="en-US" sz="2000" b="0" i="0" dirty="0">
                <a:solidFill>
                  <a:schemeClr val="tx1"/>
                </a:solidFill>
                <a:effectLst/>
                <a:latin typeface="Times New Roman" panose="02020603050405020304" pitchFamily="18" charset="0"/>
                <a:cs typeface="Times New Roman" panose="02020603050405020304" pitchFamily="18" charset="0"/>
              </a:rPr>
              <a:t>Predictive maintenance with Machine learning helps machines or systems predict various types of machine failures and reduce them through various specific techniques.</a:t>
            </a:r>
          </a:p>
          <a:p>
            <a:pPr marL="0" indent="0" algn="l">
              <a:buNone/>
            </a:pP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IN" sz="2000" dirty="0">
                <a:solidFill>
                  <a:schemeClr val="tx1"/>
                </a:solidFill>
                <a:latin typeface="Times New Roman" panose="02020603050405020304" pitchFamily="18" charset="0"/>
                <a:cs typeface="Times New Roman" panose="02020603050405020304" pitchFamily="18" charset="0"/>
              </a:rPr>
              <a:t>In industries, re-evaluating their maintenance schedules is necessary    for this digitalization era as smart as possible for production  enhancements. Predictive maintenance offers great opportunities to businesses for a smarter and more digital facility.</a:t>
            </a:r>
          </a:p>
          <a:p>
            <a:endParaRPr lang="en-IN" sz="2000" dirty="0"/>
          </a:p>
        </p:txBody>
      </p:sp>
    </p:spTree>
    <p:extLst>
      <p:ext uri="{BB962C8B-B14F-4D97-AF65-F5344CB8AC3E}">
        <p14:creationId xmlns:p14="http://schemas.microsoft.com/office/powerpoint/2010/main" val="12952335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CA48479-5422-06EF-5F45-196283C2B06D}"/>
              </a:ext>
            </a:extLst>
          </p:cNvPr>
          <p:cNvSpPr>
            <a:spLocks noGrp="1"/>
          </p:cNvSpPr>
          <p:nvPr>
            <p:ph type="title"/>
          </p:nvPr>
        </p:nvSpPr>
        <p:spPr/>
        <p:txBody>
          <a:bodyPr>
            <a:normAutofit/>
          </a:bodyPr>
          <a:lstStyle/>
          <a:p>
            <a:pPr algn="ctr"/>
            <a:r>
              <a:rPr lang="en-GB" sz="4000" b="1" dirty="0">
                <a:latin typeface="Times New Roman" panose="02020603050405020304" pitchFamily="18" charset="0"/>
                <a:cs typeface="Times New Roman" panose="02020603050405020304" pitchFamily="18" charset="0"/>
              </a:rPr>
              <a:t>Project Description</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A5088B5-FA6E-2440-A3A8-2537F216749A}"/>
              </a:ext>
            </a:extLst>
          </p:cNvPr>
          <p:cNvSpPr>
            <a:spLocks noGrp="1"/>
          </p:cNvSpPr>
          <p:nvPr>
            <p:ph sz="half" idx="1"/>
          </p:nvPr>
        </p:nvSpPr>
        <p:spPr>
          <a:xfrm>
            <a:off x="838200" y="1825624"/>
            <a:ext cx="5181600" cy="4879975"/>
          </a:xfrm>
        </p:spPr>
        <p:txBody>
          <a:bodyPr>
            <a:normAutofit/>
          </a:bodyPr>
          <a:lstStyle/>
          <a:p>
            <a:pPr algn="l">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Predictive maintenance primarily focuses on detecting upcoming possible failures in the system as well as it also ensures that we will not have to run maintenance frequently. Hence, it also saves money as well as time.</a:t>
            </a:r>
          </a:p>
          <a:p>
            <a:pPr marL="0" indent="0" algn="l">
              <a:buNone/>
            </a:pPr>
            <a:endParaRPr lang="en-US" sz="20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Predictive maintenance methods with machine learning can resolve various challenges associated with maintenance activities, such as unpredicted failures. Thus, this kind of integration is worth exploring to optimize maintenance work and avoid severe consequences during unplanned downtime periods.</a:t>
            </a:r>
            <a:endParaRPr lang="en-IN" sz="20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189A1487-8184-D72B-E523-4409A2AB9BC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72836" y="2389935"/>
            <a:ext cx="5181600" cy="2909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9465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E22A7-9F51-018D-596B-4C6BEC16EFE0}"/>
              </a:ext>
            </a:extLst>
          </p:cNvPr>
          <p:cNvSpPr>
            <a:spLocks noGrp="1"/>
          </p:cNvSpPr>
          <p:nvPr>
            <p:ph type="ctrTitle"/>
          </p:nvPr>
        </p:nvSpPr>
        <p:spPr>
          <a:xfrm>
            <a:off x="1524000" y="191851"/>
            <a:ext cx="9144000" cy="1007395"/>
          </a:xfrm>
        </p:spPr>
        <p:txBody>
          <a:bodyPr>
            <a:normAutofit/>
          </a:bodyPr>
          <a:lstStyle/>
          <a:p>
            <a:r>
              <a:rPr lang="en-IN" sz="4000" b="1" dirty="0">
                <a:latin typeface="Times New Roman" panose="02020603050405020304" pitchFamily="18" charset="0"/>
                <a:cs typeface="Times New Roman" panose="02020603050405020304" pitchFamily="18" charset="0"/>
              </a:rPr>
              <a:t>Requirements</a:t>
            </a:r>
          </a:p>
        </p:txBody>
      </p:sp>
      <p:sp>
        <p:nvSpPr>
          <p:cNvPr id="3" name="Subtitle 2">
            <a:extLst>
              <a:ext uri="{FF2B5EF4-FFF2-40B4-BE49-F238E27FC236}">
                <a16:creationId xmlns:a16="http://schemas.microsoft.com/office/drawing/2014/main" id="{0A5088B5-FA6E-2440-A3A8-2537F216749A}"/>
              </a:ext>
            </a:extLst>
          </p:cNvPr>
          <p:cNvSpPr>
            <a:spLocks noGrp="1"/>
          </p:cNvSpPr>
          <p:nvPr>
            <p:ph type="subTitle" idx="1"/>
          </p:nvPr>
        </p:nvSpPr>
        <p:spPr>
          <a:xfrm>
            <a:off x="1524000" y="1636295"/>
            <a:ext cx="9144000" cy="4796589"/>
          </a:xfrm>
        </p:spPr>
        <p:txBody>
          <a:bodyPr>
            <a:normAutofit/>
          </a:bodyPr>
          <a:lstStyle/>
          <a:p>
            <a:pPr marL="457200" indent="-457200" algn="l">
              <a:buFont typeface="Wingdings" panose="05000000000000000000" pitchFamily="2" charset="2"/>
              <a:buChar char="q"/>
            </a:pPr>
            <a:r>
              <a:rPr lang="en-IN" sz="2000" b="1" dirty="0">
                <a:solidFill>
                  <a:schemeClr val="tx1"/>
                </a:solidFill>
                <a:latin typeface="Times New Roman" panose="02020603050405020304" pitchFamily="18" charset="0"/>
                <a:cs typeface="Times New Roman" panose="02020603050405020304" pitchFamily="18" charset="0"/>
              </a:rPr>
              <a:t>Hardware Requirement:</a:t>
            </a:r>
          </a:p>
          <a:p>
            <a:pPr marL="457200" indent="-457200" algn="l">
              <a:buFont typeface="Wingdings" panose="05000000000000000000" pitchFamily="2" charset="2"/>
              <a:buChar char="§"/>
            </a:pPr>
            <a:r>
              <a:rPr lang="en-IN" sz="2000" dirty="0">
                <a:solidFill>
                  <a:schemeClr val="tx1"/>
                </a:solidFill>
                <a:latin typeface="Times New Roman" panose="02020603050405020304" pitchFamily="18" charset="0"/>
                <a:cs typeface="Times New Roman" panose="02020603050405020304" pitchFamily="18" charset="0"/>
              </a:rPr>
              <a:t>System Processor:  Core(TM) i5-1135G7 </a:t>
            </a:r>
          </a:p>
          <a:p>
            <a:pPr marL="342900" indent="-342900" algn="l">
              <a:buFont typeface="Wingdings" panose="05000000000000000000" pitchFamily="2" charset="2"/>
              <a:buChar char="§"/>
            </a:pPr>
            <a:r>
              <a:rPr lang="en-IN" sz="2000" dirty="0">
                <a:solidFill>
                  <a:schemeClr val="tx1"/>
                </a:solidFill>
                <a:latin typeface="Times New Roman" panose="02020603050405020304" pitchFamily="18" charset="0"/>
                <a:cs typeface="Times New Roman" panose="02020603050405020304" pitchFamily="18" charset="0"/>
              </a:rPr>
              <a:t> Ram: 8 GB</a:t>
            </a:r>
          </a:p>
          <a:p>
            <a:pPr marL="342900" indent="-342900" algn="l">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 HardDisk: 512GB</a:t>
            </a:r>
            <a:endParaRPr lang="en-IN" sz="2000" dirty="0">
              <a:solidFill>
                <a:schemeClr val="tx1"/>
              </a:solidFill>
              <a:latin typeface="Times New Roman" panose="02020603050405020304" pitchFamily="18" charset="0"/>
              <a:cs typeface="Times New Roman" panose="02020603050405020304" pitchFamily="18" charset="0"/>
            </a:endParaRPr>
          </a:p>
          <a:p>
            <a:pPr algn="l"/>
            <a:endParaRPr lang="en-IN" sz="2000" dirty="0">
              <a:solidFill>
                <a:schemeClr val="tx1"/>
              </a:solidFill>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q"/>
            </a:pPr>
            <a:r>
              <a:rPr lang="en-IN" sz="2000" b="1" dirty="0">
                <a:solidFill>
                  <a:schemeClr val="tx1"/>
                </a:solidFill>
                <a:latin typeface="Times New Roman" panose="02020603050405020304" pitchFamily="18" charset="0"/>
                <a:cs typeface="Times New Roman" panose="02020603050405020304" pitchFamily="18" charset="0"/>
              </a:rPr>
              <a:t>Software Requirement:</a:t>
            </a:r>
          </a:p>
          <a:p>
            <a:pPr marL="342900" indent="-342900" algn="l">
              <a:buFont typeface="Wingdings" panose="05000000000000000000" pitchFamily="2" charset="2"/>
              <a:buChar char="§"/>
            </a:pPr>
            <a:r>
              <a:rPr lang="en-IN" sz="2000" dirty="0">
                <a:solidFill>
                  <a:schemeClr val="tx1"/>
                </a:solidFill>
                <a:latin typeface="Times New Roman" panose="02020603050405020304" pitchFamily="18" charset="0"/>
                <a:cs typeface="Times New Roman" panose="02020603050405020304" pitchFamily="18" charset="0"/>
              </a:rPr>
              <a:t>Operating System: 64bit Windows 11.</a:t>
            </a:r>
          </a:p>
          <a:p>
            <a:pPr marL="342900" indent="-342900" algn="l">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P</a:t>
            </a:r>
            <a:r>
              <a:rPr lang="en-IN" sz="2000" dirty="0">
                <a:solidFill>
                  <a:schemeClr val="tx1"/>
                </a:solidFill>
                <a:latin typeface="Times New Roman" panose="02020603050405020304" pitchFamily="18" charset="0"/>
                <a:cs typeface="Times New Roman" panose="02020603050405020304" pitchFamily="18" charset="0"/>
              </a:rPr>
              <a:t>ython Programming Language </a:t>
            </a:r>
          </a:p>
          <a:p>
            <a:pPr marL="342900" indent="-342900" algn="l">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Google Colab</a:t>
            </a:r>
            <a:endParaRPr lang="en-IN" sz="2000" dirty="0">
              <a:solidFill>
                <a:schemeClr val="tx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endParaRPr lang="en-IN" sz="2000" dirty="0">
              <a:solidFill>
                <a:schemeClr val="tx1"/>
              </a:solidFill>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p:txBody>
      </p:sp>
      <p:pic>
        <p:nvPicPr>
          <p:cNvPr id="4" name="Picture 2" descr="Python (programming language) - Wikipedia">
            <a:extLst>
              <a:ext uri="{FF2B5EF4-FFF2-40B4-BE49-F238E27FC236}">
                <a16:creationId xmlns:a16="http://schemas.microsoft.com/office/drawing/2014/main" id="{C0930612-016D-C189-499C-B4D4E16082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2152" y="3344467"/>
            <a:ext cx="1019175" cy="11191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Complete guide to Google Colab for Deep Learning - KDnuggets">
            <a:extLst>
              <a:ext uri="{FF2B5EF4-FFF2-40B4-BE49-F238E27FC236}">
                <a16:creationId xmlns:a16="http://schemas.microsoft.com/office/drawing/2014/main" id="{AE519972-D8C3-F35A-AB75-5CC6327B02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0394" y="5026789"/>
            <a:ext cx="2538829" cy="1119188"/>
          </a:xfrm>
          <a:prstGeom prst="rect">
            <a:avLst/>
          </a:prstGeom>
          <a:noFill/>
          <a:extLst>
            <a:ext uri="{909E8E84-426E-40DD-AFC4-6F175D3DCCD1}">
              <a14:hiddenFill xmlns:a14="http://schemas.microsoft.com/office/drawing/2010/main">
                <a:solidFill>
                  <a:srgbClr val="FFFFFF"/>
                </a:solidFill>
              </a14:hiddenFill>
            </a:ext>
          </a:extLst>
        </p:spPr>
      </p:pic>
      <p:sp>
        <p:nvSpPr>
          <p:cNvPr id="6" name="Plus Sign 5">
            <a:extLst>
              <a:ext uri="{FF2B5EF4-FFF2-40B4-BE49-F238E27FC236}">
                <a16:creationId xmlns:a16="http://schemas.microsoft.com/office/drawing/2014/main" id="{075EF44C-D4E5-12D0-E838-0966336EFA92}"/>
              </a:ext>
            </a:extLst>
          </p:cNvPr>
          <p:cNvSpPr/>
          <p:nvPr/>
        </p:nvSpPr>
        <p:spPr>
          <a:xfrm>
            <a:off x="8566481" y="4430968"/>
            <a:ext cx="633722" cy="625725"/>
          </a:xfrm>
          <a:prstGeom prst="mathPlus">
            <a:avLst>
              <a:gd name="adj1" fmla="val 18210"/>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IN" b="1" dirty="0">
              <a:ln w="22225">
                <a:solidFill>
                  <a:schemeClr val="accent2"/>
                </a:solidFill>
                <a:prstDash val="solid"/>
              </a:ln>
              <a:solidFill>
                <a:schemeClr val="accent2">
                  <a:lumMod val="40000"/>
                  <a:lumOff val="60000"/>
                </a:schemeClr>
              </a:solidFill>
            </a:endParaRPr>
          </a:p>
        </p:txBody>
      </p:sp>
      <p:pic>
        <p:nvPicPr>
          <p:cNvPr id="8" name="Picture 8" descr="Windows Icon Logo - Free vector graphic on Pixabay">
            <a:extLst>
              <a:ext uri="{FF2B5EF4-FFF2-40B4-BE49-F238E27FC236}">
                <a16:creationId xmlns:a16="http://schemas.microsoft.com/office/drawing/2014/main" id="{90508648-D079-0966-A66A-BBE92792CB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6857" y="1230280"/>
            <a:ext cx="2198720" cy="2198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8431382"/>
      </p:ext>
    </p:extLst>
  </p:cSld>
  <p:clrMapOvr>
    <a:masterClrMapping/>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1240</TotalTime>
  <Words>937</Words>
  <Application>Microsoft Office PowerPoint</Application>
  <PresentationFormat>Widescreen</PresentationFormat>
  <Paragraphs>132</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Wingdings</vt:lpstr>
      <vt:lpstr>Office Theme</vt:lpstr>
      <vt:lpstr>Savitribai Phule Pune University  R. H. Sapat College Of Engineering, Management Studies And Research, Nashik - 422 005 DEPARTMENT OF COMPUTER ENGINEERING A. Y. [2022-23]</vt:lpstr>
      <vt:lpstr>Table Of Content</vt:lpstr>
      <vt:lpstr>Problem Statement</vt:lpstr>
      <vt:lpstr>Introduction</vt:lpstr>
      <vt:lpstr>Literature survey</vt:lpstr>
      <vt:lpstr>Existing Systems</vt:lpstr>
      <vt:lpstr>Proposed Work</vt:lpstr>
      <vt:lpstr>Project Description</vt:lpstr>
      <vt:lpstr>Requirements</vt:lpstr>
      <vt:lpstr>Tools and Technologies</vt:lpstr>
      <vt:lpstr>Objective</vt:lpstr>
      <vt:lpstr>Project Flow</vt:lpstr>
      <vt:lpstr>Block Diagram </vt:lpstr>
      <vt:lpstr>Block Diagram </vt:lpstr>
      <vt:lpstr>EDA</vt:lpstr>
      <vt:lpstr>Model Building</vt:lpstr>
      <vt:lpstr>Result</vt:lpstr>
      <vt:lpstr>Result</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Shubham Navarkar</dc:creator>
  <cp:lastModifiedBy>shraddha kulkarni</cp:lastModifiedBy>
  <cp:revision>51</cp:revision>
  <dcterms:created xsi:type="dcterms:W3CDTF">2022-11-11T05:35:06Z</dcterms:created>
  <dcterms:modified xsi:type="dcterms:W3CDTF">2023-05-31T04:02:10Z</dcterms:modified>
</cp:coreProperties>
</file>