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4.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3"/>
    <p:sldId id="257" r:id="rId4"/>
    <p:sldId id="258" r:id="rId5"/>
    <p:sldId id="261" r:id="rId6"/>
    <p:sldId id="262" r:id="rId7"/>
    <p:sldId id="263" r:id="rId8"/>
    <p:sldId id="264" r:id="rId9"/>
    <p:sldId id="265" r:id="rId10"/>
    <p:sldId id="266" r:id="rId11"/>
    <p:sldId id="278" r:id="rId12"/>
    <p:sldId id="276" r:id="rId13"/>
    <p:sldId id="267" r:id="rId14"/>
    <p:sldId id="268" r:id="rId15"/>
    <p:sldId id="269" r:id="rId16"/>
    <p:sldId id="277" r:id="rId17"/>
    <p:sldId id="270" r:id="rId18"/>
    <p:sldId id="271" r:id="rId19"/>
    <p:sldId id="279" r:id="rId20"/>
    <p:sldId id="272" r:id="rId21"/>
    <p:sldId id="280" r:id="rId22"/>
    <p:sldId id="273" r:id="rId23"/>
    <p:sldId id="274"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F951C4-1DCB-4D2A-B4A7-B8FC47A4DA26}"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79CDA8-25AC-4B35-BD1A-50C449CB6806}"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8311561-08BE-4D6D-8B89-6238E006C8E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DD9C24-C6E6-437B-86E0-7B4AFD0560A2}"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28311561-08BE-4D6D-8B89-6238E006C8E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DD9C24-C6E6-437B-86E0-7B4AFD0560A2}"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28311561-08BE-4D6D-8B89-6238E006C8E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DD9C24-C6E6-437B-86E0-7B4AFD0560A2}"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28311561-08BE-4D6D-8B89-6238E006C8E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DD9C24-C6E6-437B-86E0-7B4AFD0560A2}"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8311561-08BE-4D6D-8B89-6238E006C8E4}"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DD9C24-C6E6-437B-86E0-7B4AFD0560A2}"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28311561-08BE-4D6D-8B89-6238E006C8E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DD9C24-C6E6-437B-86E0-7B4AFD0560A2}"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28311561-08BE-4D6D-8B89-6238E006C8E4}"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DD9C24-C6E6-437B-86E0-7B4AFD0560A2}"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8311561-08BE-4D6D-8B89-6238E006C8E4}"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DD9C24-C6E6-437B-86E0-7B4AFD0560A2}"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311561-08BE-4D6D-8B89-6238E006C8E4}"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FDD9C24-C6E6-437B-86E0-7B4AFD0560A2}"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8311561-08BE-4D6D-8B89-6238E006C8E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DD9C24-C6E6-437B-86E0-7B4AFD0560A2}"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8311561-08BE-4D6D-8B89-6238E006C8E4}"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DD9C24-C6E6-437B-86E0-7B4AFD0560A2}"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11561-08BE-4D6D-8B89-6238E006C8E4}"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DD9C24-C6E6-437B-86E0-7B4AFD0560A2}"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jpeg"/><Relationship Id="rId1" Type="http://schemas.openxmlformats.org/officeDocument/2006/relationships/image" Target="../media/image11.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svg"/><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65987" y="962315"/>
            <a:ext cx="9568859" cy="3538220"/>
          </a:xfrm>
          <a:prstGeom prst="rect">
            <a:avLst/>
          </a:prstGeom>
          <a:noFill/>
        </p:spPr>
        <p:txBody>
          <a:bodyPr wrap="square" rtlCol="0">
            <a:spAutoFit/>
          </a:bodyPr>
          <a:lstStyle/>
          <a:p>
            <a:pPr algn="ctr"/>
            <a:endParaRPr lang="en-US" sz="3200" b="1" kern="1400" spc="-50" dirty="0">
              <a:latin typeface="Times New Roman" panose="02020603050405020304" pitchFamily="18" charset="0"/>
              <a:ea typeface="Times New Roman" panose="02020603050405020304" pitchFamily="18" charset="0"/>
              <a:cs typeface="Times New Roman" panose="02020603050405020304" pitchFamily="18" charset="0"/>
            </a:endParaRPr>
          </a:p>
          <a:p>
            <a:pPr algn="ctr"/>
            <a:endParaRPr lang="en-US" sz="3200" b="1" kern="1400" spc="-50" dirty="0">
              <a:latin typeface="Times New Roman" panose="02020603050405020304" pitchFamily="18" charset="0"/>
              <a:ea typeface="Times New Roman" panose="02020603050405020304" pitchFamily="18" charset="0"/>
              <a:cs typeface="Times New Roman" panose="02020603050405020304" pitchFamily="18" charset="0"/>
            </a:endParaRPr>
          </a:p>
          <a:p>
            <a:pPr algn="ctr"/>
            <a:endParaRPr lang="en-US" sz="3200" b="1" kern="1400" spc="-50" dirty="0">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US" sz="3200" b="1" kern="1400" spc="-50" dirty="0">
                <a:latin typeface="Times New Roman" panose="02020603050405020304" pitchFamily="18" charset="0"/>
                <a:ea typeface="Times New Roman" panose="02020603050405020304" pitchFamily="18" charset="0"/>
                <a:cs typeface="Times New Roman" panose="02020603050405020304" pitchFamily="18" charset="0"/>
              </a:rPr>
              <a:t>LOW-FREQUENCY,LONG-RANGE COMMUNICATION IN CRITICAL SITUATIONS USING </a:t>
            </a:r>
            <a:r>
              <a:rPr lang="en-US" sz="3200" b="1" kern="1400" spc="-50" dirty="0" err="1">
                <a:latin typeface="Times New Roman" panose="02020603050405020304" pitchFamily="18" charset="0"/>
                <a:ea typeface="Times New Roman" panose="02020603050405020304" pitchFamily="18" charset="0"/>
                <a:cs typeface="Times New Roman" panose="02020603050405020304" pitchFamily="18" charset="0"/>
              </a:rPr>
              <a:t>LoRa</a:t>
            </a:r>
            <a:endParaRPr lang="en-IN" sz="3200" b="1" kern="1400" spc="-5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769936" y="2091682"/>
            <a:ext cx="3434358" cy="2674635"/>
          </a:xfrm>
          <a:prstGeom prst="rect">
            <a:avLst/>
          </a:prstGeom>
          <a:noFill/>
          <a:ln>
            <a:noFill/>
          </a:ln>
        </p:spPr>
      </p:pic>
      <p:sp>
        <p:nvSpPr>
          <p:cNvPr id="6" name="TextBox 5"/>
          <p:cNvSpPr txBox="1"/>
          <p:nvPr/>
        </p:nvSpPr>
        <p:spPr>
          <a:xfrm>
            <a:off x="4037153" y="734060"/>
            <a:ext cx="4117693" cy="523220"/>
          </a:xfrm>
          <a:prstGeom prst="rect">
            <a:avLst/>
          </a:prstGeom>
          <a:noFill/>
        </p:spPr>
        <p:txBody>
          <a:bodyPr wrap="square">
            <a:spAutoFit/>
          </a:bodyPr>
          <a:lstStyle/>
          <a:p>
            <a:r>
              <a:rPr lang="en-US" sz="2800" b="1" dirty="0">
                <a:effectLst/>
                <a:latin typeface="Times New Roman" panose="02020603050405020304" pitchFamily="18" charset="0"/>
                <a:ea typeface="Calibri" panose="020F0502020204030204" pitchFamily="34" charset="0"/>
              </a:rPr>
              <a:t>HEART BEAT SENSOR</a:t>
            </a:r>
            <a:endParaRPr lang="en-IN" sz="2800" dirty="0"/>
          </a:p>
        </p:txBody>
      </p:sp>
      <p:sp>
        <p:nvSpPr>
          <p:cNvPr id="9" name="TextBox 8"/>
          <p:cNvSpPr txBox="1"/>
          <p:nvPr/>
        </p:nvSpPr>
        <p:spPr>
          <a:xfrm>
            <a:off x="662650" y="1134566"/>
            <a:ext cx="6860893" cy="7011150"/>
          </a:xfrm>
          <a:prstGeom prst="rect">
            <a:avLst/>
          </a:prstGeom>
          <a:noFill/>
        </p:spPr>
        <p:txBody>
          <a:bodyPr wrap="square">
            <a:spAutoFit/>
          </a:bodyPr>
          <a:lstStyle/>
          <a:p>
            <a:pPr marL="342900" indent="-342900">
              <a:buFont typeface="Wingdings" panose="05000000000000000000" pitchFamily="2" charset="2"/>
              <a:buChar char="Ø"/>
            </a:pPr>
            <a:endParaRPr lang="en-IN" sz="2400" dirty="0">
              <a:latin typeface="Times New Roman" panose="02020603050405020304" pitchFamily="18" charset="0"/>
              <a:ea typeface="Calibri" panose="020F0502020204030204"/>
              <a:cs typeface="Times New Roman" panose="02020603050405020304" pitchFamily="18" charset="0"/>
            </a:endParaRPr>
          </a:p>
          <a:p>
            <a:pPr marL="571500" indent="-342900" algn="just">
              <a:lnSpc>
                <a:spcPct val="150000"/>
              </a:lnSpc>
              <a:spcAft>
                <a:spcPts val="1000"/>
              </a:spcAft>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Microcontroller based SMD design</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571500" indent="-342900" algn="just">
              <a:lnSpc>
                <a:spcPct val="150000"/>
              </a:lnSpc>
              <a:spcAft>
                <a:spcPts val="1000"/>
              </a:spcAft>
              <a:buFont typeface="Wingdings" panose="05000000000000000000" pitchFamily="2" charset="2"/>
              <a:buChar char="Ø"/>
            </a:pPr>
            <a:r>
              <a:rPr lang="en-US" sz="2400">
                <a:effectLst/>
                <a:latin typeface="Times New Roman" panose="02020603050405020304" pitchFamily="18" charset="0"/>
                <a:ea typeface="Calibri" panose="020F0502020204030204" pitchFamily="34" charset="0"/>
                <a:cs typeface="Times New Roman" panose="02020603050405020304" pitchFamily="18" charset="0"/>
              </a:rPr>
              <a:t>Heart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beat indication by LED</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571500" indent="-342900" algn="just">
              <a:lnSpc>
                <a:spcPct val="150000"/>
              </a:lnSpc>
              <a:spcAft>
                <a:spcPts val="1000"/>
              </a:spcAft>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Instant output digital signal for directly connecting to microcontroller</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571500" indent="-342900" algn="just">
              <a:lnSpc>
                <a:spcPct val="150000"/>
              </a:lnSpc>
              <a:spcAft>
                <a:spcPts val="1000"/>
              </a:spcAft>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Compact Size</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571500" indent="-342900" algn="just">
              <a:lnSpc>
                <a:spcPct val="150000"/>
              </a:lnSpc>
              <a:spcAft>
                <a:spcPts val="1000"/>
              </a:spcAft>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Working Voltage +5V DC</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571500" indent="-342900" algn="just">
              <a:lnSpc>
                <a:spcPct val="150000"/>
              </a:lnSpc>
              <a:spcAft>
                <a:spcPts val="1000"/>
              </a:spcAft>
              <a:buFont typeface="Wingdings" panose="05000000000000000000" pitchFamily="2" charset="2"/>
              <a:buChar char="Ø"/>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114300" indent="-342900">
              <a:lnSpc>
                <a:spcPct val="115000"/>
              </a:lnSpc>
              <a:spcBef>
                <a:spcPts val="0"/>
              </a:spcBef>
              <a:buFont typeface="Wingdings" panose="05000000000000000000" pitchFamily="2" charset="2"/>
              <a:buChar char="Ø"/>
            </a:pPr>
            <a:endParaRPr lang="en-US" sz="2400" dirty="0">
              <a:latin typeface="Times New Roman" panose="02020603050405020304" pitchFamily="18" charset="0"/>
              <a:ea typeface="Calibri" panose="020F0502020204030204"/>
              <a:cs typeface="Times New Roman" panose="02020603050405020304" pitchFamily="18" charset="0"/>
            </a:endParaRPr>
          </a:p>
          <a:p>
            <a:pPr marL="342900" indent="-342900">
              <a:buFont typeface="Wingdings" panose="05000000000000000000" pitchFamily="2" charset="2"/>
              <a:buChar char="Ø"/>
            </a:pPr>
            <a:endParaRPr lang="en-IN" sz="2400" dirty="0">
              <a:latin typeface="Times New Roman" panose="02020603050405020304" pitchFamily="18" charset="0"/>
              <a:ea typeface="Calibri" panose="020F0502020204030204"/>
              <a:cs typeface="Times New Roman" panose="02020603050405020304" pitchFamily="18" charset="0"/>
            </a:endParaRPr>
          </a:p>
          <a:p>
            <a:pPr marL="342900" indent="-342900">
              <a:buFont typeface="Wingdings" panose="05000000000000000000" pitchFamily="2" charset="2"/>
              <a:buChar char="Ø"/>
            </a:pPr>
            <a:endParaRPr lang="en-IN" sz="2400" dirty="0">
              <a:latin typeface="Times New Roman" panose="02020603050405020304" pitchFamily="18" charset="0"/>
              <a:ea typeface="Calibri" panose="020F0502020204030204"/>
              <a:cs typeface="Times New Roman" panose="02020603050405020304" pitchFamily="18" charset="0"/>
            </a:endParaRPr>
          </a:p>
          <a:p>
            <a:pPr marL="342900" indent="-342900">
              <a:buFont typeface="Wingdings" panose="05000000000000000000" pitchFamily="2" charset="2"/>
              <a:buChar char="Ø"/>
            </a:pPr>
            <a:endParaRPr lang="en-US" sz="2400" dirty="0">
              <a:latin typeface="Times New Roman" panose="02020603050405020304" pitchFamily="18" charset="0"/>
              <a:ea typeface="Calibri" panose="020F0502020204030204"/>
              <a:cs typeface="Times New Roman" panose="02020603050405020304" pitchFamily="18" charset="0"/>
            </a:endParaRPr>
          </a:p>
          <a:p>
            <a:pPr marL="342900" indent="-342900">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p:cNvSpPr txBox="1"/>
          <p:nvPr/>
        </p:nvSpPr>
        <p:spPr>
          <a:xfrm>
            <a:off x="838200" y="1083185"/>
            <a:ext cx="1858701" cy="60750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Times New Roman" panose="02020603050405020304" pitchFamily="18" charset="0"/>
                <a:cs typeface="Times New Roman" panose="02020603050405020304" pitchFamily="18" charset="0"/>
              </a:rPr>
              <a:t>SWITCH</a:t>
            </a:r>
            <a:endParaRPr lang="en-IN" sz="2800" b="1" dirty="0">
              <a:latin typeface="Times New Roman" panose="02020603050405020304" pitchFamily="18" charset="0"/>
              <a:cs typeface="Times New Roman" panose="02020603050405020304" pitchFamily="18" charset="0"/>
            </a:endParaRPr>
          </a:p>
        </p:txBody>
      </p:sp>
      <p:sp>
        <p:nvSpPr>
          <p:cNvPr id="3" name="Content Placeholder 5"/>
          <p:cNvSpPr txBox="1"/>
          <p:nvPr/>
        </p:nvSpPr>
        <p:spPr>
          <a:xfrm>
            <a:off x="838200" y="1825625"/>
            <a:ext cx="10515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2400" dirty="0">
                <a:solidFill>
                  <a:srgbClr val="202124"/>
                </a:solidFill>
                <a:latin typeface="Times New Roman" panose="02020603050405020304" pitchFamily="18" charset="0"/>
                <a:cs typeface="Times New Roman" panose="02020603050405020304" pitchFamily="18" charset="0"/>
              </a:rPr>
              <a:t>A switch controls an action in a machine or other type of process. </a:t>
            </a:r>
            <a:endParaRPr lang="en-US" sz="2400" dirty="0">
              <a:solidFill>
                <a:srgbClr val="202124"/>
              </a:solidFill>
              <a:latin typeface="Times New Roman" panose="02020603050405020304" pitchFamily="18" charset="0"/>
              <a:cs typeface="Times New Roman" panose="02020603050405020304" pitchFamily="18" charset="0"/>
            </a:endParaRPr>
          </a:p>
          <a:p>
            <a:pPr>
              <a:lnSpc>
                <a:spcPct val="150000"/>
              </a:lnSpc>
            </a:pPr>
            <a:r>
              <a:rPr lang="en-US" sz="2400" dirty="0">
                <a:solidFill>
                  <a:srgbClr val="202124"/>
                </a:solidFill>
                <a:latin typeface="Times New Roman" panose="02020603050405020304" pitchFamily="18" charset="0"/>
                <a:cs typeface="Times New Roman" panose="02020603050405020304" pitchFamily="18" charset="0"/>
              </a:rPr>
              <a:t>switch is wired normally open or “off” when the button is compressed the electric circuit will connect - the switch will “make” the circuit. </a:t>
            </a:r>
            <a:endParaRPr lang="en-IN" sz="2400" dirty="0">
              <a:latin typeface="Times New Roman" panose="02020603050405020304" pitchFamily="18" charset="0"/>
              <a:cs typeface="Times New Roman" panose="02020603050405020304" pitchFamily="18" charset="0"/>
            </a:endParaRPr>
          </a:p>
        </p:txBody>
      </p:sp>
      <p:pic>
        <p:nvPicPr>
          <p:cNvPr id="4" name="Picture 2" descr="Tactile Push Button Switch Big – Makestore"/>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379842" y="3894068"/>
            <a:ext cx="3223776" cy="24178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4951190" y="478552"/>
            <a:ext cx="2289619" cy="706090"/>
          </a:xfrm>
          <a:prstGeom prst="rect">
            <a:avLst/>
          </a:prstGeom>
          <a:solidFill>
            <a:schemeClr val="bg1"/>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Times New Roman" panose="02020603050405020304" pitchFamily="18" charset="0"/>
                <a:cs typeface="Times New Roman" panose="02020603050405020304" pitchFamily="18" charset="0"/>
              </a:rPr>
              <a:t>LCD 16 X 2</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txBox="1"/>
          <p:nvPr/>
        </p:nvSpPr>
        <p:spPr>
          <a:xfrm>
            <a:off x="848139" y="1113182"/>
            <a:ext cx="6392670" cy="555617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en-US" sz="2400" dirty="0">
                <a:latin typeface="Times New Roman" panose="02020603050405020304" pitchFamily="18" charset="0"/>
                <a:cs typeface="Times New Roman" panose="02020603050405020304" pitchFamily="18" charset="0"/>
              </a:rPr>
              <a:t>The 16X2 LCD display is used to monitor the sensor values read by the Arduino board. </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It is interfaced with the Arduino UNO by connecting its data pins D4 to D7 with pins 11 down to 8 of the controller respectively.</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The RS and E pins of the LCD are connected to pins 13 and 12 of the controller respectively. </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The RW pin of the LCD module is connected to the ground. </a:t>
            </a:r>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pic>
        <p:nvPicPr>
          <p:cNvPr id="4" name="Content Placeholder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706207" y="1631504"/>
            <a:ext cx="3637654" cy="282929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38200" y="1162843"/>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Times New Roman" panose="02020603050405020304" pitchFamily="18" charset="0"/>
                <a:cs typeface="Times New Roman" panose="02020603050405020304" pitchFamily="18" charset="0"/>
              </a:rPr>
              <a:t>SOFTWARE DESCRIPTION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txBox="1"/>
          <p:nvPr/>
        </p:nvSpPr>
        <p:spPr>
          <a:xfrm>
            <a:off x="4558978" y="2488406"/>
            <a:ext cx="3074043" cy="132556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Arduino IDE</a:t>
            </a:r>
            <a:endParaRPr lang="en-IN"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Embedded C</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649357" y="350136"/>
            <a:ext cx="10704443" cy="755374"/>
          </a:xfrm>
          <a:prstGeom prst="rect">
            <a:avLst/>
          </a:prstGeom>
          <a:solidFill>
            <a:schemeClr val="bg1"/>
          </a:solidFill>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New Roman" panose="02020603050405020304" pitchFamily="18" charset="0"/>
                <a:cs typeface="Times New Roman" panose="02020603050405020304" pitchFamily="18" charset="0"/>
              </a:rPr>
              <a:t>SOFTWARE DESCRIPTION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txBox="1"/>
          <p:nvPr/>
        </p:nvSpPr>
        <p:spPr>
          <a:xfrm>
            <a:off x="410817" y="986242"/>
            <a:ext cx="10942983" cy="286812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b="1" dirty="0">
                <a:latin typeface="Times New Roman" panose="02020603050405020304" pitchFamily="18" charset="0"/>
                <a:cs typeface="Times New Roman" panose="02020603050405020304" pitchFamily="18" charset="0"/>
              </a:rPr>
              <a:t>                                           ARDUINO IDE</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Arduino (Integrated Development Environment) is the software for Arduino UNO. It is IDE used for writing code, compiling the code to check if any errors are there and uploading the code to the ARDUINO UNO. It is a open source platform.</a:t>
            </a:r>
            <a:endParaRPr lang="en-US" sz="2400" dirty="0">
              <a:latin typeface="Times New Roman" panose="02020603050405020304" pitchFamily="18" charset="0"/>
              <a:cs typeface="Times New Roman" panose="02020603050405020304" pitchFamily="18" charset="0"/>
            </a:endParaRPr>
          </a:p>
          <a:p>
            <a:endParaRPr lang="en-IN" sz="2000" dirty="0"/>
          </a:p>
        </p:txBody>
      </p:sp>
      <p:sp>
        <p:nvSpPr>
          <p:cNvPr id="4" name="Slide Number Placeholder 5"/>
          <p:cNvSpPr>
            <a:spLocks noGrp="1"/>
          </p:cNvSpPr>
          <p:nvPr>
            <p:ph type="sldNum" sz="quarter" idx="12"/>
          </p:nvPr>
        </p:nvSpPr>
        <p:spPr>
          <a:xfrm>
            <a:off x="8610600" y="6388434"/>
            <a:ext cx="2743200" cy="365125"/>
          </a:xfrm>
        </p:spPr>
        <p:txBody>
          <a:bodyPr/>
          <a:lstStyle/>
          <a:p>
            <a:fld id="{E8B2053A-79C1-4C5C-AA77-91D5E8B79550}" type="slidenum">
              <a:rPr lang="en-US" smtClean="0"/>
            </a:fld>
            <a:endParaRPr lang="en-US"/>
          </a:p>
        </p:txBody>
      </p:sp>
      <p:pic>
        <p:nvPicPr>
          <p:cNvPr id="5" name="Picture 4" descr="Introduction to the Arduino ID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86978" y="3429000"/>
            <a:ext cx="5029200" cy="28614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5306" y="1458649"/>
            <a:ext cx="10521387" cy="2241960"/>
          </a:xfrm>
          <a:prstGeom prst="rect">
            <a:avLst/>
          </a:prstGeom>
          <a:noFill/>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Embedded C language is used to develop microcontroller-based applications.</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 Embedded C is an extension to the C programming language including different features such as addressing I/O, fixed-point arithmetic, multiple-memory addressing, etc. In embedded C language, specific compilers are used.</a:t>
            </a:r>
            <a:endParaRPr lang="en-IN" sz="2400" u="sng" dirty="0">
              <a:latin typeface="Times New Roman" panose="02020603050405020304" pitchFamily="18" charset="0"/>
              <a:cs typeface="Times New Roman" panose="02020603050405020304" pitchFamily="18" charset="0"/>
            </a:endParaRPr>
          </a:p>
        </p:txBody>
      </p:sp>
      <p:sp>
        <p:nvSpPr>
          <p:cNvPr id="5" name="TextBox 4"/>
          <p:cNvSpPr txBox="1"/>
          <p:nvPr/>
        </p:nvSpPr>
        <p:spPr>
          <a:xfrm>
            <a:off x="4621193" y="679575"/>
            <a:ext cx="2751880" cy="661207"/>
          </a:xfrm>
          <a:prstGeom prst="rect">
            <a:avLst/>
          </a:prstGeom>
          <a:noFill/>
        </p:spPr>
        <p:txBody>
          <a:bodyPr wrap="square">
            <a:spAutoFit/>
          </a:bodyPr>
          <a:lstStyle/>
          <a:p>
            <a:pPr marL="0" indent="0" algn="just">
              <a:lnSpc>
                <a:spcPct val="150000"/>
              </a:lnSpc>
              <a:buFont typeface="Arial" panose="020B0604020202020204" pitchFamily="34" charset="0"/>
              <a:buNone/>
            </a:pPr>
            <a:r>
              <a:rPr lang="en-US" sz="2800" b="1" dirty="0">
                <a:solidFill>
                  <a:srgbClr val="202124"/>
                </a:solidFill>
                <a:latin typeface="Times New Roman" panose="02020603050405020304" pitchFamily="18" charset="0"/>
                <a:cs typeface="Times New Roman" panose="02020603050405020304" pitchFamily="18" charset="0"/>
              </a:rPr>
              <a:t>EMBEDDED C</a:t>
            </a:r>
            <a:endParaRPr lang="en-US" sz="2800" b="1" dirty="0">
              <a:solidFill>
                <a:srgbClr val="202124"/>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stretch>
            <a:fillRect/>
          </a:stretch>
        </p:blipFill>
        <p:spPr>
          <a:xfrm>
            <a:off x="3977833" y="4036550"/>
            <a:ext cx="4038600" cy="241935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63252" y="406426"/>
            <a:ext cx="3865493" cy="584775"/>
          </a:xfrm>
          <a:prstGeom prst="rect">
            <a:avLst/>
          </a:prstGeom>
          <a:noFill/>
        </p:spPr>
        <p:txBody>
          <a:bodyPr wrap="square">
            <a:spAutoFit/>
          </a:bodyPr>
          <a:lstStyle/>
          <a:p>
            <a:r>
              <a:rPr lang="en-US" sz="3200" b="1" dirty="0">
                <a:effectLst/>
                <a:latin typeface="Times New Roman" panose="02020603050405020304" pitchFamily="18" charset="0"/>
                <a:ea typeface="Calibri" panose="020F0502020204030204" pitchFamily="34" charset="0"/>
              </a:rPr>
              <a:t>PROJECT RESULT</a:t>
            </a:r>
            <a:endParaRPr lang="en-IN" sz="3200"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1894" y="1652337"/>
            <a:ext cx="10748211" cy="421446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76273" y="665565"/>
            <a:ext cx="3495454" cy="584775"/>
          </a:xfrm>
          <a:prstGeom prst="rect">
            <a:avLst/>
          </a:prstGeom>
          <a:noFill/>
        </p:spPr>
        <p:txBody>
          <a:bodyPr wrap="square">
            <a:spAutoFit/>
          </a:bodyPr>
          <a:lstStyle/>
          <a:p>
            <a:r>
              <a:rPr lang="en-US" sz="3200" b="1" dirty="0">
                <a:effectLst/>
                <a:latin typeface="Times New Roman" panose="02020603050405020304" pitchFamily="18" charset="0"/>
                <a:ea typeface="Calibri" panose="020F0502020204030204" pitchFamily="34" charset="0"/>
              </a:rPr>
              <a:t>TRANSMITTER</a:t>
            </a:r>
            <a:endParaRPr lang="en-IN" sz="3200"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30442" y="1848683"/>
            <a:ext cx="10427369" cy="409303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73215" y="2274838"/>
            <a:ext cx="10347768" cy="2308324"/>
          </a:xfrm>
          <a:prstGeom prst="rect">
            <a:avLst/>
          </a:prstGeom>
          <a:noFill/>
        </p:spPr>
        <p:txBody>
          <a:bodyPr wrap="square">
            <a:spAutoFit/>
          </a:bodyPr>
          <a:lstStyle/>
          <a:p>
            <a:pPr marL="342900" indent="-342900">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At the beginning, the readings were taken from heart beat sensor and body temperature sensor and displayed on LCD display of transmitter end.</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Once we dipped the data communication module in the water, the controller in the transmitter side transmits the data to the receiver side through water via data communication transmission module. </a:t>
            </a:r>
            <a:endParaRPr lang="en-IN" sz="24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4631802" y="821803"/>
            <a:ext cx="2928395" cy="954107"/>
          </a:xfrm>
          <a:prstGeom prst="rect">
            <a:avLst/>
          </a:prstGeom>
          <a:noFill/>
        </p:spPr>
        <p:txBody>
          <a:bodyPr wrap="square" rtlCol="0">
            <a:spAutoFit/>
          </a:bodyPr>
          <a:lstStyle/>
          <a:p>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TRANSMITTER</a:t>
            </a:r>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61284" y="938282"/>
            <a:ext cx="2496984" cy="584775"/>
          </a:xfrm>
          <a:prstGeom prst="rect">
            <a:avLst/>
          </a:prstGeom>
          <a:noFill/>
        </p:spPr>
        <p:txBody>
          <a:bodyPr wrap="square">
            <a:spAutoFit/>
          </a:bodyPr>
          <a:lstStyle/>
          <a:p>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RECEIVER</a:t>
            </a:r>
            <a:endParaRPr lang="en-IN" sz="32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70547" y="1967598"/>
            <a:ext cx="10250905" cy="37249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73968" y="1148372"/>
            <a:ext cx="10844061" cy="5539978"/>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The vast majority of our planet is covered by water, and exploring and monitoring the underwater environment is crucial for various industries such as marine research, offshore oil and gas, environmental monitoring, and underwater robotics. However, traditional wired communication systems are impractical for these applications due to their limitations in terms of flexibility, mobility, and cost.</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Wingdings" panose="05000000000000000000" pitchFamily="2" charset="2"/>
              <a:buChar char="Ø"/>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Underwater wireless communication </a:t>
            </a:r>
            <a:r>
              <a:rPr lang="en-US" sz="2400" kern="100" dirty="0">
                <a:latin typeface="Times New Roman" panose="02020603050405020304" pitchFamily="18" charset="0"/>
                <a:ea typeface="Calibri" panose="020F0502020204030204" pitchFamily="34" charset="0"/>
                <a:cs typeface="Times New Roman" panose="02020603050405020304" pitchFamily="18" charset="0"/>
              </a:rPr>
              <a:t>u</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sing </a:t>
            </a:r>
            <a:r>
              <a:rPr lang="en-US" sz="2400" kern="100" dirty="0" err="1">
                <a:effectLst/>
                <a:latin typeface="Times New Roman" panose="02020603050405020304" pitchFamily="18" charset="0"/>
                <a:ea typeface="Calibri" panose="020F0502020204030204" pitchFamily="34" charset="0"/>
                <a:cs typeface="Times New Roman" panose="02020603050405020304" pitchFamily="18" charset="0"/>
              </a:rPr>
              <a:t>LoRa</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has emerged as a promising solution to overcome these challenges. It enables the exchange of data and information between submerged devices without the need for physical connections.</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Wingdings" panose="05000000000000000000" pitchFamily="2" charset="2"/>
              <a:buChar char="Ø"/>
            </a:pP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Wingdings" panose="05000000000000000000" pitchFamily="2" charset="2"/>
              <a:buChar char="Ø"/>
            </a:pPr>
            <a:r>
              <a:rPr lang="en-IN" sz="2400" dirty="0">
                <a:effectLst/>
                <a:latin typeface="Times New Roman" panose="02020603050405020304" pitchFamily="18" charset="0"/>
                <a:ea typeface="Calibri" panose="020F0502020204030204" pitchFamily="34" charset="0"/>
                <a:cs typeface="Times New Roman" panose="02020603050405020304" pitchFamily="18" charset="0"/>
              </a:rPr>
              <a:t>In this study, we focus on the design and implementation of an underwater wireless communication system. The goal is to develop a reliable and efficient method for transmitting data underwater enabling real-time communication between underwater devices.</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endParaRPr lang="en-IN" b="1" i="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4488022" y="535033"/>
            <a:ext cx="3215951" cy="523220"/>
          </a:xfrm>
          <a:prstGeom prst="rect">
            <a:avLst/>
          </a:prstGeom>
          <a:noFill/>
        </p:spPr>
        <p:txBody>
          <a:bodyPr wrap="square" rtlCol="0">
            <a:spAutoFit/>
          </a:bodyPr>
          <a:lstStyle/>
          <a:p>
            <a:pPr algn="ctr"/>
            <a:r>
              <a:rPr lang="en-US" sz="2800" b="1" dirty="0">
                <a:effectLst/>
                <a:latin typeface="Times New Roman" panose="02020603050405020304" pitchFamily="18" charset="0"/>
                <a:ea typeface="Calibri" panose="020F0502020204030204" pitchFamily="34" charset="0"/>
              </a:rPr>
              <a:t>INTRODUCTION</a:t>
            </a:r>
            <a:endParaRPr lang="en-IN"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15214" y="1024888"/>
            <a:ext cx="2161571" cy="523220"/>
          </a:xfrm>
          <a:prstGeom prst="rect">
            <a:avLst/>
          </a:prstGeom>
          <a:noFill/>
        </p:spPr>
        <p:txBody>
          <a:bodyPr wrap="square">
            <a:spAutoFit/>
          </a:bodyPr>
          <a:lstStyle/>
          <a:p>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RECEIVER</a:t>
            </a:r>
            <a:endParaRPr lang="en-IN" sz="2800" dirty="0"/>
          </a:p>
        </p:txBody>
      </p:sp>
      <p:sp>
        <p:nvSpPr>
          <p:cNvPr id="5" name="TextBox 4"/>
          <p:cNvSpPr txBox="1"/>
          <p:nvPr/>
        </p:nvSpPr>
        <p:spPr>
          <a:xfrm>
            <a:off x="1006998" y="2308509"/>
            <a:ext cx="10683433" cy="1938992"/>
          </a:xfrm>
          <a:prstGeom prst="rect">
            <a:avLst/>
          </a:prstGeom>
          <a:noFill/>
        </p:spPr>
        <p:txBody>
          <a:bodyPr wrap="square">
            <a:spAutoFit/>
          </a:bodyPr>
          <a:lstStyle/>
          <a:p>
            <a:pPr marL="342900" indent="-342900" algn="just">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rPr>
              <a:t>Here water will act as a medium between transmitter and receiver. Water data communication receiving module will receive the data and provides to the controller in the receiver section.</a:t>
            </a:r>
            <a:endParaRPr lang="en-US" sz="2400" dirty="0">
              <a:effectLst/>
              <a:latin typeface="Times New Roman" panose="02020603050405020304" pitchFamily="18" charset="0"/>
              <a:ea typeface="Calibri" panose="020F0502020204030204" pitchFamily="34" charset="0"/>
            </a:endParaRPr>
          </a:p>
          <a:p>
            <a:pPr marL="342900" indent="-342900" algn="just">
              <a:buFont typeface="Wingdings" panose="05000000000000000000" pitchFamily="2" charset="2"/>
              <a:buChar char="Ø"/>
            </a:pPr>
            <a:endParaRPr lang="en-US" sz="2400" dirty="0">
              <a:effectLst/>
              <a:latin typeface="Times New Roman" panose="02020603050405020304" pitchFamily="18" charset="0"/>
              <a:ea typeface="Calibri" panose="020F0502020204030204" pitchFamily="34" charset="0"/>
            </a:endParaRPr>
          </a:p>
          <a:p>
            <a:pPr marL="342900" indent="-342900" algn="just">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rPr>
              <a:t>Then the data is displayed in the LCD display of the Receiver end.</a:t>
            </a:r>
            <a:endParaRPr lang="en-IN"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5137" y="938281"/>
            <a:ext cx="2181726" cy="584775"/>
          </a:xfrm>
          <a:prstGeom prst="rect">
            <a:avLst/>
          </a:prstGeom>
          <a:noFill/>
        </p:spPr>
        <p:txBody>
          <a:bodyPr wrap="square">
            <a:spAutoFit/>
          </a:bodyPr>
          <a:lstStyle/>
          <a:p>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OUTPUT</a:t>
            </a:r>
            <a:endParaRPr lang="en-IN" sz="32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711708" y="2204997"/>
            <a:ext cx="4384292" cy="3642013"/>
          </a:xfrm>
          <a:prstGeom prst="rect">
            <a:avLst/>
          </a:prstGeom>
        </p:spPr>
      </p:pic>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73516" y="2204996"/>
            <a:ext cx="4620126" cy="3642013"/>
          </a:xfrm>
          <a:prstGeom prst="rect">
            <a:avLst/>
          </a:prstGeom>
        </p:spPr>
      </p:pic>
      <p:sp>
        <p:nvSpPr>
          <p:cNvPr id="6" name="TextBox 5"/>
          <p:cNvSpPr txBox="1"/>
          <p:nvPr/>
        </p:nvSpPr>
        <p:spPr>
          <a:xfrm>
            <a:off x="3015916" y="5847010"/>
            <a:ext cx="1989221" cy="461665"/>
          </a:xfrm>
          <a:prstGeom prst="rect">
            <a:avLst/>
          </a:prstGeom>
          <a:noFill/>
        </p:spPr>
        <p:txBody>
          <a:bodyPr wrap="square" rtlCol="0">
            <a:spAutoFit/>
          </a:bodyPr>
          <a:lstStyle/>
          <a:p>
            <a:r>
              <a:rPr lang="en-US" sz="2400" b="1">
                <a:effectLst/>
                <a:latin typeface="Times New Roman" panose="02020603050405020304" pitchFamily="18" charset="0"/>
                <a:ea typeface="Calibri" panose="020F0502020204030204" pitchFamily="34" charset="0"/>
                <a:cs typeface="Times New Roman" panose="02020603050405020304" pitchFamily="18" charset="0"/>
              </a:rPr>
              <a:t>Transmitter</a:t>
            </a:r>
            <a:endParaRPr lang="en-IN" sz="24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8582527" y="5943077"/>
            <a:ext cx="2550695" cy="461665"/>
          </a:xfrm>
          <a:prstGeom prst="rect">
            <a:avLst/>
          </a:prstGeom>
          <a:noFill/>
        </p:spPr>
        <p:txBody>
          <a:bodyPr wrap="square" rtlCol="0">
            <a:spAutoFit/>
          </a:bodyPr>
          <a:lstStyle/>
          <a:p>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Receiver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0" y="617439"/>
            <a:ext cx="3048000" cy="584775"/>
          </a:xfrm>
          <a:prstGeom prst="rect">
            <a:avLst/>
          </a:prstGeom>
          <a:noFill/>
        </p:spPr>
        <p:txBody>
          <a:bodyPr wrap="square">
            <a:spAutoFit/>
          </a:bodyPr>
          <a:lstStyle/>
          <a:p>
            <a:r>
              <a:rPr lang="en-US" sz="3200" b="1" dirty="0">
                <a:effectLst/>
                <a:latin typeface="Times New Roman" panose="02020603050405020304" pitchFamily="18" charset="0"/>
                <a:ea typeface="Calibri" panose="020F0502020204030204" pitchFamily="34" charset="0"/>
              </a:rPr>
              <a:t>CONCLUSION</a:t>
            </a:r>
            <a:endParaRPr lang="en-IN" sz="3200" dirty="0"/>
          </a:p>
        </p:txBody>
      </p:sp>
      <p:sp>
        <p:nvSpPr>
          <p:cNvPr id="6" name="TextBox 5"/>
          <p:cNvSpPr txBox="1"/>
          <p:nvPr/>
        </p:nvSpPr>
        <p:spPr>
          <a:xfrm>
            <a:off x="876000" y="1449000"/>
            <a:ext cx="10440000" cy="3416320"/>
          </a:xfrm>
          <a:prstGeom prst="rect">
            <a:avLst/>
          </a:prstGeom>
          <a:noFill/>
        </p:spPr>
        <p:txBody>
          <a:bodyPr wrap="square">
            <a:spAutoFit/>
          </a:bodyPr>
          <a:lstStyle/>
          <a:p>
            <a:pPr marL="342900" indent="-342900" algn="just">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While electromagnetic communication is the most commonly used wireless communication technology underwater, other technologies such as acoustic communication and optical communication also show potential.</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Wingdings" panose="05000000000000000000" pitchFamily="2" charset="2"/>
              <a:buChar char="Ø"/>
            </a:pPr>
            <a:endParaRPr lang="en-US" sz="24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Underwater wireless communication can be used for applications beyond scientific research and exploration. It has promising potential for military applications such as underwater surveillance and detection, and for commercial applications such as underwater mining and aquaculture.</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96810" y="2835797"/>
            <a:ext cx="4398380" cy="830997"/>
          </a:xfrm>
          <a:prstGeom prst="rect">
            <a:avLst/>
          </a:prstGeom>
          <a:noFill/>
        </p:spPr>
        <p:txBody>
          <a:bodyPr wrap="square" rtlCol="0">
            <a:spAutoFit/>
          </a:bodyPr>
          <a:lstStyle/>
          <a:p>
            <a:r>
              <a:rPr lang="en-US" sz="4800" dirty="0">
                <a:latin typeface="Times New Roman" panose="02020603050405020304" pitchFamily="18" charset="0"/>
                <a:cs typeface="Times New Roman" panose="02020603050405020304" pitchFamily="18" charset="0"/>
              </a:rPr>
              <a:t>THANK YOU</a:t>
            </a:r>
            <a:endParaRPr lang="en-IN" sz="4800" dirty="0">
              <a:latin typeface="Times New Roman" panose="02020603050405020304" pitchFamily="18" charset="0"/>
              <a:cs typeface="Times New Roman" panose="02020603050405020304" pitchFamily="18" charset="0"/>
            </a:endParaRPr>
          </a:p>
        </p:txBody>
      </p:sp>
      <p:pic>
        <p:nvPicPr>
          <p:cNvPr id="4" name="Graphic 3" descr="Angel face outline with solid fill"/>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7664370" y="2835797"/>
            <a:ext cx="914400" cy="9144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12065" y="669914"/>
            <a:ext cx="2367869" cy="523220"/>
          </a:xfrm>
          <a:prstGeom prst="rect">
            <a:avLst/>
          </a:prstGeom>
          <a:noFill/>
        </p:spPr>
        <p:txBody>
          <a:bodyPr wrap="square" rtlCol="0">
            <a:spAutoFit/>
          </a:bodyPr>
          <a:lstStyle/>
          <a:p>
            <a:pPr algn="ctr"/>
            <a:r>
              <a:rPr lang="en-US" sz="2800" b="1" dirty="0">
                <a:effectLst/>
                <a:latin typeface="Times New Roman" panose="02020603050405020304" pitchFamily="18" charset="0"/>
                <a:ea typeface="Calibri" panose="020F0502020204030204" pitchFamily="34" charset="0"/>
              </a:rPr>
              <a:t>ABSTRACT</a:t>
            </a:r>
            <a:endParaRPr lang="en-IN" sz="2800" dirty="0"/>
          </a:p>
        </p:txBody>
      </p:sp>
      <p:sp>
        <p:nvSpPr>
          <p:cNvPr id="3" name="TextBox 2"/>
          <p:cNvSpPr txBox="1"/>
          <p:nvPr/>
        </p:nvSpPr>
        <p:spPr>
          <a:xfrm>
            <a:off x="876000" y="1659285"/>
            <a:ext cx="10440000" cy="4154984"/>
          </a:xfrm>
          <a:prstGeom prst="rect">
            <a:avLst/>
          </a:prstGeom>
          <a:noFill/>
        </p:spPr>
        <p:txBody>
          <a:bodyPr wrap="square" rtlCol="0">
            <a:spAutoFit/>
          </a:bodyPr>
          <a:lstStyle/>
          <a:p>
            <a:pPr marL="285750" indent="-285750" algn="just">
              <a:buFont typeface="Wingdings" panose="05000000000000000000" pitchFamily="2" charset="2"/>
              <a:buChar char="Ø"/>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Underwater wireless communication is a challenging field that has the potential to revolutionize various industries such as oceanographic research, environmental monitoring, and offshore oil and gas exploration. This project explores the design and implementation of an electromagnetic underwater communication system using the Atmega328 microcontroller</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which is a included in </a:t>
            </a:r>
            <a:r>
              <a:rPr lang="en-US" sz="2400" kern="100">
                <a:effectLst/>
                <a:latin typeface="Times New Roman" panose="02020603050405020304" pitchFamily="18" charset="0"/>
                <a:ea typeface="Calibri" panose="020F0502020204030204" pitchFamily="34" charset="0"/>
                <a:cs typeface="Times New Roman" panose="02020603050405020304" pitchFamily="18" charset="0"/>
              </a:rPr>
              <a:t>Iot</a:t>
            </a:r>
            <a:r>
              <a:rPr lang="en-IN" sz="24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buFont typeface="Wingdings" panose="05000000000000000000" pitchFamily="2" charset="2"/>
              <a:buChar char="Ø"/>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The system consists of a transmitter and a receiver that communicate wirelessly using electromagnetic waves. The transmitter consists of a microcontroller, a signal generator, a voltage amplifier, temperature sensor, heartbeat sensor and an antenna, while the receiver includes a demodulator, a filter, and a microcontroller.</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6000" y="1449000"/>
            <a:ext cx="10440000" cy="4154984"/>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Almost no other systems to watch the health conditions of sea navigator while navigating the sea. While there is a wearable device for monitoring his pulse for himself. But an individual within the ground cannot find about the health conditions of person underwater. So, he does not realize the health conditions of the person underwater.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On the other hand, the seawater in different geographical areas is usually different. All of these lead to the unique water properties of seawater water channel. So, it is a difficult task to simulate the water channel of sea water.</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Wingdings" panose="05000000000000000000" pitchFamily="2" charset="2"/>
              <a:buChar char="Ø"/>
            </a:pPr>
            <a:endParaRPr lang="en-IN" sz="2400" b="1" dirty="0">
              <a:latin typeface="Times New Roman" panose="02020603050405020304" pitchFamily="18" charset="0"/>
              <a:cs typeface="Times New Roman" panose="02020603050405020304" pitchFamily="18" charset="0"/>
            </a:endParaRPr>
          </a:p>
        </p:txBody>
      </p:sp>
      <p:sp>
        <p:nvSpPr>
          <p:cNvPr id="3" name="TextBox 2"/>
          <p:cNvSpPr txBox="1"/>
          <p:nvPr/>
        </p:nvSpPr>
        <p:spPr>
          <a:xfrm>
            <a:off x="3593595" y="583694"/>
            <a:ext cx="5004810" cy="523220"/>
          </a:xfrm>
          <a:prstGeom prst="rect">
            <a:avLst/>
          </a:prstGeom>
          <a:noFill/>
        </p:spPr>
        <p:txBody>
          <a:bodyPr wrap="square" rtlCol="0">
            <a:spAutoFit/>
          </a:bodyPr>
          <a:lstStyle/>
          <a:p>
            <a:pPr algn="just"/>
            <a:r>
              <a:rPr lang="en-US" sz="2800" b="1" dirty="0">
                <a:effectLst/>
                <a:latin typeface="Times New Roman" panose="02020603050405020304" pitchFamily="18" charset="0"/>
                <a:ea typeface="Calibri" panose="020F0502020204030204" pitchFamily="34" charset="0"/>
              </a:rPr>
              <a:t>EXISTING</a:t>
            </a:r>
            <a:r>
              <a:rPr lang="en-US" sz="2800" b="1" spc="-5" dirty="0">
                <a:effectLst/>
                <a:latin typeface="Times New Roman" panose="02020603050405020304" pitchFamily="18" charset="0"/>
                <a:ea typeface="Calibri" panose="020F0502020204030204" pitchFamily="34" charset="0"/>
              </a:rPr>
              <a:t> </a:t>
            </a:r>
            <a:r>
              <a:rPr lang="en-US" sz="2800" b="1" dirty="0">
                <a:effectLst/>
                <a:latin typeface="Times New Roman" panose="02020603050405020304" pitchFamily="18" charset="0"/>
                <a:ea typeface="Calibri" panose="020F0502020204030204" pitchFamily="34" charset="0"/>
              </a:rPr>
              <a:t>METHODOLOGY</a:t>
            </a:r>
            <a:endParaRPr lang="en-IN" sz="28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65968" y="822983"/>
            <a:ext cx="5260064" cy="523220"/>
          </a:xfrm>
          <a:prstGeom prst="rect">
            <a:avLst/>
          </a:prstGeom>
          <a:noFill/>
        </p:spPr>
        <p:txBody>
          <a:bodyPr wrap="square" rtlCol="0">
            <a:spAutoFit/>
          </a:bodyPr>
          <a:lstStyle/>
          <a:p>
            <a:r>
              <a:rPr lang="en-US" sz="2800" b="1" dirty="0">
                <a:effectLst/>
                <a:latin typeface="Times New Roman" panose="02020603050405020304" pitchFamily="18" charset="0"/>
                <a:ea typeface="Calibri" panose="020F0502020204030204" pitchFamily="34" charset="0"/>
              </a:rPr>
              <a:t>PROPOSED METHODOLOGY</a:t>
            </a:r>
            <a:endParaRPr lang="en-IN" sz="2800" b="1" dirty="0"/>
          </a:p>
        </p:txBody>
      </p:sp>
      <p:sp>
        <p:nvSpPr>
          <p:cNvPr id="3" name="TextBox 2"/>
          <p:cNvSpPr txBox="1"/>
          <p:nvPr/>
        </p:nvSpPr>
        <p:spPr>
          <a:xfrm>
            <a:off x="876000" y="1609880"/>
            <a:ext cx="10440000" cy="4033412"/>
          </a:xfrm>
          <a:prstGeom prst="rect">
            <a:avLst/>
          </a:prstGeom>
          <a:noFill/>
        </p:spPr>
        <p:txBody>
          <a:bodyPr wrap="square" rtlCol="0">
            <a:spAutoFit/>
          </a:bodyPr>
          <a:lstStyle/>
          <a:p>
            <a:pPr marL="342900" indent="-342900" algn="just">
              <a:lnSpc>
                <a:spcPct val="107000"/>
              </a:lnSpc>
              <a:spcAft>
                <a:spcPts val="800"/>
              </a:spcAft>
              <a:buFont typeface="Wingdings" panose="05000000000000000000" pitchFamily="2" charset="2"/>
              <a:buChar char="Ø"/>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Heartbeat sensors offer real-time monitoring of the heart rate, allowing for immediate detection of any abnormal rhythms or fluctuations. This enables timely medical intervention if necessary.</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Ø"/>
            </a:pP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Wingdings" panose="05000000000000000000" pitchFamily="2" charset="2"/>
              <a:buChar char="Ø"/>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On the other end of the temperature spectrum, temperature sensors can help monitor water temperature to prevent hyperthermia, which occurs when the body overheats.</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US" sz="2400" b="0" i="0" dirty="0">
              <a:solidFill>
                <a:srgbClr val="D1D5DB"/>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54116" y="499187"/>
            <a:ext cx="3083767" cy="461665"/>
          </a:xfrm>
          <a:prstGeom prst="rect">
            <a:avLst/>
          </a:prstGeom>
          <a:noFill/>
        </p:spPr>
        <p:txBody>
          <a:bodyPr wrap="square" rtlCol="0">
            <a:spAutoFit/>
          </a:bodyPr>
          <a:lstStyle/>
          <a:p>
            <a:r>
              <a:rPr lang="en-US" sz="2400" b="1" dirty="0">
                <a:effectLst/>
                <a:latin typeface="Times New Roman" panose="02020603050405020304" pitchFamily="18" charset="0"/>
                <a:ea typeface="Calibri" panose="020F0502020204030204" pitchFamily="34" charset="0"/>
              </a:rPr>
              <a:t>BLOCK DIAGRAM</a:t>
            </a:r>
            <a:endParaRPr lang="en-IN" sz="2400" dirty="0"/>
          </a:p>
        </p:txBody>
      </p:sp>
      <p:grpSp>
        <p:nvGrpSpPr>
          <p:cNvPr id="14" name="Group 13"/>
          <p:cNvGrpSpPr/>
          <p:nvPr/>
        </p:nvGrpSpPr>
        <p:grpSpPr>
          <a:xfrm>
            <a:off x="3170852" y="1137933"/>
            <a:ext cx="5850294" cy="5264069"/>
            <a:chOff x="-106820" y="-180064"/>
            <a:chExt cx="6571467" cy="8505791"/>
          </a:xfrm>
        </p:grpSpPr>
        <p:sp>
          <p:nvSpPr>
            <p:cNvPr id="15" name="Text Box 2"/>
            <p:cNvSpPr txBox="1">
              <a:spLocks noChangeArrowheads="1"/>
            </p:cNvSpPr>
            <p:nvPr/>
          </p:nvSpPr>
          <p:spPr bwMode="auto">
            <a:xfrm>
              <a:off x="2250040" y="5895615"/>
              <a:ext cx="1453515" cy="2430112"/>
            </a:xfrm>
            <a:prstGeom prst="rect">
              <a:avLst/>
            </a:prstGeom>
            <a:solidFill>
              <a:srgbClr val="FFFFFF"/>
            </a:solidFill>
            <a:ln w="6350">
              <a:solidFill>
                <a:srgbClr val="000000"/>
              </a:solidFill>
              <a:miter lim="800000"/>
            </a:ln>
          </p:spPr>
          <p:txBody>
            <a:bodyPr rot="0" vert="horz" wrap="square" lIns="94615" tIns="48895" rIns="94615" bIns="48895" anchor="t" anchorCtr="0" upright="1">
              <a:noAutofit/>
            </a:bodyPr>
            <a:lstStyle/>
            <a:p>
              <a:pPr marL="0" marR="0" algn="ctr">
                <a:lnSpc>
                  <a:spcPct val="115000"/>
                </a:lnSpc>
                <a:spcBef>
                  <a:spcPts val="0"/>
                </a:spcBef>
                <a:spcAft>
                  <a:spcPts val="0"/>
                </a:spcAft>
              </a:pPr>
              <a:r>
                <a:rPr lang="en-IN" sz="1200" b="1" dirty="0">
                  <a:effectLst/>
                  <a:latin typeface="Times New Roman" panose="02020603050405020304" pitchFamily="18" charset="0"/>
                  <a:ea typeface="Calibri" panose="020F0502020204030204"/>
                  <a:cs typeface="Times New Roman" panose="02020603050405020304" pitchFamily="18" charset="0"/>
                </a:rPr>
                <a:t> </a:t>
              </a:r>
              <a:endParaRPr lang="en-US" sz="1200" dirty="0">
                <a:effectLst/>
                <a:latin typeface="Times New Roman" panose="02020603050405020304" pitchFamily="18" charset="0"/>
                <a:ea typeface="Calibri" panose="020F0502020204030204"/>
                <a:cs typeface="Times New Roman" panose="02020603050405020304" pitchFamily="18" charset="0"/>
              </a:endParaRPr>
            </a:p>
            <a:p>
              <a:pPr marL="0" marR="0" algn="ctr">
                <a:lnSpc>
                  <a:spcPct val="115000"/>
                </a:lnSpc>
                <a:spcBef>
                  <a:spcPts val="0"/>
                </a:spcBef>
                <a:spcAft>
                  <a:spcPts val="0"/>
                </a:spcAft>
              </a:pPr>
              <a:r>
                <a:rPr lang="en-IN" sz="1200" b="1" dirty="0">
                  <a:latin typeface="Times New Roman" panose="02020603050405020304" pitchFamily="18" charset="0"/>
                  <a:ea typeface="Calibri" panose="020F0502020204030204"/>
                  <a:cs typeface="Times New Roman" panose="02020603050405020304" pitchFamily="18" charset="0"/>
                </a:rPr>
                <a:t>ATmega328</a:t>
              </a:r>
              <a:r>
                <a:rPr lang="en-IN" sz="1200" b="1" dirty="0">
                  <a:effectLst/>
                  <a:latin typeface="Times New Roman" panose="02020603050405020304" pitchFamily="18" charset="0"/>
                  <a:ea typeface="Calibri" panose="020F0502020204030204"/>
                  <a:cs typeface="Times New Roman" panose="02020603050405020304" pitchFamily="18" charset="0"/>
                </a:rPr>
                <a:t>  </a:t>
              </a:r>
              <a:endParaRPr lang="en-US" sz="1200" dirty="0">
                <a:effectLst/>
                <a:latin typeface="Times New Roman" panose="02020603050405020304" pitchFamily="18" charset="0"/>
                <a:ea typeface="Calibri" panose="020F0502020204030204"/>
                <a:cs typeface="Times New Roman" panose="02020603050405020304" pitchFamily="18" charset="0"/>
              </a:endParaRPr>
            </a:p>
            <a:p>
              <a:pPr marL="0" marR="0" algn="ctr">
                <a:lnSpc>
                  <a:spcPct val="115000"/>
                </a:lnSpc>
                <a:spcBef>
                  <a:spcPts val="0"/>
                </a:spcBef>
                <a:spcAft>
                  <a:spcPts val="0"/>
                </a:spcAft>
              </a:pPr>
              <a:r>
                <a:rPr lang="en-IN" sz="1200" b="1" dirty="0">
                  <a:effectLst/>
                  <a:latin typeface="Times New Roman" panose="02020603050405020304" pitchFamily="18" charset="0"/>
                  <a:ea typeface="Calibri" panose="020F0502020204030204"/>
                  <a:cs typeface="Times New Roman" panose="02020603050405020304" pitchFamily="18" charset="0"/>
                </a:rPr>
                <a:t>MICRO</a:t>
              </a:r>
              <a:endParaRPr lang="en-US" sz="1200" b="1" dirty="0">
                <a:effectLst/>
                <a:latin typeface="Times New Roman" panose="02020603050405020304" pitchFamily="18" charset="0"/>
                <a:ea typeface="Calibri" panose="020F0502020204030204"/>
                <a:cs typeface="Times New Roman" panose="02020603050405020304" pitchFamily="18" charset="0"/>
              </a:endParaRPr>
            </a:p>
            <a:p>
              <a:pPr marL="0" marR="0" algn="ctr">
                <a:lnSpc>
                  <a:spcPct val="115000"/>
                </a:lnSpc>
                <a:spcBef>
                  <a:spcPts val="0"/>
                </a:spcBef>
                <a:spcAft>
                  <a:spcPts val="0"/>
                </a:spcAft>
              </a:pPr>
              <a:r>
                <a:rPr lang="en-IN" sz="1200" b="1" dirty="0">
                  <a:effectLst/>
                  <a:latin typeface="Times New Roman" panose="02020603050405020304" pitchFamily="18" charset="0"/>
                  <a:ea typeface="Calibri" panose="020F0502020204030204"/>
                  <a:cs typeface="Times New Roman" panose="02020603050405020304" pitchFamily="18" charset="0"/>
                </a:rPr>
                <a:t>CONTROLLER</a:t>
              </a:r>
              <a:endParaRPr lang="en-US" sz="1200" b="1" dirty="0">
                <a:effectLst/>
                <a:latin typeface="Times New Roman" panose="02020603050405020304" pitchFamily="18" charset="0"/>
                <a:ea typeface="Calibri" panose="020F0502020204030204"/>
                <a:cs typeface="Times New Roman" panose="02020603050405020304" pitchFamily="18" charset="0"/>
              </a:endParaRPr>
            </a:p>
          </p:txBody>
        </p:sp>
        <p:sp>
          <p:nvSpPr>
            <p:cNvPr id="16" name="Text Box 20"/>
            <p:cNvSpPr txBox="1">
              <a:spLocks noChangeArrowheads="1"/>
            </p:cNvSpPr>
            <p:nvPr/>
          </p:nvSpPr>
          <p:spPr bwMode="auto">
            <a:xfrm>
              <a:off x="2250041" y="893851"/>
              <a:ext cx="1453515" cy="2673350"/>
            </a:xfrm>
            <a:prstGeom prst="rect">
              <a:avLst/>
            </a:prstGeom>
            <a:solidFill>
              <a:srgbClr val="FFFFFF"/>
            </a:solidFill>
            <a:ln w="6350">
              <a:solidFill>
                <a:srgbClr val="000000"/>
              </a:solidFill>
              <a:miter lim="800000"/>
            </a:ln>
          </p:spPr>
          <p:txBody>
            <a:bodyPr rot="0" vert="horz" wrap="square" lIns="94615" tIns="48895" rIns="94615" bIns="48895" anchor="t" anchorCtr="0" upright="1">
              <a:noAutofit/>
            </a:bodyPr>
            <a:lstStyle/>
            <a:p>
              <a:pPr marL="0" marR="0" algn="ctr">
                <a:lnSpc>
                  <a:spcPct val="115000"/>
                </a:lnSpc>
                <a:spcBef>
                  <a:spcPts val="0"/>
                </a:spcBef>
                <a:spcAft>
                  <a:spcPts val="0"/>
                </a:spcAft>
              </a:pPr>
              <a:r>
                <a:rPr lang="en-US" sz="1200" b="1" dirty="0">
                  <a:effectLst/>
                  <a:latin typeface="Times New Roman" panose="02020603050405020304" pitchFamily="18" charset="0"/>
                  <a:ea typeface="Calibri" panose="020F0502020204030204"/>
                  <a:cs typeface="Times New Roman" panose="02020603050405020304" pitchFamily="18" charset="0"/>
                </a:rPr>
                <a:t> </a:t>
              </a:r>
              <a:endParaRPr lang="en-US" sz="1200" dirty="0">
                <a:effectLst/>
                <a:latin typeface="Times New Roman" panose="02020603050405020304" pitchFamily="18" charset="0"/>
                <a:ea typeface="Calibri" panose="020F0502020204030204"/>
                <a:cs typeface="Times New Roman" panose="02020603050405020304" pitchFamily="18" charset="0"/>
              </a:endParaRPr>
            </a:p>
            <a:p>
              <a:pPr marL="0" marR="0" algn="ctr">
                <a:lnSpc>
                  <a:spcPct val="115000"/>
                </a:lnSpc>
                <a:spcBef>
                  <a:spcPts val="0"/>
                </a:spcBef>
                <a:spcAft>
                  <a:spcPts val="0"/>
                </a:spcAft>
              </a:pPr>
              <a:r>
                <a:rPr lang="en-US" sz="1200" b="1" dirty="0">
                  <a:effectLst/>
                  <a:latin typeface="Times New Roman" panose="02020603050405020304" pitchFamily="18" charset="0"/>
                  <a:ea typeface="Calibri" panose="020F0502020204030204"/>
                  <a:cs typeface="Times New Roman" panose="02020603050405020304" pitchFamily="18" charset="0"/>
                </a:rPr>
                <a:t> </a:t>
              </a:r>
              <a:endParaRPr lang="en-US" sz="1200" dirty="0">
                <a:effectLst/>
                <a:latin typeface="Times New Roman" panose="02020603050405020304" pitchFamily="18" charset="0"/>
                <a:ea typeface="Calibri" panose="020F0502020204030204"/>
                <a:cs typeface="Times New Roman" panose="02020603050405020304" pitchFamily="18" charset="0"/>
              </a:endParaRPr>
            </a:p>
            <a:p>
              <a:pPr marL="0" marR="0" algn="ctr">
                <a:lnSpc>
                  <a:spcPct val="115000"/>
                </a:lnSpc>
                <a:spcBef>
                  <a:spcPts val="0"/>
                </a:spcBef>
                <a:spcAft>
                  <a:spcPts val="0"/>
                </a:spcAft>
              </a:pPr>
              <a:r>
                <a:rPr lang="en-US" sz="1200" b="1" dirty="0">
                  <a:effectLst/>
                  <a:latin typeface="Times New Roman" panose="02020603050405020304" pitchFamily="18" charset="0"/>
                  <a:ea typeface="Calibri" panose="020F0502020204030204"/>
                  <a:cs typeface="Times New Roman" panose="02020603050405020304" pitchFamily="18" charset="0"/>
                </a:rPr>
                <a:t> </a:t>
              </a:r>
              <a:r>
                <a:rPr lang="en-IN" sz="1200" b="1" dirty="0">
                  <a:latin typeface="Times New Roman" panose="02020603050405020304" pitchFamily="18" charset="0"/>
                  <a:ea typeface="Calibri" panose="020F0502020204030204"/>
                  <a:cs typeface="Times New Roman" panose="02020603050405020304" pitchFamily="18" charset="0"/>
                </a:rPr>
                <a:t> ATmega328</a:t>
              </a:r>
              <a:endParaRPr lang="en-US" sz="1200" dirty="0">
                <a:effectLst/>
                <a:latin typeface="Times New Roman" panose="02020603050405020304" pitchFamily="18" charset="0"/>
                <a:ea typeface="Calibri" panose="020F0502020204030204"/>
                <a:cs typeface="Times New Roman" panose="02020603050405020304" pitchFamily="18" charset="0"/>
              </a:endParaRPr>
            </a:p>
            <a:p>
              <a:pPr marL="0" marR="0" algn="ctr">
                <a:lnSpc>
                  <a:spcPct val="115000"/>
                </a:lnSpc>
                <a:spcBef>
                  <a:spcPts val="0"/>
                </a:spcBef>
                <a:spcAft>
                  <a:spcPts val="0"/>
                </a:spcAft>
              </a:pPr>
              <a:r>
                <a:rPr lang="en-US" sz="1200" b="1" dirty="0">
                  <a:effectLst/>
                  <a:latin typeface="Times New Roman" panose="02020603050405020304" pitchFamily="18" charset="0"/>
                  <a:ea typeface="Calibri" panose="020F0502020204030204"/>
                  <a:cs typeface="Times New Roman" panose="02020603050405020304" pitchFamily="18" charset="0"/>
                </a:rPr>
                <a:t>MICRO</a:t>
              </a:r>
              <a:endParaRPr lang="en-US" sz="1200" dirty="0">
                <a:effectLst/>
                <a:latin typeface="Times New Roman" panose="02020603050405020304" pitchFamily="18" charset="0"/>
                <a:ea typeface="Calibri" panose="020F0502020204030204"/>
                <a:cs typeface="Times New Roman" panose="02020603050405020304" pitchFamily="18" charset="0"/>
              </a:endParaRPr>
            </a:p>
            <a:p>
              <a:pPr marL="0" marR="0" algn="ctr">
                <a:lnSpc>
                  <a:spcPct val="115000"/>
                </a:lnSpc>
                <a:spcBef>
                  <a:spcPts val="0"/>
                </a:spcBef>
                <a:spcAft>
                  <a:spcPts val="0"/>
                </a:spcAft>
              </a:pPr>
              <a:r>
                <a:rPr lang="en-US" sz="1200" b="1" dirty="0">
                  <a:effectLst/>
                  <a:latin typeface="Times New Roman" panose="02020603050405020304" pitchFamily="18" charset="0"/>
                  <a:ea typeface="Calibri" panose="020F0502020204030204"/>
                  <a:cs typeface="Times New Roman" panose="02020603050405020304" pitchFamily="18" charset="0"/>
                </a:rPr>
                <a:t>CONTROLLER</a:t>
              </a:r>
              <a:endParaRPr lang="en-US" sz="1200" dirty="0">
                <a:effectLst/>
                <a:latin typeface="Times New Roman" panose="02020603050405020304" pitchFamily="18" charset="0"/>
                <a:ea typeface="Calibri" panose="020F0502020204030204"/>
                <a:cs typeface="Times New Roman" panose="02020603050405020304" pitchFamily="18" charset="0"/>
              </a:endParaRPr>
            </a:p>
          </p:txBody>
        </p:sp>
        <p:sp>
          <p:nvSpPr>
            <p:cNvPr id="17" name="Text Box 18"/>
            <p:cNvSpPr txBox="1">
              <a:spLocks noChangeArrowheads="1"/>
            </p:cNvSpPr>
            <p:nvPr/>
          </p:nvSpPr>
          <p:spPr bwMode="auto">
            <a:xfrm>
              <a:off x="4177488" y="1534322"/>
              <a:ext cx="1424247" cy="1411795"/>
            </a:xfrm>
            <a:prstGeom prst="rect">
              <a:avLst/>
            </a:prstGeom>
            <a:solidFill>
              <a:srgbClr val="FFFFFF"/>
            </a:solidFill>
            <a:ln w="6350">
              <a:solidFill>
                <a:srgbClr val="000000"/>
              </a:solidFill>
              <a:miter lim="800000"/>
            </a:ln>
          </p:spPr>
          <p:txBody>
            <a:bodyPr rot="0" vert="horz" wrap="square" lIns="94615" tIns="48895" rIns="94615" bIns="48895" anchor="t" anchorCtr="0" upright="1">
              <a:noAutofit/>
            </a:bodyPr>
            <a:lstStyle/>
            <a:p>
              <a:pPr marL="0" marR="0" algn="ctr">
                <a:lnSpc>
                  <a:spcPct val="115000"/>
                </a:lnSpc>
                <a:spcBef>
                  <a:spcPts val="0"/>
                </a:spcBef>
                <a:spcAft>
                  <a:spcPts val="0"/>
                </a:spcAft>
              </a:pPr>
              <a:r>
                <a:rPr lang="en-US" sz="1200" b="1" dirty="0">
                  <a:effectLst/>
                  <a:latin typeface="Times New Roman" panose="02020603050405020304" pitchFamily="18" charset="0"/>
                  <a:ea typeface="Calibri" panose="020F0502020204030204"/>
                  <a:cs typeface="Times New Roman" panose="02020603050405020304" pitchFamily="18" charset="0"/>
                </a:rPr>
                <a:t> Water data Communication </a:t>
              </a:r>
              <a:endParaRPr lang="en-US" sz="1200" dirty="0">
                <a:effectLst/>
                <a:latin typeface="Times New Roman" panose="02020603050405020304" pitchFamily="18" charset="0"/>
                <a:ea typeface="Calibri" panose="020F0502020204030204"/>
                <a:cs typeface="Times New Roman" panose="02020603050405020304" pitchFamily="18" charset="0"/>
              </a:endParaRPr>
            </a:p>
            <a:p>
              <a:pPr marL="0" marR="0" algn="ctr">
                <a:lnSpc>
                  <a:spcPct val="115000"/>
                </a:lnSpc>
                <a:spcBef>
                  <a:spcPts val="0"/>
                </a:spcBef>
                <a:spcAft>
                  <a:spcPts val="0"/>
                </a:spcAft>
              </a:pPr>
              <a:r>
                <a:rPr lang="en-US" sz="1200" b="1" dirty="0">
                  <a:effectLst/>
                  <a:latin typeface="Times New Roman" panose="02020603050405020304" pitchFamily="18" charset="0"/>
                  <a:ea typeface="Calibri" panose="020F0502020204030204"/>
                  <a:cs typeface="Times New Roman" panose="02020603050405020304" pitchFamily="18" charset="0"/>
                </a:rPr>
                <a:t>Transmitter</a:t>
              </a:r>
              <a:endParaRPr lang="en-US" sz="1200" dirty="0">
                <a:effectLst/>
                <a:latin typeface="Times New Roman" panose="02020603050405020304" pitchFamily="18" charset="0"/>
                <a:ea typeface="Calibri" panose="020F0502020204030204"/>
                <a:cs typeface="Times New Roman" panose="02020603050405020304" pitchFamily="18" charset="0"/>
              </a:endParaRPr>
            </a:p>
            <a:p>
              <a:pPr marL="0" marR="0" algn="ctr">
                <a:lnSpc>
                  <a:spcPct val="115000"/>
                </a:lnSpc>
                <a:spcBef>
                  <a:spcPts val="0"/>
                </a:spcBef>
                <a:spcAft>
                  <a:spcPts val="0"/>
                </a:spcAft>
              </a:pPr>
              <a:r>
                <a:rPr lang="en-US" sz="1200" b="1" dirty="0">
                  <a:effectLst/>
                  <a:latin typeface="Times New Roman" panose="02020603050405020304" pitchFamily="18" charset="0"/>
                  <a:ea typeface="Calibri" panose="020F0502020204030204"/>
                  <a:cs typeface="Times New Roman" panose="02020603050405020304" pitchFamily="18" charset="0"/>
                </a:rPr>
                <a:t>Module</a:t>
              </a:r>
              <a:endParaRPr lang="en-US" sz="1200" dirty="0">
                <a:effectLst/>
                <a:latin typeface="Times New Roman" panose="02020603050405020304" pitchFamily="18" charset="0"/>
                <a:ea typeface="Calibri" panose="020F0502020204030204"/>
                <a:cs typeface="Times New Roman" panose="02020603050405020304" pitchFamily="18" charset="0"/>
              </a:endParaRPr>
            </a:p>
          </p:txBody>
        </p:sp>
        <p:cxnSp>
          <p:nvCxnSpPr>
            <p:cNvPr id="18" name="Straight Arrow Connector 17"/>
            <p:cNvCxnSpPr>
              <a:cxnSpLocks noChangeShapeType="1"/>
            </p:cNvCxnSpPr>
            <p:nvPr/>
          </p:nvCxnSpPr>
          <p:spPr bwMode="auto">
            <a:xfrm>
              <a:off x="3698697" y="2178121"/>
              <a:ext cx="478790" cy="1270"/>
            </a:xfrm>
            <a:prstGeom prst="straightConnector1">
              <a:avLst/>
            </a:prstGeom>
            <a:noFill/>
            <a:ln w="9360" cap="sq">
              <a:solidFill>
                <a:srgbClr val="000000"/>
              </a:solidFill>
              <a:miter lim="800000"/>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9" name="Text Box 5"/>
            <p:cNvSpPr txBox="1">
              <a:spLocks noChangeArrowheads="1"/>
            </p:cNvSpPr>
            <p:nvPr/>
          </p:nvSpPr>
          <p:spPr bwMode="auto">
            <a:xfrm>
              <a:off x="2250040" y="4099385"/>
              <a:ext cx="1443600" cy="1535962"/>
            </a:xfrm>
            <a:prstGeom prst="rect">
              <a:avLst/>
            </a:prstGeom>
            <a:solidFill>
              <a:srgbClr val="FFFFFF"/>
            </a:solidFill>
            <a:ln w="6350">
              <a:solidFill>
                <a:srgbClr val="000000"/>
              </a:solidFill>
              <a:miter lim="800000"/>
            </a:ln>
          </p:spPr>
          <p:txBody>
            <a:bodyPr rot="0" vert="horz" wrap="square" lIns="94615" tIns="48895" rIns="94615" bIns="48895" anchor="t" anchorCtr="0" upright="1">
              <a:noAutofit/>
            </a:bodyPr>
            <a:lstStyle/>
            <a:p>
              <a:pPr marL="0" marR="0" algn="ctr">
                <a:lnSpc>
                  <a:spcPct val="115000"/>
                </a:lnSpc>
                <a:spcBef>
                  <a:spcPts val="0"/>
                </a:spcBef>
                <a:spcAft>
                  <a:spcPts val="0"/>
                </a:spcAft>
              </a:pPr>
              <a:r>
                <a:rPr lang="en-US" sz="1200" b="1" dirty="0">
                  <a:effectLst/>
                  <a:latin typeface="Times New Roman" panose="02020603050405020304" pitchFamily="18" charset="0"/>
                  <a:ea typeface="Calibri" panose="020F0502020204030204"/>
                  <a:cs typeface="Times New Roman" panose="02020603050405020304" pitchFamily="18" charset="0"/>
                </a:rPr>
                <a:t> Water data Communication</a:t>
              </a:r>
              <a:endParaRPr lang="en-US" sz="1200" dirty="0">
                <a:effectLst/>
                <a:latin typeface="Times New Roman" panose="02020603050405020304" pitchFamily="18" charset="0"/>
                <a:ea typeface="Calibri" panose="020F0502020204030204"/>
                <a:cs typeface="Times New Roman" panose="02020603050405020304" pitchFamily="18" charset="0"/>
              </a:endParaRPr>
            </a:p>
            <a:p>
              <a:pPr marL="0" marR="0" algn="ctr">
                <a:lnSpc>
                  <a:spcPct val="115000"/>
                </a:lnSpc>
                <a:spcBef>
                  <a:spcPts val="0"/>
                </a:spcBef>
                <a:spcAft>
                  <a:spcPts val="0"/>
                </a:spcAft>
              </a:pPr>
              <a:r>
                <a:rPr lang="en-US" sz="1200" b="1" dirty="0">
                  <a:effectLst/>
                  <a:latin typeface="Times New Roman" panose="02020603050405020304" pitchFamily="18" charset="0"/>
                  <a:ea typeface="Calibri" panose="020F0502020204030204"/>
                  <a:cs typeface="Times New Roman" panose="02020603050405020304" pitchFamily="18" charset="0"/>
                </a:rPr>
                <a:t>Receiver</a:t>
              </a:r>
              <a:endParaRPr lang="en-US" sz="1200" dirty="0">
                <a:effectLst/>
                <a:latin typeface="Times New Roman" panose="02020603050405020304" pitchFamily="18" charset="0"/>
                <a:ea typeface="Calibri" panose="020F0502020204030204"/>
                <a:cs typeface="Times New Roman" panose="02020603050405020304" pitchFamily="18" charset="0"/>
              </a:endParaRPr>
            </a:p>
            <a:p>
              <a:pPr marL="0" marR="0" algn="ctr">
                <a:lnSpc>
                  <a:spcPct val="115000"/>
                </a:lnSpc>
                <a:spcBef>
                  <a:spcPts val="0"/>
                </a:spcBef>
                <a:spcAft>
                  <a:spcPts val="0"/>
                </a:spcAft>
              </a:pPr>
              <a:r>
                <a:rPr lang="en-US" sz="1200" b="1" dirty="0">
                  <a:effectLst/>
                  <a:latin typeface="Times New Roman" panose="02020603050405020304" pitchFamily="18" charset="0"/>
                  <a:ea typeface="Calibri" panose="020F0502020204030204"/>
                  <a:cs typeface="Times New Roman" panose="02020603050405020304" pitchFamily="18" charset="0"/>
                </a:rPr>
                <a:t>Module</a:t>
              </a:r>
              <a:endParaRPr lang="en-US" sz="1200" dirty="0">
                <a:effectLst/>
                <a:latin typeface="Times New Roman" panose="02020603050405020304" pitchFamily="18" charset="0"/>
                <a:ea typeface="Calibri" panose="020F0502020204030204"/>
                <a:cs typeface="Times New Roman" panose="02020603050405020304" pitchFamily="18" charset="0"/>
              </a:endParaRPr>
            </a:p>
            <a:p>
              <a:pPr marL="0" marR="0" algn="ctr">
                <a:lnSpc>
                  <a:spcPct val="115000"/>
                </a:lnSpc>
                <a:spcBef>
                  <a:spcPts val="0"/>
                </a:spcBef>
                <a:spcAft>
                  <a:spcPts val="0"/>
                </a:spcAft>
              </a:pPr>
              <a:r>
                <a:rPr lang="en-US" sz="1200" dirty="0">
                  <a:effectLst/>
                  <a:latin typeface="Times New Roman" panose="02020603050405020304" pitchFamily="18" charset="0"/>
                  <a:ea typeface="Calibri" panose="020F0502020204030204"/>
                  <a:cs typeface="Times New Roman" panose="02020603050405020304" pitchFamily="18" charset="0"/>
                </a:rPr>
                <a:t> </a:t>
              </a:r>
              <a:endParaRPr lang="en-US" sz="1200" dirty="0">
                <a:effectLst/>
                <a:latin typeface="Times New Roman" panose="02020603050405020304" pitchFamily="18" charset="0"/>
                <a:ea typeface="Calibri" panose="020F0502020204030204"/>
                <a:cs typeface="Times New Roman" panose="02020603050405020304" pitchFamily="18" charset="0"/>
              </a:endParaRPr>
            </a:p>
          </p:txBody>
        </p:sp>
        <p:sp>
          <p:nvSpPr>
            <p:cNvPr id="20" name="Rectangle 19"/>
            <p:cNvSpPr>
              <a:spLocks noChangeArrowheads="1"/>
            </p:cNvSpPr>
            <p:nvPr/>
          </p:nvSpPr>
          <p:spPr bwMode="auto">
            <a:xfrm>
              <a:off x="1797978" y="-180064"/>
              <a:ext cx="2379509" cy="735979"/>
            </a:xfrm>
            <a:prstGeom prst="rect">
              <a:avLst/>
            </a:prstGeom>
            <a:solidFill>
              <a:srgbClr val="FFFFFF"/>
            </a:solidFill>
            <a:ln w="9525">
              <a:solidFill>
                <a:srgbClr val="000000"/>
              </a:solidFill>
              <a:miter lim="800000"/>
            </a:ln>
          </p:spPr>
          <p:txBody>
            <a:bodyPr rot="0" vert="horz" wrap="square" lIns="91440" tIns="45720" rIns="91440" bIns="45720" anchor="t" anchorCtr="0" upright="1">
              <a:noAutofit/>
            </a:bodyPr>
            <a:lstStyle/>
            <a:p>
              <a:pPr marL="0" marR="0" algn="ctr">
                <a:lnSpc>
                  <a:spcPct val="115000"/>
                </a:lnSpc>
                <a:spcBef>
                  <a:spcPts val="0"/>
                </a:spcBef>
                <a:spcAft>
                  <a:spcPts val="0"/>
                </a:spcAft>
              </a:pPr>
              <a:r>
                <a:rPr lang="en-IN" sz="1200" b="1" dirty="0">
                  <a:effectLst/>
                  <a:latin typeface="Times New Roman" panose="02020603050405020304" pitchFamily="18" charset="0"/>
                  <a:ea typeface="Calibri" panose="020F0502020204030204"/>
                  <a:cs typeface="Times New Roman" panose="02020603050405020304" pitchFamily="18" charset="0"/>
                </a:rPr>
                <a:t>Liquid Crystal</a:t>
              </a:r>
              <a:endParaRPr lang="en-US" sz="1200" dirty="0">
                <a:effectLst/>
                <a:latin typeface="Times New Roman" panose="02020603050405020304" pitchFamily="18" charset="0"/>
                <a:ea typeface="Calibri" panose="020F0502020204030204"/>
                <a:cs typeface="Times New Roman" panose="02020603050405020304" pitchFamily="18" charset="0"/>
              </a:endParaRPr>
            </a:p>
            <a:p>
              <a:pPr marL="0" marR="0" algn="ctr">
                <a:lnSpc>
                  <a:spcPct val="115000"/>
                </a:lnSpc>
                <a:spcBef>
                  <a:spcPts val="0"/>
                </a:spcBef>
                <a:spcAft>
                  <a:spcPts val="0"/>
                </a:spcAft>
              </a:pPr>
              <a:r>
                <a:rPr lang="en-IN" sz="1200" b="1" dirty="0">
                  <a:effectLst/>
                  <a:latin typeface="Times New Roman" panose="02020603050405020304" pitchFamily="18" charset="0"/>
                  <a:ea typeface="Calibri" panose="020F0502020204030204"/>
                  <a:cs typeface="Times New Roman" panose="02020603050405020304" pitchFamily="18" charset="0"/>
                </a:rPr>
                <a:t>Display</a:t>
              </a:r>
              <a:endParaRPr lang="en-US" sz="1200" dirty="0">
                <a:effectLst/>
                <a:latin typeface="Times New Roman" panose="02020603050405020304" pitchFamily="18" charset="0"/>
                <a:ea typeface="Calibri" panose="020F0502020204030204"/>
                <a:cs typeface="Times New Roman" panose="02020603050405020304" pitchFamily="18" charset="0"/>
              </a:endParaRPr>
            </a:p>
          </p:txBody>
        </p:sp>
        <p:cxnSp>
          <p:nvCxnSpPr>
            <p:cNvPr id="21" name="Straight Arrow Connector 20"/>
            <p:cNvCxnSpPr>
              <a:cxnSpLocks noChangeShapeType="1"/>
            </p:cNvCxnSpPr>
            <p:nvPr/>
          </p:nvCxnSpPr>
          <p:spPr bwMode="auto">
            <a:xfrm>
              <a:off x="1489753" y="2167847"/>
              <a:ext cx="750166" cy="1270"/>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sp>
          <p:nvSpPr>
            <p:cNvPr id="22" name="Rectangle 21"/>
            <p:cNvSpPr>
              <a:spLocks noChangeArrowheads="1"/>
            </p:cNvSpPr>
            <p:nvPr/>
          </p:nvSpPr>
          <p:spPr bwMode="auto">
            <a:xfrm>
              <a:off x="-101668" y="1869895"/>
              <a:ext cx="1637637" cy="601345"/>
            </a:xfrm>
            <a:prstGeom prst="rect">
              <a:avLst/>
            </a:prstGeom>
            <a:solidFill>
              <a:srgbClr val="FFFFFF"/>
            </a:solidFill>
            <a:ln w="9525">
              <a:solidFill>
                <a:srgbClr val="000000"/>
              </a:solidFill>
              <a:miter lim="800000"/>
            </a:ln>
          </p:spPr>
          <p:txBody>
            <a:bodyPr rot="0" vert="horz" wrap="square" lIns="91440" tIns="45720" rIns="91440" bIns="45720" anchor="t" anchorCtr="0" upright="1">
              <a:noAutofit/>
            </a:bodyPr>
            <a:lstStyle/>
            <a:p>
              <a:pPr marL="0" marR="0" algn="ctr">
                <a:spcBef>
                  <a:spcPts val="0"/>
                </a:spcBef>
                <a:spcAft>
                  <a:spcPts val="0"/>
                </a:spcAft>
              </a:pPr>
              <a:r>
                <a:rPr lang="en-IN" sz="1200" b="1" dirty="0">
                  <a:effectLst/>
                  <a:latin typeface="Times New Roman" panose="02020603050405020304" pitchFamily="18" charset="0"/>
                  <a:ea typeface="Calibri" panose="020F0502020204030204"/>
                  <a:cs typeface="Times New Roman" panose="02020603050405020304" pitchFamily="18" charset="0"/>
                </a:rPr>
                <a:t>Heart beat sensor</a:t>
              </a:r>
              <a:endParaRPr lang="en-US" sz="1200" dirty="0">
                <a:effectLst/>
                <a:latin typeface="Times New Roman" panose="02020603050405020304" pitchFamily="18" charset="0"/>
                <a:ea typeface="Calibri" panose="020F0502020204030204"/>
                <a:cs typeface="Times New Roman" panose="02020603050405020304" pitchFamily="18" charset="0"/>
              </a:endParaRPr>
            </a:p>
            <a:p>
              <a:pPr marL="0" marR="0" algn="ctr">
                <a:lnSpc>
                  <a:spcPct val="115000"/>
                </a:lnSpc>
                <a:spcBef>
                  <a:spcPts val="0"/>
                </a:spcBef>
                <a:spcAft>
                  <a:spcPts val="1000"/>
                </a:spcAft>
              </a:pPr>
              <a:r>
                <a:rPr lang="en-IN" sz="1200" b="1" dirty="0">
                  <a:effectLst/>
                  <a:latin typeface="Times New Roman" panose="02020603050405020304" pitchFamily="18" charset="0"/>
                  <a:ea typeface="Calibri" panose="020F0502020204030204"/>
                  <a:cs typeface="Times New Roman" panose="02020603050405020304" pitchFamily="18" charset="0"/>
                </a:rPr>
                <a:t> </a:t>
              </a:r>
              <a:endParaRPr lang="en-US" sz="1200" dirty="0">
                <a:effectLst/>
                <a:latin typeface="Times New Roman" panose="02020603050405020304" pitchFamily="18" charset="0"/>
                <a:ea typeface="Calibri" panose="020F0502020204030204"/>
                <a:cs typeface="Times New Roman" panose="02020603050405020304" pitchFamily="18" charset="0"/>
              </a:endParaRPr>
            </a:p>
          </p:txBody>
        </p:sp>
        <p:sp>
          <p:nvSpPr>
            <p:cNvPr id="23" name="Rectangle 22"/>
            <p:cNvSpPr>
              <a:spLocks noChangeArrowheads="1"/>
            </p:cNvSpPr>
            <p:nvPr/>
          </p:nvSpPr>
          <p:spPr bwMode="auto">
            <a:xfrm>
              <a:off x="-101668" y="2774023"/>
              <a:ext cx="1642790" cy="1003218"/>
            </a:xfrm>
            <a:prstGeom prst="rect">
              <a:avLst/>
            </a:prstGeom>
            <a:solidFill>
              <a:srgbClr val="FFFFFF"/>
            </a:solidFill>
            <a:ln w="9525">
              <a:solidFill>
                <a:srgbClr val="000000"/>
              </a:solidFill>
              <a:miter lim="800000"/>
            </a:ln>
          </p:spPr>
          <p:txBody>
            <a:bodyPr rot="0" vert="horz" wrap="square" lIns="91440" tIns="45720" rIns="91440" bIns="45720" anchor="t" anchorCtr="0" upright="1">
              <a:noAutofit/>
            </a:bodyPr>
            <a:lstStyle/>
            <a:p>
              <a:pPr marL="0" marR="0" algn="ctr">
                <a:spcBef>
                  <a:spcPts val="0"/>
                </a:spcBef>
                <a:spcAft>
                  <a:spcPts val="0"/>
                </a:spcAft>
              </a:pPr>
              <a:r>
                <a:rPr lang="en-IN" sz="1200" b="1" dirty="0">
                  <a:effectLst/>
                  <a:latin typeface="Times New Roman" panose="02020603050405020304" pitchFamily="18" charset="0"/>
                  <a:ea typeface="Calibri" panose="020F0502020204030204"/>
                  <a:cs typeface="Times New Roman" panose="02020603050405020304" pitchFamily="18" charset="0"/>
                </a:rPr>
                <a:t>Emergency and</a:t>
              </a:r>
              <a:endParaRPr lang="en-US" sz="1200" dirty="0">
                <a:effectLst/>
                <a:latin typeface="Times New Roman" panose="02020603050405020304" pitchFamily="18" charset="0"/>
                <a:ea typeface="Calibri" panose="020F0502020204030204"/>
                <a:cs typeface="Times New Roman" panose="02020603050405020304" pitchFamily="18" charset="0"/>
              </a:endParaRPr>
            </a:p>
            <a:p>
              <a:pPr marL="0" marR="0" algn="ctr">
                <a:spcBef>
                  <a:spcPts val="0"/>
                </a:spcBef>
                <a:spcAft>
                  <a:spcPts val="0"/>
                </a:spcAft>
              </a:pPr>
              <a:r>
                <a:rPr lang="en-IN" sz="1200" b="1" dirty="0">
                  <a:effectLst/>
                  <a:latin typeface="Times New Roman" panose="02020603050405020304" pitchFamily="18" charset="0"/>
                  <a:ea typeface="Calibri" panose="020F0502020204030204"/>
                  <a:cs typeface="Times New Roman" panose="02020603050405020304" pitchFamily="18" charset="0"/>
                </a:rPr>
                <a:t>Interaction </a:t>
              </a:r>
              <a:endParaRPr lang="en-US" sz="1200" dirty="0">
                <a:effectLst/>
                <a:latin typeface="Times New Roman" panose="02020603050405020304" pitchFamily="18" charset="0"/>
                <a:ea typeface="Calibri" panose="020F0502020204030204"/>
                <a:cs typeface="Times New Roman" panose="02020603050405020304" pitchFamily="18" charset="0"/>
              </a:endParaRPr>
            </a:p>
            <a:p>
              <a:pPr marL="0" marR="0" algn="ctr">
                <a:spcBef>
                  <a:spcPts val="0"/>
                </a:spcBef>
                <a:spcAft>
                  <a:spcPts val="0"/>
                </a:spcAft>
              </a:pPr>
              <a:r>
                <a:rPr lang="en-IN" sz="1200" b="1" dirty="0">
                  <a:effectLst/>
                  <a:latin typeface="Times New Roman" panose="02020603050405020304" pitchFamily="18" charset="0"/>
                  <a:ea typeface="Calibri" panose="020F0502020204030204"/>
                  <a:cs typeface="Times New Roman" panose="02020603050405020304" pitchFamily="18" charset="0"/>
                </a:rPr>
                <a:t>Switches</a:t>
              </a:r>
              <a:endParaRPr lang="en-US" sz="1200" dirty="0">
                <a:effectLst/>
                <a:latin typeface="Times New Roman" panose="02020603050405020304" pitchFamily="18" charset="0"/>
                <a:ea typeface="Calibri" panose="020F0502020204030204"/>
                <a:cs typeface="Times New Roman" panose="02020603050405020304" pitchFamily="18" charset="0"/>
              </a:endParaRPr>
            </a:p>
          </p:txBody>
        </p:sp>
        <p:sp>
          <p:nvSpPr>
            <p:cNvPr id="24" name="Rectangle 23"/>
            <p:cNvSpPr>
              <a:spLocks noChangeArrowheads="1"/>
            </p:cNvSpPr>
            <p:nvPr/>
          </p:nvSpPr>
          <p:spPr bwMode="auto">
            <a:xfrm>
              <a:off x="-106820" y="779380"/>
              <a:ext cx="1642790" cy="869929"/>
            </a:xfrm>
            <a:prstGeom prst="rect">
              <a:avLst/>
            </a:prstGeom>
            <a:solidFill>
              <a:srgbClr val="FFFFFF"/>
            </a:solidFill>
            <a:ln w="9525">
              <a:solidFill>
                <a:srgbClr val="000000"/>
              </a:solidFill>
              <a:miter lim="800000"/>
            </a:ln>
          </p:spPr>
          <p:txBody>
            <a:bodyPr rot="0" vert="horz" wrap="square" lIns="91440" tIns="45720" rIns="91440" bIns="45720" anchor="t" anchorCtr="0" upright="1">
              <a:noAutofit/>
            </a:bodyPr>
            <a:lstStyle/>
            <a:p>
              <a:pPr marL="0" marR="0" algn="ctr">
                <a:lnSpc>
                  <a:spcPct val="115000"/>
                </a:lnSpc>
                <a:spcBef>
                  <a:spcPts val="0"/>
                </a:spcBef>
                <a:spcAft>
                  <a:spcPts val="0"/>
                </a:spcAft>
              </a:pPr>
              <a:r>
                <a:rPr lang="en-IN" sz="1200" b="1" dirty="0">
                  <a:effectLst/>
                  <a:latin typeface="Times New Roman" panose="02020603050405020304" pitchFamily="18" charset="0"/>
                  <a:ea typeface="Calibri" panose="020F0502020204030204"/>
                  <a:cs typeface="Times New Roman" panose="02020603050405020304" pitchFamily="18" charset="0"/>
                </a:rPr>
                <a:t>Body Temperature sensor</a:t>
              </a:r>
              <a:endParaRPr lang="en-US" sz="1200" dirty="0">
                <a:effectLst/>
                <a:latin typeface="Times New Roman" panose="02020603050405020304" pitchFamily="18" charset="0"/>
                <a:ea typeface="Calibri" panose="020F0502020204030204"/>
                <a:cs typeface="Times New Roman" panose="02020603050405020304" pitchFamily="18" charset="0"/>
              </a:endParaRPr>
            </a:p>
          </p:txBody>
        </p:sp>
        <p:cxnSp>
          <p:nvCxnSpPr>
            <p:cNvPr id="25" name="Straight Arrow Connector 24"/>
            <p:cNvCxnSpPr>
              <a:cxnSpLocks noChangeShapeType="1"/>
            </p:cNvCxnSpPr>
            <p:nvPr/>
          </p:nvCxnSpPr>
          <p:spPr bwMode="auto">
            <a:xfrm>
              <a:off x="1489753" y="1284269"/>
              <a:ext cx="748434" cy="0"/>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26" name="Straight Arrow Connector 25"/>
            <p:cNvCxnSpPr>
              <a:cxnSpLocks noChangeShapeType="1"/>
            </p:cNvCxnSpPr>
            <p:nvPr/>
          </p:nvCxnSpPr>
          <p:spPr bwMode="auto">
            <a:xfrm>
              <a:off x="1541124" y="3051424"/>
              <a:ext cx="701675" cy="0"/>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sp>
          <p:nvSpPr>
            <p:cNvPr id="27" name="Cube 26"/>
            <p:cNvSpPr/>
            <p:nvPr/>
          </p:nvSpPr>
          <p:spPr>
            <a:xfrm>
              <a:off x="4067812" y="3642063"/>
              <a:ext cx="2396835" cy="789306"/>
            </a:xfrm>
            <a:prstGeom prst="cub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noAutofit/>
            </a:bodyPr>
            <a:lstStyle/>
            <a:p>
              <a:pPr marL="0" marR="0" algn="ctr">
                <a:lnSpc>
                  <a:spcPct val="115000"/>
                </a:lnSpc>
                <a:spcBef>
                  <a:spcPts val="0"/>
                </a:spcBef>
                <a:spcAft>
                  <a:spcPts val="1000"/>
                </a:spcAft>
              </a:pPr>
              <a:r>
                <a:rPr lang="en-IN" sz="1200" b="1" dirty="0">
                  <a:effectLst/>
                  <a:latin typeface="Times New Roman" panose="02020603050405020304" pitchFamily="18" charset="0"/>
                  <a:ea typeface="Calibri" panose="020F0502020204030204"/>
                  <a:cs typeface="Times New Roman" panose="02020603050405020304" pitchFamily="18" charset="0"/>
                </a:rPr>
                <a:t>WATER as Communication Medium</a:t>
              </a:r>
              <a:endParaRPr lang="en-US" sz="1200" b="1" dirty="0">
                <a:effectLst/>
                <a:latin typeface="Times New Roman" panose="02020603050405020304" pitchFamily="18" charset="0"/>
                <a:ea typeface="Calibri" panose="020F0502020204030204"/>
                <a:cs typeface="Times New Roman" panose="02020603050405020304" pitchFamily="18" charset="0"/>
              </a:endParaRPr>
            </a:p>
          </p:txBody>
        </p:sp>
        <p:sp>
          <p:nvSpPr>
            <p:cNvPr id="28" name="Rectangle 27"/>
            <p:cNvSpPr>
              <a:spLocks noChangeArrowheads="1"/>
            </p:cNvSpPr>
            <p:nvPr/>
          </p:nvSpPr>
          <p:spPr bwMode="auto">
            <a:xfrm>
              <a:off x="0" y="6174768"/>
              <a:ext cx="1538605" cy="752475"/>
            </a:xfrm>
            <a:prstGeom prst="rect">
              <a:avLst/>
            </a:prstGeom>
            <a:solidFill>
              <a:srgbClr val="FFFFFF"/>
            </a:solidFill>
            <a:ln w="9525">
              <a:solidFill>
                <a:srgbClr val="000000"/>
              </a:solidFill>
              <a:miter lim="800000"/>
            </a:ln>
          </p:spPr>
          <p:txBody>
            <a:bodyPr rot="0" vert="horz" wrap="square" lIns="91440" tIns="45720" rIns="91440" bIns="45720" anchor="t" anchorCtr="0" upright="1">
              <a:noAutofit/>
            </a:bodyPr>
            <a:lstStyle/>
            <a:p>
              <a:pPr marL="0" marR="0" algn="ctr">
                <a:spcBef>
                  <a:spcPts val="0"/>
                </a:spcBef>
                <a:spcAft>
                  <a:spcPts val="0"/>
                </a:spcAft>
              </a:pPr>
              <a:r>
                <a:rPr lang="en-IN" sz="1200" b="1" dirty="0">
                  <a:effectLst/>
                  <a:latin typeface="Times New Roman" panose="02020603050405020304" pitchFamily="18" charset="0"/>
                  <a:ea typeface="Calibri" panose="020F0502020204030204"/>
                  <a:cs typeface="Times New Roman" panose="02020603050405020304" pitchFamily="18" charset="0"/>
                </a:rPr>
                <a:t>Liquid Crystal </a:t>
              </a:r>
              <a:endParaRPr lang="en-US" sz="1200" dirty="0">
                <a:effectLst/>
                <a:latin typeface="Times New Roman" panose="02020603050405020304" pitchFamily="18" charset="0"/>
                <a:ea typeface="Calibri" panose="020F0502020204030204"/>
                <a:cs typeface="Times New Roman" panose="02020603050405020304" pitchFamily="18" charset="0"/>
              </a:endParaRPr>
            </a:p>
            <a:p>
              <a:pPr marL="0" marR="0" algn="ctr">
                <a:spcBef>
                  <a:spcPts val="0"/>
                </a:spcBef>
                <a:spcAft>
                  <a:spcPts val="0"/>
                </a:spcAft>
              </a:pPr>
              <a:r>
                <a:rPr lang="en-IN" sz="1200" b="1" dirty="0">
                  <a:effectLst/>
                  <a:latin typeface="Times New Roman" panose="02020603050405020304" pitchFamily="18" charset="0"/>
                  <a:ea typeface="Calibri" panose="020F0502020204030204"/>
                  <a:cs typeface="Times New Roman" panose="02020603050405020304" pitchFamily="18" charset="0"/>
                </a:rPr>
                <a:t>Display</a:t>
              </a:r>
              <a:endParaRPr lang="en-US" sz="1200" dirty="0">
                <a:effectLst/>
                <a:latin typeface="Times New Roman" panose="02020603050405020304" pitchFamily="18" charset="0"/>
                <a:ea typeface="Calibri" panose="020F0502020204030204"/>
                <a:cs typeface="Times New Roman" panose="02020603050405020304" pitchFamily="18" charset="0"/>
              </a:endParaRPr>
            </a:p>
          </p:txBody>
        </p:sp>
      </p:grpSp>
      <p:cxnSp>
        <p:nvCxnSpPr>
          <p:cNvPr id="35" name="Straight Arrow Connector 34"/>
          <p:cNvCxnSpPr>
            <a:stCxn id="17" idx="2"/>
          </p:cNvCxnSpPr>
          <p:nvPr/>
        </p:nvCxnSpPr>
        <p:spPr>
          <a:xfrm>
            <a:off x="7618960" y="3072666"/>
            <a:ext cx="0" cy="4307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Connector 38"/>
          <p:cNvCxnSpPr>
            <a:stCxn id="27" idx="3"/>
          </p:cNvCxnSpPr>
          <p:nvPr/>
        </p:nvCxnSpPr>
        <p:spPr>
          <a:xfrm>
            <a:off x="7893186" y="3991859"/>
            <a:ext cx="8286" cy="287920"/>
          </a:xfrm>
          <a:prstGeom prst="line">
            <a:avLst/>
          </a:prstGeom>
        </p:spPr>
        <p:style>
          <a:lnRef idx="2">
            <a:schemeClr val="dk1"/>
          </a:lnRef>
          <a:fillRef idx="0">
            <a:schemeClr val="dk1"/>
          </a:fillRef>
          <a:effectRef idx="1">
            <a:schemeClr val="dk1"/>
          </a:effectRef>
          <a:fontRef idx="minor">
            <a:schemeClr val="tx1"/>
          </a:fontRef>
        </p:style>
      </p:cxnSp>
      <p:cxnSp>
        <p:nvCxnSpPr>
          <p:cNvPr id="42" name="Straight Arrow Connector 41"/>
          <p:cNvCxnSpPr>
            <a:endCxn id="19" idx="3"/>
          </p:cNvCxnSpPr>
          <p:nvPr/>
        </p:nvCxnSpPr>
        <p:spPr>
          <a:xfrm flipH="1" flipV="1">
            <a:off x="6554238" y="4261690"/>
            <a:ext cx="1347234" cy="132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p:cNvCxnSpPr>
            <a:stCxn id="19" idx="2"/>
            <a:endCxn id="15" idx="0"/>
          </p:cNvCxnSpPr>
          <p:nvPr/>
        </p:nvCxnSpPr>
        <p:spPr>
          <a:xfrm>
            <a:off x="5911651" y="4736978"/>
            <a:ext cx="4413" cy="1610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p:cNvCxnSpPr>
            <a:stCxn id="28" idx="3"/>
          </p:cNvCxnSpPr>
          <p:nvPr/>
        </p:nvCxnSpPr>
        <p:spPr>
          <a:xfrm>
            <a:off x="4635703" y="5303661"/>
            <a:ext cx="62280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 name="Straight Arrow Connector 6"/>
          <p:cNvCxnSpPr>
            <a:stCxn id="16" idx="0"/>
            <a:endCxn id="20" idx="2"/>
          </p:cNvCxnSpPr>
          <p:nvPr/>
        </p:nvCxnSpPr>
        <p:spPr>
          <a:xfrm flipV="1">
            <a:off x="5916065" y="1593416"/>
            <a:ext cx="9734" cy="2091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838200" y="500062"/>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Times New Roman" panose="02020603050405020304" pitchFamily="18" charset="0"/>
                <a:cs typeface="Times New Roman" panose="02020603050405020304" pitchFamily="18" charset="0"/>
              </a:rPr>
              <a:t>HARDWARE DESCRIPTION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txBox="1"/>
          <p:nvPr/>
        </p:nvSpPr>
        <p:spPr>
          <a:xfrm>
            <a:off x="3831221" y="1825625"/>
            <a:ext cx="4730188" cy="281582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spcBef>
                <a:spcPts val="0"/>
              </a:spcBef>
              <a:buFont typeface="Wingdings" panose="05000000000000000000" pitchFamily="2" charset="2"/>
              <a:buChar char="Ø"/>
            </a:pPr>
            <a:r>
              <a:rPr lang="en-US" dirty="0">
                <a:latin typeface="Times New Roman" panose="02020603050405020304" pitchFamily="18" charset="0"/>
                <a:ea typeface="Calibri" panose="020F0502020204030204"/>
                <a:cs typeface="Times New Roman" panose="02020603050405020304" pitchFamily="18" charset="0"/>
              </a:rPr>
              <a:t>Microcontroller</a:t>
            </a:r>
            <a:endParaRPr lang="en-US" dirty="0">
              <a:latin typeface="Times New Roman" panose="02020603050405020304" pitchFamily="18" charset="0"/>
              <a:ea typeface="Calibri" panose="020F0502020204030204"/>
              <a:cs typeface="Times New Roman" panose="02020603050405020304" pitchFamily="18" charset="0"/>
            </a:endParaRPr>
          </a:p>
          <a:p>
            <a:pPr>
              <a:buFont typeface="Wingdings" panose="05000000000000000000" pitchFamily="2" charset="2"/>
              <a:buChar char="Ø"/>
            </a:pPr>
            <a:r>
              <a:rPr lang="en-IN" dirty="0">
                <a:latin typeface="Times New Roman" panose="02020603050405020304" pitchFamily="18" charset="0"/>
                <a:ea typeface="Calibri" panose="020F0502020204030204"/>
                <a:cs typeface="Times New Roman" panose="02020603050405020304" pitchFamily="18" charset="0"/>
              </a:rPr>
              <a:t>Temperature sensor</a:t>
            </a:r>
            <a:endParaRPr lang="en-IN" dirty="0">
              <a:latin typeface="Times New Roman" panose="02020603050405020304" pitchFamily="18" charset="0"/>
              <a:ea typeface="Calibri" panose="020F0502020204030204"/>
              <a:cs typeface="Times New Roman" panose="02020603050405020304" pitchFamily="18" charset="0"/>
            </a:endParaRPr>
          </a:p>
          <a:p>
            <a:pPr>
              <a:buFont typeface="Wingdings" panose="05000000000000000000" pitchFamily="2" charset="2"/>
              <a:buChar char="Ø"/>
            </a:pPr>
            <a:r>
              <a:rPr lang="en-IN" dirty="0">
                <a:latin typeface="Times New Roman" panose="02020603050405020304" pitchFamily="18" charset="0"/>
                <a:ea typeface="Calibri" panose="020F0502020204030204"/>
                <a:cs typeface="Times New Roman" panose="02020603050405020304" pitchFamily="18" charset="0"/>
              </a:rPr>
              <a:t>Heart beat sensor</a:t>
            </a:r>
            <a:endParaRPr lang="en-IN" dirty="0">
              <a:latin typeface="Times New Roman" panose="02020603050405020304" pitchFamily="18" charset="0"/>
              <a:ea typeface="Calibri" panose="020F0502020204030204"/>
              <a:cs typeface="Times New Roman" panose="02020603050405020304" pitchFamily="18" charset="0"/>
            </a:endParaRPr>
          </a:p>
          <a:p>
            <a:pPr>
              <a:buFont typeface="Wingdings" panose="05000000000000000000" pitchFamily="2" charset="2"/>
              <a:buChar char="Ø"/>
            </a:pPr>
            <a:r>
              <a:rPr lang="en-IN" dirty="0">
                <a:latin typeface="Times New Roman" panose="02020603050405020304" pitchFamily="18" charset="0"/>
                <a:ea typeface="Calibri" panose="020F0502020204030204"/>
                <a:cs typeface="Times New Roman" panose="02020603050405020304" pitchFamily="18" charset="0"/>
              </a:rPr>
              <a:t>Switches</a:t>
            </a:r>
            <a:endParaRPr lang="en-IN" dirty="0">
              <a:latin typeface="Times New Roman" panose="02020603050405020304" pitchFamily="18" charset="0"/>
              <a:ea typeface="Calibri" panose="020F0502020204030204"/>
              <a:cs typeface="Times New Roman" panose="02020603050405020304" pitchFamily="18" charset="0"/>
            </a:endParaRPr>
          </a:p>
          <a:p>
            <a:pPr marL="114300" indent="-342900">
              <a:lnSpc>
                <a:spcPct val="115000"/>
              </a:lnSpc>
              <a:spcBef>
                <a:spcPts val="0"/>
              </a:spcBef>
              <a:buFont typeface="Wingdings" panose="05000000000000000000" pitchFamily="2" charset="2"/>
              <a:buChar char="Ø"/>
            </a:pPr>
            <a:r>
              <a:rPr lang="en-IN" dirty="0">
                <a:latin typeface="Times New Roman" panose="02020603050405020304" pitchFamily="18" charset="0"/>
                <a:ea typeface="Calibri" panose="020F0502020204030204"/>
                <a:cs typeface="Times New Roman" panose="02020603050405020304" pitchFamily="18" charset="0"/>
              </a:rPr>
              <a:t>Liquid Crystal</a:t>
            </a:r>
            <a:r>
              <a:rPr lang="en-US" dirty="0">
                <a:latin typeface="Times New Roman" panose="02020603050405020304" pitchFamily="18" charset="0"/>
                <a:ea typeface="Calibri" panose="020F0502020204030204"/>
                <a:cs typeface="Times New Roman" panose="02020603050405020304" pitchFamily="18" charset="0"/>
              </a:rPr>
              <a:t> </a:t>
            </a:r>
            <a:r>
              <a:rPr lang="en-IN" dirty="0">
                <a:latin typeface="Times New Roman" panose="02020603050405020304" pitchFamily="18" charset="0"/>
                <a:ea typeface="Calibri" panose="020F0502020204030204"/>
                <a:cs typeface="Times New Roman" panose="02020603050405020304" pitchFamily="18" charset="0"/>
              </a:rPr>
              <a:t>Display</a:t>
            </a:r>
            <a:endParaRPr lang="en-US" dirty="0">
              <a:latin typeface="Times New Roman" panose="02020603050405020304" pitchFamily="18" charset="0"/>
              <a:ea typeface="Calibri" panose="020F0502020204030204"/>
              <a:cs typeface="Times New Roman" panose="02020603050405020304" pitchFamily="18" charset="0"/>
            </a:endParaRPr>
          </a:p>
          <a:p>
            <a:endParaRPr lang="en-IN" dirty="0">
              <a:latin typeface="Times New Roman" panose="02020603050405020304" pitchFamily="18" charset="0"/>
              <a:ea typeface="Calibri" panose="020F0502020204030204"/>
              <a:cs typeface="Times New Roman" panose="02020603050405020304" pitchFamily="18" charset="0"/>
            </a:endParaRPr>
          </a:p>
          <a:p>
            <a:endParaRPr lang="en-IN" dirty="0">
              <a:latin typeface="Times New Roman" panose="02020603050405020304" pitchFamily="18" charset="0"/>
              <a:ea typeface="Calibri" panose="020F0502020204030204"/>
              <a:cs typeface="Times New Roman" panose="02020603050405020304" pitchFamily="18" charset="0"/>
            </a:endParaRPr>
          </a:p>
          <a:p>
            <a:endParaRPr lang="en-US" dirty="0">
              <a:latin typeface="Times New Roman" panose="02020603050405020304" pitchFamily="18" charset="0"/>
              <a:ea typeface="Calibri" panose="020F0502020204030204"/>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4104529" y="681037"/>
            <a:ext cx="3982941" cy="86179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Times New Roman" panose="02020603050405020304" pitchFamily="18" charset="0"/>
                <a:cs typeface="Times New Roman" panose="02020603050405020304" pitchFamily="18" charset="0"/>
              </a:rPr>
              <a:t>MICROCONTROLLER</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txBox="1"/>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b="1">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dirty="0"/>
          </a:p>
        </p:txBody>
      </p:sp>
      <p:sp>
        <p:nvSpPr>
          <p:cNvPr id="4" name="Content Placeholder 2"/>
          <p:cNvSpPr txBox="1"/>
          <p:nvPr/>
        </p:nvSpPr>
        <p:spPr>
          <a:xfrm>
            <a:off x="838200" y="1690688"/>
            <a:ext cx="10515600"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latin typeface="Times New Roman" panose="02020603050405020304" pitchFamily="18" charset="0"/>
                <a:cs typeface="Times New Roman" panose="02020603050405020304" pitchFamily="18" charset="0"/>
              </a:rPr>
              <a:t>ATMEGA 328</a:t>
            </a:r>
            <a:endParaRPr lang="en-US" b="1"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dirty="0">
                <a:solidFill>
                  <a:srgbClr val="202122"/>
                </a:solidFill>
                <a:latin typeface="Times New Roman" panose="02020603050405020304" pitchFamily="18" charset="0"/>
                <a:cs typeface="Times New Roman" panose="02020603050405020304" pitchFamily="18" charset="0"/>
              </a:rPr>
              <a:t>The Atmega328 is a single chip microcontroller created by ATMEL.</a:t>
            </a:r>
            <a:endParaRPr lang="en-US" dirty="0">
              <a:solidFill>
                <a:srgbClr val="202122"/>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dirty="0">
              <a:solidFill>
                <a:srgbClr val="202122"/>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b="1" dirty="0">
                <a:solidFill>
                  <a:srgbClr val="202122"/>
                </a:solidFill>
                <a:latin typeface="Times New Roman" panose="02020603050405020304" pitchFamily="18" charset="0"/>
                <a:cs typeface="Times New Roman" panose="02020603050405020304" pitchFamily="18" charset="0"/>
              </a:rPr>
              <a:t>Specification</a:t>
            </a:r>
            <a:endParaRPr lang="en-US" b="1" dirty="0">
              <a:solidFill>
                <a:srgbClr val="202122"/>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Operating voltage [1.8-5.5v]</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Operating temperature [-45degree to +80 degree C]</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ADC- 10 bit </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PWM pins- 6</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CPU-RISC  8-Bit AVR</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Program memory -32kB</a:t>
            </a: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Memory type-Flash</a:t>
            </a:r>
            <a:endParaRPr lang="en-IN"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dirty="0">
              <a:solidFill>
                <a:srgbClr val="00557F"/>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dirty="0">
              <a:solidFill>
                <a:srgbClr val="00557F"/>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dirty="0">
              <a:solidFill>
                <a:srgbClr val="00557F"/>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dirty="0">
              <a:solidFill>
                <a:srgbClr val="00557F"/>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dirty="0">
              <a:solidFill>
                <a:srgbClr val="202122"/>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US" dirty="0">
              <a:solidFill>
                <a:srgbClr val="202122"/>
              </a:solidFill>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9218950" y="1960563"/>
            <a:ext cx="2134849" cy="435133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3896086" y="681037"/>
            <a:ext cx="4399827" cy="769194"/>
          </a:xfrm>
          <a:prstGeom prst="rect">
            <a:avLst/>
          </a:prstGeom>
        </p:spPr>
        <p:txBody>
          <a:bodyP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Times New Roman" panose="02020603050405020304" pitchFamily="18" charset="0"/>
                <a:cs typeface="Times New Roman" panose="02020603050405020304" pitchFamily="18" charset="0"/>
              </a:rPr>
              <a:t>TEMPERATURE SENSOR</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txBox="1"/>
          <p:nvPr/>
        </p:nvSpPr>
        <p:spPr>
          <a:xfrm>
            <a:off x="838200" y="1825625"/>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dirty="0">
                <a:solidFill>
                  <a:srgbClr val="303030"/>
                </a:solidFill>
                <a:latin typeface="Times New Roman" panose="02020603050405020304" pitchFamily="18" charset="0"/>
                <a:cs typeface="Times New Roman" panose="02020603050405020304" pitchFamily="18" charset="0"/>
              </a:rPr>
              <a:t>Operating Voltage: 3.5V to 5.5V</a:t>
            </a:r>
            <a:endParaRPr lang="en-US" dirty="0">
              <a:solidFill>
                <a:srgbClr val="30303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solidFill>
                  <a:srgbClr val="303030"/>
                </a:solidFill>
                <a:latin typeface="Times New Roman" panose="02020603050405020304" pitchFamily="18" charset="0"/>
                <a:cs typeface="Times New Roman" panose="02020603050405020304" pitchFamily="18" charset="0"/>
              </a:rPr>
              <a:t>Operating current: 0.3mA (measuring) 60uA (standby)</a:t>
            </a:r>
            <a:endParaRPr lang="en-US" dirty="0">
              <a:solidFill>
                <a:srgbClr val="30303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solidFill>
                  <a:srgbClr val="303030"/>
                </a:solidFill>
                <a:latin typeface="Times New Roman" panose="02020603050405020304" pitchFamily="18" charset="0"/>
                <a:cs typeface="Times New Roman" panose="02020603050405020304" pitchFamily="18" charset="0"/>
              </a:rPr>
              <a:t>Output: Serial data</a:t>
            </a:r>
            <a:endParaRPr lang="en-US" dirty="0">
              <a:solidFill>
                <a:srgbClr val="30303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solidFill>
                  <a:srgbClr val="303030"/>
                </a:solidFill>
                <a:latin typeface="Times New Roman" panose="02020603050405020304" pitchFamily="18" charset="0"/>
                <a:cs typeface="Times New Roman" panose="02020603050405020304" pitchFamily="18" charset="0"/>
              </a:rPr>
              <a:t>Temperature Range: 0°C to 50°C</a:t>
            </a:r>
            <a:endParaRPr lang="en-US" dirty="0">
              <a:solidFill>
                <a:srgbClr val="30303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solidFill>
                  <a:srgbClr val="303030"/>
                </a:solidFill>
                <a:latin typeface="Times New Roman" panose="02020603050405020304" pitchFamily="18" charset="0"/>
                <a:cs typeface="Times New Roman" panose="02020603050405020304" pitchFamily="18" charset="0"/>
              </a:rPr>
              <a:t>Resolution: Temperature 16-bit</a:t>
            </a:r>
            <a:endParaRPr lang="en-US" dirty="0">
              <a:solidFill>
                <a:srgbClr val="30303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solidFill>
                <a:srgbClr val="30303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8886825" y="1990939"/>
            <a:ext cx="2466975" cy="259399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6077</Words>
  <Application>WPS Presentation</Application>
  <PresentationFormat>Widescreen</PresentationFormat>
  <Paragraphs>201</Paragraphs>
  <Slides>23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Arial</vt:lpstr>
      <vt:lpstr>SimSun</vt:lpstr>
      <vt:lpstr>Wingdings</vt:lpstr>
      <vt:lpstr>Times New Roman</vt:lpstr>
      <vt:lpstr>Calibri</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vinish amalraj</dc:creator>
  <cp:lastModifiedBy>tamil</cp:lastModifiedBy>
  <cp:revision>16</cp:revision>
  <dcterms:created xsi:type="dcterms:W3CDTF">2023-05-17T21:10:00Z</dcterms:created>
  <dcterms:modified xsi:type="dcterms:W3CDTF">2025-08-22T10:47:14Z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3DFD63E7920C45C683E21323099A40DC_13</vt:lpwstr>
  </property>
  <property fmtid="{D5CDD505-2E9C-101B-9397-08002B2CF9AE}" pid="3" name="KSOProductBuildVer">
    <vt:lpwstr>1033-12.2.0.21931</vt:lpwstr>
  </property>
</Properties>
</file>