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9" r:id="rId14"/>
    <p:sldId id="270" r:id="rId15"/>
    <p:sldId id="271" r:id="rId16"/>
    <p:sldId id="272" r:id="rId17"/>
    <p:sldId id="268"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8"/>
  </p:normalViewPr>
  <p:slideViewPr>
    <p:cSldViewPr snapToGrid="0">
      <p:cViewPr varScale="1">
        <p:scale>
          <a:sx n="105" d="100"/>
          <a:sy n="105" d="100"/>
        </p:scale>
        <p:origin x="8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E0EE97-E2D3-4FDB-B953-6EF05F4F78A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B91B97-E0E5-4AFE-85BC-516909C30358}">
      <dgm:prSet/>
      <dgm:spPr/>
      <dgm:t>
        <a:bodyPr/>
        <a:lstStyle/>
        <a:p>
          <a:pPr>
            <a:lnSpc>
              <a:spcPct val="100000"/>
            </a:lnSpc>
            <a:defRPr b="1"/>
          </a:pPr>
          <a:r>
            <a:rPr lang="en-US" b="0" i="0"/>
            <a:t>Data Preparation:</a:t>
          </a:r>
          <a:endParaRPr lang="en-US"/>
        </a:p>
      </dgm:t>
    </dgm:pt>
    <dgm:pt modelId="{A491D316-0C0C-41CE-9437-FE35410C4A52}" type="parTrans" cxnId="{0B87C263-C00F-4AD3-9539-9F0143D16C8C}">
      <dgm:prSet/>
      <dgm:spPr/>
      <dgm:t>
        <a:bodyPr/>
        <a:lstStyle/>
        <a:p>
          <a:endParaRPr lang="en-US"/>
        </a:p>
      </dgm:t>
    </dgm:pt>
    <dgm:pt modelId="{65C4289F-5C90-46C5-B707-A882859A6791}" type="sibTrans" cxnId="{0B87C263-C00F-4AD3-9539-9F0143D16C8C}">
      <dgm:prSet/>
      <dgm:spPr/>
      <dgm:t>
        <a:bodyPr/>
        <a:lstStyle/>
        <a:p>
          <a:endParaRPr lang="en-US"/>
        </a:p>
      </dgm:t>
    </dgm:pt>
    <dgm:pt modelId="{D1DD1C60-BDBB-4A1A-A008-0D39BD189A74}">
      <dgm:prSet/>
      <dgm:spPr/>
      <dgm:t>
        <a:bodyPr/>
        <a:lstStyle/>
        <a:p>
          <a:pPr>
            <a:lnSpc>
              <a:spcPct val="100000"/>
            </a:lnSpc>
          </a:pPr>
          <a:r>
            <a:rPr lang="en-US" b="0" i="0"/>
            <a:t>We imported the necessary libraries, including pandas, spacy, scispacy, seaborn, and matplotlib.</a:t>
          </a:r>
          <a:endParaRPr lang="en-US"/>
        </a:p>
      </dgm:t>
    </dgm:pt>
    <dgm:pt modelId="{F72A0977-B360-49D5-8DBF-83E58A9FE967}" type="parTrans" cxnId="{B22C964A-C7B0-4C41-992B-2AEF6D81A7D9}">
      <dgm:prSet/>
      <dgm:spPr/>
      <dgm:t>
        <a:bodyPr/>
        <a:lstStyle/>
        <a:p>
          <a:endParaRPr lang="en-US"/>
        </a:p>
      </dgm:t>
    </dgm:pt>
    <dgm:pt modelId="{F573E935-0259-4864-98E1-8D60B9D248C6}" type="sibTrans" cxnId="{B22C964A-C7B0-4C41-992B-2AEF6D81A7D9}">
      <dgm:prSet/>
      <dgm:spPr/>
      <dgm:t>
        <a:bodyPr/>
        <a:lstStyle/>
        <a:p>
          <a:endParaRPr lang="en-US"/>
        </a:p>
      </dgm:t>
    </dgm:pt>
    <dgm:pt modelId="{1CE3B14B-A248-45CF-8E14-843F9B64FCB7}">
      <dgm:prSet/>
      <dgm:spPr/>
      <dgm:t>
        <a:bodyPr/>
        <a:lstStyle/>
        <a:p>
          <a:pPr>
            <a:lnSpc>
              <a:spcPct val="100000"/>
            </a:lnSpc>
          </a:pPr>
          <a:r>
            <a:rPr lang="en-US" b="0" i="0"/>
            <a:t>We loaded the datasets (PATIENTS.csv, ADMISSIONS.csv, ICUSTAYS.csv, DIAGNOSES_ICD.csv) and merged them based on relevant keys.</a:t>
          </a:r>
          <a:endParaRPr lang="en-US"/>
        </a:p>
      </dgm:t>
    </dgm:pt>
    <dgm:pt modelId="{154B9BBC-2066-4598-B1E4-7152BB4D7E17}" type="parTrans" cxnId="{A05BC243-09AF-4175-A278-606F44E2E1D4}">
      <dgm:prSet/>
      <dgm:spPr/>
      <dgm:t>
        <a:bodyPr/>
        <a:lstStyle/>
        <a:p>
          <a:endParaRPr lang="en-US"/>
        </a:p>
      </dgm:t>
    </dgm:pt>
    <dgm:pt modelId="{EA3954FF-BE2D-4095-A090-0AA0224263BB}" type="sibTrans" cxnId="{A05BC243-09AF-4175-A278-606F44E2E1D4}">
      <dgm:prSet/>
      <dgm:spPr/>
      <dgm:t>
        <a:bodyPr/>
        <a:lstStyle/>
        <a:p>
          <a:endParaRPr lang="en-US"/>
        </a:p>
      </dgm:t>
    </dgm:pt>
    <dgm:pt modelId="{DBE5BCD3-329B-4DC1-BB68-37D9B87356A8}">
      <dgm:prSet/>
      <dgm:spPr/>
      <dgm:t>
        <a:bodyPr/>
        <a:lstStyle/>
        <a:p>
          <a:pPr>
            <a:lnSpc>
              <a:spcPct val="100000"/>
            </a:lnSpc>
          </a:pPr>
          <a:r>
            <a:rPr lang="en-US" b="0" i="0"/>
            <a:t>We filtered the data to include only sepsis patients using ICD-9 codes.</a:t>
          </a:r>
          <a:endParaRPr lang="en-US"/>
        </a:p>
      </dgm:t>
    </dgm:pt>
    <dgm:pt modelId="{EC0DFCD4-EB3D-4075-A770-BF09EABF4806}" type="parTrans" cxnId="{EDC95F9F-8BB0-454A-9477-FF0BCB04BC01}">
      <dgm:prSet/>
      <dgm:spPr/>
      <dgm:t>
        <a:bodyPr/>
        <a:lstStyle/>
        <a:p>
          <a:endParaRPr lang="en-US"/>
        </a:p>
      </dgm:t>
    </dgm:pt>
    <dgm:pt modelId="{46FC0934-F832-4E95-BFF8-756F357D9846}" type="sibTrans" cxnId="{EDC95F9F-8BB0-454A-9477-FF0BCB04BC01}">
      <dgm:prSet/>
      <dgm:spPr/>
      <dgm:t>
        <a:bodyPr/>
        <a:lstStyle/>
        <a:p>
          <a:endParaRPr lang="en-US"/>
        </a:p>
      </dgm:t>
    </dgm:pt>
    <dgm:pt modelId="{C9833432-233D-4867-8D86-6BCCDFB5D345}">
      <dgm:prSet/>
      <dgm:spPr/>
      <dgm:t>
        <a:bodyPr/>
        <a:lstStyle/>
        <a:p>
          <a:pPr>
            <a:lnSpc>
              <a:spcPct val="100000"/>
            </a:lnSpc>
          </a:pPr>
          <a:r>
            <a:rPr lang="en-US" b="0" i="0"/>
            <a:t>We performed data preprocessing, including converting datetime columns, calculating age in years, encoding categorical variables, and selecting the final feature set.</a:t>
          </a:r>
          <a:endParaRPr lang="en-US"/>
        </a:p>
      </dgm:t>
    </dgm:pt>
    <dgm:pt modelId="{167A73A7-D815-4392-802A-7C3387BB95DE}" type="parTrans" cxnId="{4AE9E5E6-EEEA-449B-9D59-87ED444C5E30}">
      <dgm:prSet/>
      <dgm:spPr/>
      <dgm:t>
        <a:bodyPr/>
        <a:lstStyle/>
        <a:p>
          <a:endParaRPr lang="en-US"/>
        </a:p>
      </dgm:t>
    </dgm:pt>
    <dgm:pt modelId="{0C3F443D-C3F5-46DA-9C08-1127DF973762}" type="sibTrans" cxnId="{4AE9E5E6-EEEA-449B-9D59-87ED444C5E30}">
      <dgm:prSet/>
      <dgm:spPr/>
      <dgm:t>
        <a:bodyPr/>
        <a:lstStyle/>
        <a:p>
          <a:endParaRPr lang="en-US"/>
        </a:p>
      </dgm:t>
    </dgm:pt>
    <dgm:pt modelId="{6C069D8D-467C-40A0-89F6-228B42871E58}">
      <dgm:prSet/>
      <dgm:spPr/>
      <dgm:t>
        <a:bodyPr/>
        <a:lstStyle/>
        <a:p>
          <a:pPr>
            <a:lnSpc>
              <a:spcPct val="100000"/>
            </a:lnSpc>
            <a:defRPr b="1"/>
          </a:pPr>
          <a:r>
            <a:rPr lang="en-US" b="0" i="0"/>
            <a:t>Exploratory Data Analysis:</a:t>
          </a:r>
          <a:endParaRPr lang="en-US"/>
        </a:p>
      </dgm:t>
    </dgm:pt>
    <dgm:pt modelId="{5C87F069-FA57-40F3-BF0C-5C4F71AC175D}" type="parTrans" cxnId="{3C437D52-E8E9-43A3-BEC7-9D8445604003}">
      <dgm:prSet/>
      <dgm:spPr/>
      <dgm:t>
        <a:bodyPr/>
        <a:lstStyle/>
        <a:p>
          <a:endParaRPr lang="en-US"/>
        </a:p>
      </dgm:t>
    </dgm:pt>
    <dgm:pt modelId="{BB72859B-5054-4CEC-8489-7259AE365E0C}" type="sibTrans" cxnId="{3C437D52-E8E9-43A3-BEC7-9D8445604003}">
      <dgm:prSet/>
      <dgm:spPr/>
      <dgm:t>
        <a:bodyPr/>
        <a:lstStyle/>
        <a:p>
          <a:endParaRPr lang="en-US"/>
        </a:p>
      </dgm:t>
    </dgm:pt>
    <dgm:pt modelId="{E06ECAB4-F4A7-4426-A91D-54F9C99550FE}">
      <dgm:prSet/>
      <dgm:spPr/>
      <dgm:t>
        <a:bodyPr/>
        <a:lstStyle/>
        <a:p>
          <a:pPr>
            <a:lnSpc>
              <a:spcPct val="100000"/>
            </a:lnSpc>
          </a:pPr>
          <a:r>
            <a:rPr lang="en-US" b="0" i="0"/>
            <a:t>We visualized the distributions of age, length of stay (LOS), gender, readmission status, admission type, and mortality.</a:t>
          </a:r>
          <a:endParaRPr lang="en-US"/>
        </a:p>
      </dgm:t>
    </dgm:pt>
    <dgm:pt modelId="{C3001114-1374-4F88-A968-C048F6227A9B}" type="parTrans" cxnId="{D27E86C2-0644-440C-83DE-0DDB6D93B48F}">
      <dgm:prSet/>
      <dgm:spPr/>
      <dgm:t>
        <a:bodyPr/>
        <a:lstStyle/>
        <a:p>
          <a:endParaRPr lang="en-US"/>
        </a:p>
      </dgm:t>
    </dgm:pt>
    <dgm:pt modelId="{6151EA4B-02D8-479F-89D5-27FDFB92DF23}" type="sibTrans" cxnId="{D27E86C2-0644-440C-83DE-0DDB6D93B48F}">
      <dgm:prSet/>
      <dgm:spPr/>
      <dgm:t>
        <a:bodyPr/>
        <a:lstStyle/>
        <a:p>
          <a:endParaRPr lang="en-US"/>
        </a:p>
      </dgm:t>
    </dgm:pt>
    <dgm:pt modelId="{BBB64ED6-5CF4-47AA-98C9-FEF206A10A23}">
      <dgm:prSet/>
      <dgm:spPr/>
      <dgm:t>
        <a:bodyPr/>
        <a:lstStyle/>
        <a:p>
          <a:pPr>
            <a:lnSpc>
              <a:spcPct val="100000"/>
            </a:lnSpc>
          </a:pPr>
          <a:r>
            <a:rPr lang="en-US" b="0" i="0"/>
            <a:t>We used standard scaling to normalize the features.</a:t>
          </a:r>
          <a:endParaRPr lang="en-US"/>
        </a:p>
      </dgm:t>
    </dgm:pt>
    <dgm:pt modelId="{827A34B2-A5AE-446B-A79F-5F2D913722C1}" type="parTrans" cxnId="{D488E7C2-AB40-465A-B7C7-6C57D260BD22}">
      <dgm:prSet/>
      <dgm:spPr/>
      <dgm:t>
        <a:bodyPr/>
        <a:lstStyle/>
        <a:p>
          <a:endParaRPr lang="en-US"/>
        </a:p>
      </dgm:t>
    </dgm:pt>
    <dgm:pt modelId="{A0BE0E09-F33D-4C78-9E74-878DC2C64EE7}" type="sibTrans" cxnId="{D488E7C2-AB40-465A-B7C7-6C57D260BD22}">
      <dgm:prSet/>
      <dgm:spPr/>
      <dgm:t>
        <a:bodyPr/>
        <a:lstStyle/>
        <a:p>
          <a:endParaRPr lang="en-US"/>
        </a:p>
      </dgm:t>
    </dgm:pt>
    <dgm:pt modelId="{1C0753A9-4877-49B5-8728-9256E99B8910}">
      <dgm:prSet/>
      <dgm:spPr/>
      <dgm:t>
        <a:bodyPr/>
        <a:lstStyle/>
        <a:p>
          <a:pPr>
            <a:lnSpc>
              <a:spcPct val="100000"/>
            </a:lnSpc>
            <a:defRPr b="1"/>
          </a:pPr>
          <a:r>
            <a:rPr lang="en-US" b="0" i="0"/>
            <a:t>Clustering:</a:t>
          </a:r>
          <a:endParaRPr lang="en-US"/>
        </a:p>
      </dgm:t>
    </dgm:pt>
    <dgm:pt modelId="{45448AF0-3219-4CBB-BFA2-778513D8C3DF}" type="parTrans" cxnId="{9EA8E47E-5507-423F-BFA7-AF8A5E0ECC55}">
      <dgm:prSet/>
      <dgm:spPr/>
      <dgm:t>
        <a:bodyPr/>
        <a:lstStyle/>
        <a:p>
          <a:endParaRPr lang="en-US"/>
        </a:p>
      </dgm:t>
    </dgm:pt>
    <dgm:pt modelId="{2FA854EC-44B3-467D-AE4D-7DDC8C3910C1}" type="sibTrans" cxnId="{9EA8E47E-5507-423F-BFA7-AF8A5E0ECC55}">
      <dgm:prSet/>
      <dgm:spPr/>
      <dgm:t>
        <a:bodyPr/>
        <a:lstStyle/>
        <a:p>
          <a:endParaRPr lang="en-US"/>
        </a:p>
      </dgm:t>
    </dgm:pt>
    <dgm:pt modelId="{4CE6AC39-C67D-4E3A-82D2-67A27A37CF30}">
      <dgm:prSet/>
      <dgm:spPr/>
      <dgm:t>
        <a:bodyPr/>
        <a:lstStyle/>
        <a:p>
          <a:pPr>
            <a:lnSpc>
              <a:spcPct val="100000"/>
            </a:lnSpc>
          </a:pPr>
          <a:r>
            <a:rPr lang="en-US" b="0" i="0"/>
            <a:t>We used the K-means algorithm to cluster the data into 6 clusters.</a:t>
          </a:r>
          <a:endParaRPr lang="en-US"/>
        </a:p>
      </dgm:t>
    </dgm:pt>
    <dgm:pt modelId="{75EDDA6A-BE27-4D10-AD6C-E75C1846CFCB}" type="parTrans" cxnId="{FB04DCEA-F8FF-4C63-BBA8-B7A616352903}">
      <dgm:prSet/>
      <dgm:spPr/>
      <dgm:t>
        <a:bodyPr/>
        <a:lstStyle/>
        <a:p>
          <a:endParaRPr lang="en-US"/>
        </a:p>
      </dgm:t>
    </dgm:pt>
    <dgm:pt modelId="{C27340BD-25AE-463F-8C74-D5B685281840}" type="sibTrans" cxnId="{FB04DCEA-F8FF-4C63-BBA8-B7A616352903}">
      <dgm:prSet/>
      <dgm:spPr/>
      <dgm:t>
        <a:bodyPr/>
        <a:lstStyle/>
        <a:p>
          <a:endParaRPr lang="en-US"/>
        </a:p>
      </dgm:t>
    </dgm:pt>
    <dgm:pt modelId="{4E91B984-1F84-4C13-A874-AA863565241B}">
      <dgm:prSet/>
      <dgm:spPr/>
      <dgm:t>
        <a:bodyPr/>
        <a:lstStyle/>
        <a:p>
          <a:pPr>
            <a:lnSpc>
              <a:spcPct val="100000"/>
            </a:lnSpc>
          </a:pPr>
          <a:r>
            <a:rPr lang="en-US" b="0" i="0"/>
            <a:t>We used the Agglomerative Clustering algorithm with ward linkage to cluster the data into 6 clusters.</a:t>
          </a:r>
          <a:endParaRPr lang="en-US"/>
        </a:p>
      </dgm:t>
    </dgm:pt>
    <dgm:pt modelId="{32513EDA-5180-49C9-8975-B2249084B3E7}" type="parTrans" cxnId="{4C7E9A37-2BEE-459F-9657-71CAA579EFDC}">
      <dgm:prSet/>
      <dgm:spPr/>
      <dgm:t>
        <a:bodyPr/>
        <a:lstStyle/>
        <a:p>
          <a:endParaRPr lang="en-US"/>
        </a:p>
      </dgm:t>
    </dgm:pt>
    <dgm:pt modelId="{5E9E3C51-68CE-4EE5-B5A8-9662347E67AC}" type="sibTrans" cxnId="{4C7E9A37-2BEE-459F-9657-71CAA579EFDC}">
      <dgm:prSet/>
      <dgm:spPr/>
      <dgm:t>
        <a:bodyPr/>
        <a:lstStyle/>
        <a:p>
          <a:endParaRPr lang="en-US"/>
        </a:p>
      </dgm:t>
    </dgm:pt>
    <dgm:pt modelId="{41E760CE-E5C5-4B03-877A-34A2092FF4D5}">
      <dgm:prSet/>
      <dgm:spPr/>
      <dgm:t>
        <a:bodyPr/>
        <a:lstStyle/>
        <a:p>
          <a:pPr>
            <a:lnSpc>
              <a:spcPct val="100000"/>
            </a:lnSpc>
          </a:pPr>
          <a:r>
            <a:rPr lang="en-US" b="0" i="0"/>
            <a:t>We evaluated the clustering results using the silhouette score.</a:t>
          </a:r>
          <a:endParaRPr lang="en-US"/>
        </a:p>
      </dgm:t>
    </dgm:pt>
    <dgm:pt modelId="{F2D6B9E2-4773-4FC6-9D35-6B32002D4F36}" type="parTrans" cxnId="{9427DF32-1A04-4AF6-A6B6-0FBE8B16CEAB}">
      <dgm:prSet/>
      <dgm:spPr/>
      <dgm:t>
        <a:bodyPr/>
        <a:lstStyle/>
        <a:p>
          <a:endParaRPr lang="en-US"/>
        </a:p>
      </dgm:t>
    </dgm:pt>
    <dgm:pt modelId="{B604FACC-670B-43BB-92C4-ADA75B33B9A2}" type="sibTrans" cxnId="{9427DF32-1A04-4AF6-A6B6-0FBE8B16CEAB}">
      <dgm:prSet/>
      <dgm:spPr/>
      <dgm:t>
        <a:bodyPr/>
        <a:lstStyle/>
        <a:p>
          <a:endParaRPr lang="en-US"/>
        </a:p>
      </dgm:t>
    </dgm:pt>
    <dgm:pt modelId="{F255C1ED-7C51-4B52-94A8-0672F3292181}">
      <dgm:prSet/>
      <dgm:spPr/>
      <dgm:t>
        <a:bodyPr/>
        <a:lstStyle/>
        <a:p>
          <a:pPr>
            <a:lnSpc>
              <a:spcPct val="100000"/>
            </a:lnSpc>
            <a:defRPr b="1"/>
          </a:pPr>
          <a:r>
            <a:rPr lang="en-US" b="0" i="0"/>
            <a:t>Visualization:</a:t>
          </a:r>
          <a:endParaRPr lang="en-US"/>
        </a:p>
      </dgm:t>
    </dgm:pt>
    <dgm:pt modelId="{72D69F26-95BD-4F4C-8234-C545CBE7D74A}" type="parTrans" cxnId="{E752F2AC-4847-41E4-813A-A59393CBFBB2}">
      <dgm:prSet/>
      <dgm:spPr/>
      <dgm:t>
        <a:bodyPr/>
        <a:lstStyle/>
        <a:p>
          <a:endParaRPr lang="en-US"/>
        </a:p>
      </dgm:t>
    </dgm:pt>
    <dgm:pt modelId="{14F9C561-BF6B-4497-8B48-AC76C9447923}" type="sibTrans" cxnId="{E752F2AC-4847-41E4-813A-A59393CBFBB2}">
      <dgm:prSet/>
      <dgm:spPr/>
      <dgm:t>
        <a:bodyPr/>
        <a:lstStyle/>
        <a:p>
          <a:endParaRPr lang="en-US"/>
        </a:p>
      </dgm:t>
    </dgm:pt>
    <dgm:pt modelId="{5BE8836C-0BFC-4985-8762-B03E22140875}">
      <dgm:prSet/>
      <dgm:spPr/>
      <dgm:t>
        <a:bodyPr/>
        <a:lstStyle/>
        <a:p>
          <a:pPr>
            <a:lnSpc>
              <a:spcPct val="100000"/>
            </a:lnSpc>
          </a:pPr>
          <a:r>
            <a:rPr lang="en-US" b="0" i="0"/>
            <a:t>We performed Principal Component Analysis (PCA) to reduce the dimensionality of the data to 3 components.</a:t>
          </a:r>
          <a:endParaRPr lang="en-US"/>
        </a:p>
      </dgm:t>
    </dgm:pt>
    <dgm:pt modelId="{74638020-808D-44CC-ACFC-E6E977E54CD5}" type="parTrans" cxnId="{59C33BB9-7EE5-439C-9024-5E4272D651CF}">
      <dgm:prSet/>
      <dgm:spPr/>
      <dgm:t>
        <a:bodyPr/>
        <a:lstStyle/>
        <a:p>
          <a:endParaRPr lang="en-US"/>
        </a:p>
      </dgm:t>
    </dgm:pt>
    <dgm:pt modelId="{1885384E-7B70-4741-8FE4-3D581A24D57A}" type="sibTrans" cxnId="{59C33BB9-7EE5-439C-9024-5E4272D651CF}">
      <dgm:prSet/>
      <dgm:spPr/>
      <dgm:t>
        <a:bodyPr/>
        <a:lstStyle/>
        <a:p>
          <a:endParaRPr lang="en-US"/>
        </a:p>
      </dgm:t>
    </dgm:pt>
    <dgm:pt modelId="{C25CFA91-43F6-4BEE-A7C1-85EFB9471790}">
      <dgm:prSet/>
      <dgm:spPr/>
      <dgm:t>
        <a:bodyPr/>
        <a:lstStyle/>
        <a:p>
          <a:pPr>
            <a:lnSpc>
              <a:spcPct val="100000"/>
            </a:lnSpc>
          </a:pPr>
          <a:r>
            <a:rPr lang="en-US" b="0" i="0"/>
            <a:t>We visualized the clusters using scatter plots for both K-means and Agglomerative Clustering.</a:t>
          </a:r>
          <a:endParaRPr lang="en-US"/>
        </a:p>
      </dgm:t>
    </dgm:pt>
    <dgm:pt modelId="{5863725C-5431-46E6-84D2-4AB421EC831B}" type="parTrans" cxnId="{34D7DB03-4354-43DF-8955-6368498D4CFC}">
      <dgm:prSet/>
      <dgm:spPr/>
      <dgm:t>
        <a:bodyPr/>
        <a:lstStyle/>
        <a:p>
          <a:endParaRPr lang="en-US"/>
        </a:p>
      </dgm:t>
    </dgm:pt>
    <dgm:pt modelId="{AFE17E4E-F428-4530-9D89-B8182EF8AA20}" type="sibTrans" cxnId="{34D7DB03-4354-43DF-8955-6368498D4CFC}">
      <dgm:prSet/>
      <dgm:spPr/>
      <dgm:t>
        <a:bodyPr/>
        <a:lstStyle/>
        <a:p>
          <a:endParaRPr lang="en-US"/>
        </a:p>
      </dgm:t>
    </dgm:pt>
    <dgm:pt modelId="{437EFEF9-65E1-4652-9458-3777FB7DC92E}" type="pres">
      <dgm:prSet presAssocID="{75E0EE97-E2D3-4FDB-B953-6EF05F4F78AA}" presName="root" presStyleCnt="0">
        <dgm:presLayoutVars>
          <dgm:dir/>
          <dgm:resizeHandles val="exact"/>
        </dgm:presLayoutVars>
      </dgm:prSet>
      <dgm:spPr/>
    </dgm:pt>
    <dgm:pt modelId="{EEA1FB5C-DFEA-4456-B19F-1B44E5093A94}" type="pres">
      <dgm:prSet presAssocID="{99B91B97-E0E5-4AFE-85BC-516909C30358}" presName="compNode" presStyleCnt="0"/>
      <dgm:spPr/>
    </dgm:pt>
    <dgm:pt modelId="{F01C2E9D-6403-494D-B703-33F22A24618D}" type="pres">
      <dgm:prSet presAssocID="{99B91B97-E0E5-4AFE-85BC-516909C303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8F95AF5E-1485-454E-AAD4-9107EB015489}" type="pres">
      <dgm:prSet presAssocID="{99B91B97-E0E5-4AFE-85BC-516909C30358}" presName="iconSpace" presStyleCnt="0"/>
      <dgm:spPr/>
    </dgm:pt>
    <dgm:pt modelId="{DF3982CE-AE37-4036-B878-A346F5F36AF8}" type="pres">
      <dgm:prSet presAssocID="{99B91B97-E0E5-4AFE-85BC-516909C30358}" presName="parTx" presStyleLbl="revTx" presStyleIdx="0" presStyleCnt="8">
        <dgm:presLayoutVars>
          <dgm:chMax val="0"/>
          <dgm:chPref val="0"/>
        </dgm:presLayoutVars>
      </dgm:prSet>
      <dgm:spPr/>
    </dgm:pt>
    <dgm:pt modelId="{BA7F9D97-8887-484A-A03F-078E7C307E9C}" type="pres">
      <dgm:prSet presAssocID="{99B91B97-E0E5-4AFE-85BC-516909C30358}" presName="txSpace" presStyleCnt="0"/>
      <dgm:spPr/>
    </dgm:pt>
    <dgm:pt modelId="{A5C54D98-3BE8-448F-BF82-788ABF17CDB6}" type="pres">
      <dgm:prSet presAssocID="{99B91B97-E0E5-4AFE-85BC-516909C30358}" presName="desTx" presStyleLbl="revTx" presStyleIdx="1" presStyleCnt="8">
        <dgm:presLayoutVars/>
      </dgm:prSet>
      <dgm:spPr/>
    </dgm:pt>
    <dgm:pt modelId="{B0D3BF4A-3482-497C-A394-B7AAD4FD8CF5}" type="pres">
      <dgm:prSet presAssocID="{65C4289F-5C90-46C5-B707-A882859A6791}" presName="sibTrans" presStyleCnt="0"/>
      <dgm:spPr/>
    </dgm:pt>
    <dgm:pt modelId="{83C5F884-59F2-4EF2-B4C2-196AFC263E76}" type="pres">
      <dgm:prSet presAssocID="{6C069D8D-467C-40A0-89F6-228B42871E58}" presName="compNode" presStyleCnt="0"/>
      <dgm:spPr/>
    </dgm:pt>
    <dgm:pt modelId="{AB5E3DF8-F4EE-41C9-BA07-BC7723583BF6}" type="pres">
      <dgm:prSet presAssocID="{6C069D8D-467C-40A0-89F6-228B42871E5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20075D2-48A2-4E45-B6ED-9C84010AEF75}" type="pres">
      <dgm:prSet presAssocID="{6C069D8D-467C-40A0-89F6-228B42871E58}" presName="iconSpace" presStyleCnt="0"/>
      <dgm:spPr/>
    </dgm:pt>
    <dgm:pt modelId="{BE67BA8D-1118-47ED-A2B4-8F897BA8258D}" type="pres">
      <dgm:prSet presAssocID="{6C069D8D-467C-40A0-89F6-228B42871E58}" presName="parTx" presStyleLbl="revTx" presStyleIdx="2" presStyleCnt="8">
        <dgm:presLayoutVars>
          <dgm:chMax val="0"/>
          <dgm:chPref val="0"/>
        </dgm:presLayoutVars>
      </dgm:prSet>
      <dgm:spPr/>
    </dgm:pt>
    <dgm:pt modelId="{D4F79F5E-CC56-4DAB-B0C5-1047749AF6DD}" type="pres">
      <dgm:prSet presAssocID="{6C069D8D-467C-40A0-89F6-228B42871E58}" presName="txSpace" presStyleCnt="0"/>
      <dgm:spPr/>
    </dgm:pt>
    <dgm:pt modelId="{B3D56F18-E72F-4E37-893E-EEA43F60B0F0}" type="pres">
      <dgm:prSet presAssocID="{6C069D8D-467C-40A0-89F6-228B42871E58}" presName="desTx" presStyleLbl="revTx" presStyleIdx="3" presStyleCnt="8">
        <dgm:presLayoutVars/>
      </dgm:prSet>
      <dgm:spPr/>
    </dgm:pt>
    <dgm:pt modelId="{F554EC81-A57A-429B-853A-374DC4E035DA}" type="pres">
      <dgm:prSet presAssocID="{BB72859B-5054-4CEC-8489-7259AE365E0C}" presName="sibTrans" presStyleCnt="0"/>
      <dgm:spPr/>
    </dgm:pt>
    <dgm:pt modelId="{6EA6B831-EDB2-4EBB-8C36-312A378F6469}" type="pres">
      <dgm:prSet presAssocID="{1C0753A9-4877-49B5-8728-9256E99B8910}" presName="compNode" presStyleCnt="0"/>
      <dgm:spPr/>
    </dgm:pt>
    <dgm:pt modelId="{D3C49D27-FB93-4957-95A1-B3C6648B7B4D}" type="pres">
      <dgm:prSet presAssocID="{1C0753A9-4877-49B5-8728-9256E99B89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6978A06-2D3B-49BC-9B51-A2DF626EE4AF}" type="pres">
      <dgm:prSet presAssocID="{1C0753A9-4877-49B5-8728-9256E99B8910}" presName="iconSpace" presStyleCnt="0"/>
      <dgm:spPr/>
    </dgm:pt>
    <dgm:pt modelId="{6A8D558E-A04D-4DD7-9216-191C421BD3A5}" type="pres">
      <dgm:prSet presAssocID="{1C0753A9-4877-49B5-8728-9256E99B8910}" presName="parTx" presStyleLbl="revTx" presStyleIdx="4" presStyleCnt="8">
        <dgm:presLayoutVars>
          <dgm:chMax val="0"/>
          <dgm:chPref val="0"/>
        </dgm:presLayoutVars>
      </dgm:prSet>
      <dgm:spPr/>
    </dgm:pt>
    <dgm:pt modelId="{8AF0A156-87BF-4636-9B33-9A69D85FC352}" type="pres">
      <dgm:prSet presAssocID="{1C0753A9-4877-49B5-8728-9256E99B8910}" presName="txSpace" presStyleCnt="0"/>
      <dgm:spPr/>
    </dgm:pt>
    <dgm:pt modelId="{84907DED-8991-4C2E-9D2D-C80233D138AE}" type="pres">
      <dgm:prSet presAssocID="{1C0753A9-4877-49B5-8728-9256E99B8910}" presName="desTx" presStyleLbl="revTx" presStyleIdx="5" presStyleCnt="8">
        <dgm:presLayoutVars/>
      </dgm:prSet>
      <dgm:spPr/>
    </dgm:pt>
    <dgm:pt modelId="{2312CEF4-D1F7-438C-B7F2-FBA42D67D205}" type="pres">
      <dgm:prSet presAssocID="{2FA854EC-44B3-467D-AE4D-7DDC8C3910C1}" presName="sibTrans" presStyleCnt="0"/>
      <dgm:spPr/>
    </dgm:pt>
    <dgm:pt modelId="{BF512119-D69D-418E-8919-153757B28D4B}" type="pres">
      <dgm:prSet presAssocID="{F255C1ED-7C51-4B52-94A8-0672F3292181}" presName="compNode" presStyleCnt="0"/>
      <dgm:spPr/>
    </dgm:pt>
    <dgm:pt modelId="{FC9CC7B8-83C8-41EE-B482-239EB5274CF2}" type="pres">
      <dgm:prSet presAssocID="{F255C1ED-7C51-4B52-94A8-0672F329218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85E58FFC-08B4-474E-90EF-35CE2D52EA81}" type="pres">
      <dgm:prSet presAssocID="{F255C1ED-7C51-4B52-94A8-0672F3292181}" presName="iconSpace" presStyleCnt="0"/>
      <dgm:spPr/>
    </dgm:pt>
    <dgm:pt modelId="{FAA99C5D-B2E8-416D-882A-0297202F0536}" type="pres">
      <dgm:prSet presAssocID="{F255C1ED-7C51-4B52-94A8-0672F3292181}" presName="parTx" presStyleLbl="revTx" presStyleIdx="6" presStyleCnt="8">
        <dgm:presLayoutVars>
          <dgm:chMax val="0"/>
          <dgm:chPref val="0"/>
        </dgm:presLayoutVars>
      </dgm:prSet>
      <dgm:spPr/>
    </dgm:pt>
    <dgm:pt modelId="{AF277025-20AE-4A7C-A43F-6718635F2552}" type="pres">
      <dgm:prSet presAssocID="{F255C1ED-7C51-4B52-94A8-0672F3292181}" presName="txSpace" presStyleCnt="0"/>
      <dgm:spPr/>
    </dgm:pt>
    <dgm:pt modelId="{A4ED66AA-1BDB-4ECD-A7DB-3725D97AD478}" type="pres">
      <dgm:prSet presAssocID="{F255C1ED-7C51-4B52-94A8-0672F3292181}" presName="desTx" presStyleLbl="revTx" presStyleIdx="7" presStyleCnt="8">
        <dgm:presLayoutVars/>
      </dgm:prSet>
      <dgm:spPr/>
    </dgm:pt>
  </dgm:ptLst>
  <dgm:cxnLst>
    <dgm:cxn modelId="{34D7DB03-4354-43DF-8955-6368498D4CFC}" srcId="{F255C1ED-7C51-4B52-94A8-0672F3292181}" destId="{C25CFA91-43F6-4BEE-A7C1-85EFB9471790}" srcOrd="1" destOrd="0" parTransId="{5863725C-5431-46E6-84D2-4AB421EC831B}" sibTransId="{AFE17E4E-F428-4530-9D89-B8182EF8AA20}"/>
    <dgm:cxn modelId="{80DD970B-B4EF-E94B-8663-17DCCE828717}" type="presOf" srcId="{E06ECAB4-F4A7-4426-A91D-54F9C99550FE}" destId="{B3D56F18-E72F-4E37-893E-EEA43F60B0F0}" srcOrd="0" destOrd="0" presId="urn:microsoft.com/office/officeart/2018/2/layout/IconLabelDescriptionList"/>
    <dgm:cxn modelId="{9427DF32-1A04-4AF6-A6B6-0FBE8B16CEAB}" srcId="{1C0753A9-4877-49B5-8728-9256E99B8910}" destId="{41E760CE-E5C5-4B03-877A-34A2092FF4D5}" srcOrd="2" destOrd="0" parTransId="{F2D6B9E2-4773-4FC6-9D35-6B32002D4F36}" sibTransId="{B604FACC-670B-43BB-92C4-ADA75B33B9A2}"/>
    <dgm:cxn modelId="{4C7E9A37-2BEE-459F-9657-71CAA579EFDC}" srcId="{1C0753A9-4877-49B5-8728-9256E99B8910}" destId="{4E91B984-1F84-4C13-A874-AA863565241B}" srcOrd="1" destOrd="0" parTransId="{32513EDA-5180-49C9-8975-B2249084B3E7}" sibTransId="{5E9E3C51-68CE-4EE5-B5A8-9662347E67AC}"/>
    <dgm:cxn modelId="{83F36C3F-EFAC-854E-9842-E4C9B08FB948}" type="presOf" srcId="{F255C1ED-7C51-4B52-94A8-0672F3292181}" destId="{FAA99C5D-B2E8-416D-882A-0297202F0536}" srcOrd="0" destOrd="0" presId="urn:microsoft.com/office/officeart/2018/2/layout/IconLabelDescriptionList"/>
    <dgm:cxn modelId="{A05BC243-09AF-4175-A278-606F44E2E1D4}" srcId="{99B91B97-E0E5-4AFE-85BC-516909C30358}" destId="{1CE3B14B-A248-45CF-8E14-843F9B64FCB7}" srcOrd="1" destOrd="0" parTransId="{154B9BBC-2066-4598-B1E4-7152BB4D7E17}" sibTransId="{EA3954FF-BE2D-4095-A090-0AA0224263BB}"/>
    <dgm:cxn modelId="{B22C964A-C7B0-4C41-992B-2AEF6D81A7D9}" srcId="{99B91B97-E0E5-4AFE-85BC-516909C30358}" destId="{D1DD1C60-BDBB-4A1A-A008-0D39BD189A74}" srcOrd="0" destOrd="0" parTransId="{F72A0977-B360-49D5-8DBF-83E58A9FE967}" sibTransId="{F573E935-0259-4864-98E1-8D60B9D248C6}"/>
    <dgm:cxn modelId="{8CEB8A4D-31E9-7A45-A356-F69EEAA0182B}" type="presOf" srcId="{D1DD1C60-BDBB-4A1A-A008-0D39BD189A74}" destId="{A5C54D98-3BE8-448F-BF82-788ABF17CDB6}" srcOrd="0" destOrd="0" presId="urn:microsoft.com/office/officeart/2018/2/layout/IconLabelDescriptionList"/>
    <dgm:cxn modelId="{DC939C4F-356B-1F46-98AF-E9BEA0962A77}" type="presOf" srcId="{C25CFA91-43F6-4BEE-A7C1-85EFB9471790}" destId="{A4ED66AA-1BDB-4ECD-A7DB-3725D97AD478}" srcOrd="0" destOrd="1" presId="urn:microsoft.com/office/officeart/2018/2/layout/IconLabelDescriptionList"/>
    <dgm:cxn modelId="{3C437D52-E8E9-43A3-BEC7-9D8445604003}" srcId="{75E0EE97-E2D3-4FDB-B953-6EF05F4F78AA}" destId="{6C069D8D-467C-40A0-89F6-228B42871E58}" srcOrd="1" destOrd="0" parTransId="{5C87F069-FA57-40F3-BF0C-5C4F71AC175D}" sibTransId="{BB72859B-5054-4CEC-8489-7259AE365E0C}"/>
    <dgm:cxn modelId="{A0895B59-F6AA-EA44-A5D0-40A2534A4CB6}" type="presOf" srcId="{41E760CE-E5C5-4B03-877A-34A2092FF4D5}" destId="{84907DED-8991-4C2E-9D2D-C80233D138AE}" srcOrd="0" destOrd="2" presId="urn:microsoft.com/office/officeart/2018/2/layout/IconLabelDescriptionList"/>
    <dgm:cxn modelId="{0B87C263-C00F-4AD3-9539-9F0143D16C8C}" srcId="{75E0EE97-E2D3-4FDB-B953-6EF05F4F78AA}" destId="{99B91B97-E0E5-4AFE-85BC-516909C30358}" srcOrd="0" destOrd="0" parTransId="{A491D316-0C0C-41CE-9437-FE35410C4A52}" sibTransId="{65C4289F-5C90-46C5-B707-A882859A6791}"/>
    <dgm:cxn modelId="{48B1B865-64C3-6847-9E13-44E0F562A840}" type="presOf" srcId="{C9833432-233D-4867-8D86-6BCCDFB5D345}" destId="{A5C54D98-3BE8-448F-BF82-788ABF17CDB6}" srcOrd="0" destOrd="3" presId="urn:microsoft.com/office/officeart/2018/2/layout/IconLabelDescriptionList"/>
    <dgm:cxn modelId="{02F40A7B-2C8D-E448-889D-760CCAA5921B}" type="presOf" srcId="{1C0753A9-4877-49B5-8728-9256E99B8910}" destId="{6A8D558E-A04D-4DD7-9216-191C421BD3A5}" srcOrd="0" destOrd="0" presId="urn:microsoft.com/office/officeart/2018/2/layout/IconLabelDescriptionList"/>
    <dgm:cxn modelId="{9EA8E47E-5507-423F-BFA7-AF8A5E0ECC55}" srcId="{75E0EE97-E2D3-4FDB-B953-6EF05F4F78AA}" destId="{1C0753A9-4877-49B5-8728-9256E99B8910}" srcOrd="2" destOrd="0" parTransId="{45448AF0-3219-4CBB-BFA2-778513D8C3DF}" sibTransId="{2FA854EC-44B3-467D-AE4D-7DDC8C3910C1}"/>
    <dgm:cxn modelId="{D8954E83-0949-E44C-BCB1-47D1DA816530}" type="presOf" srcId="{99B91B97-E0E5-4AFE-85BC-516909C30358}" destId="{DF3982CE-AE37-4036-B878-A346F5F36AF8}" srcOrd="0" destOrd="0" presId="urn:microsoft.com/office/officeart/2018/2/layout/IconLabelDescriptionList"/>
    <dgm:cxn modelId="{DD49728E-F9EC-BD46-ABCA-EF28B0F858B3}" type="presOf" srcId="{75E0EE97-E2D3-4FDB-B953-6EF05F4F78AA}" destId="{437EFEF9-65E1-4652-9458-3777FB7DC92E}" srcOrd="0" destOrd="0" presId="urn:microsoft.com/office/officeart/2018/2/layout/IconLabelDescriptionList"/>
    <dgm:cxn modelId="{91DBE79D-35D1-A541-B0CB-C8AF688D65DC}" type="presOf" srcId="{1CE3B14B-A248-45CF-8E14-843F9B64FCB7}" destId="{A5C54D98-3BE8-448F-BF82-788ABF17CDB6}" srcOrd="0" destOrd="1" presId="urn:microsoft.com/office/officeart/2018/2/layout/IconLabelDescriptionList"/>
    <dgm:cxn modelId="{EDC95F9F-8BB0-454A-9477-FF0BCB04BC01}" srcId="{99B91B97-E0E5-4AFE-85BC-516909C30358}" destId="{DBE5BCD3-329B-4DC1-BB68-37D9B87356A8}" srcOrd="2" destOrd="0" parTransId="{EC0DFCD4-EB3D-4075-A770-BF09EABF4806}" sibTransId="{46FC0934-F832-4E95-BFF8-756F357D9846}"/>
    <dgm:cxn modelId="{62569AAB-C0AD-F749-A5ED-B3EB75639B11}" type="presOf" srcId="{4CE6AC39-C67D-4E3A-82D2-67A27A37CF30}" destId="{84907DED-8991-4C2E-9D2D-C80233D138AE}" srcOrd="0" destOrd="0" presId="urn:microsoft.com/office/officeart/2018/2/layout/IconLabelDescriptionList"/>
    <dgm:cxn modelId="{E752F2AC-4847-41E4-813A-A59393CBFBB2}" srcId="{75E0EE97-E2D3-4FDB-B953-6EF05F4F78AA}" destId="{F255C1ED-7C51-4B52-94A8-0672F3292181}" srcOrd="3" destOrd="0" parTransId="{72D69F26-95BD-4F4C-8234-C545CBE7D74A}" sibTransId="{14F9C561-BF6B-4497-8B48-AC76C9447923}"/>
    <dgm:cxn modelId="{D2192AAE-71C4-7F4D-80BC-1E80C21DD3D0}" type="presOf" srcId="{BBB64ED6-5CF4-47AA-98C9-FEF206A10A23}" destId="{B3D56F18-E72F-4E37-893E-EEA43F60B0F0}" srcOrd="0" destOrd="1" presId="urn:microsoft.com/office/officeart/2018/2/layout/IconLabelDescriptionList"/>
    <dgm:cxn modelId="{AD4FFCB1-547C-4144-83DA-1109933BC772}" type="presOf" srcId="{DBE5BCD3-329B-4DC1-BB68-37D9B87356A8}" destId="{A5C54D98-3BE8-448F-BF82-788ABF17CDB6}" srcOrd="0" destOrd="2" presId="urn:microsoft.com/office/officeart/2018/2/layout/IconLabelDescriptionList"/>
    <dgm:cxn modelId="{59C33BB9-7EE5-439C-9024-5E4272D651CF}" srcId="{F255C1ED-7C51-4B52-94A8-0672F3292181}" destId="{5BE8836C-0BFC-4985-8762-B03E22140875}" srcOrd="0" destOrd="0" parTransId="{74638020-808D-44CC-ACFC-E6E977E54CD5}" sibTransId="{1885384E-7B70-4741-8FE4-3D581A24D57A}"/>
    <dgm:cxn modelId="{D27E86C2-0644-440C-83DE-0DDB6D93B48F}" srcId="{6C069D8D-467C-40A0-89F6-228B42871E58}" destId="{E06ECAB4-F4A7-4426-A91D-54F9C99550FE}" srcOrd="0" destOrd="0" parTransId="{C3001114-1374-4F88-A968-C048F6227A9B}" sibTransId="{6151EA4B-02D8-479F-89D5-27FDFB92DF23}"/>
    <dgm:cxn modelId="{D488E7C2-AB40-465A-B7C7-6C57D260BD22}" srcId="{6C069D8D-467C-40A0-89F6-228B42871E58}" destId="{BBB64ED6-5CF4-47AA-98C9-FEF206A10A23}" srcOrd="1" destOrd="0" parTransId="{827A34B2-A5AE-446B-A79F-5F2D913722C1}" sibTransId="{A0BE0E09-F33D-4C78-9E74-878DC2C64EE7}"/>
    <dgm:cxn modelId="{7B1E53C7-D2EF-5442-B508-BF9AF491B63E}" type="presOf" srcId="{4E91B984-1F84-4C13-A874-AA863565241B}" destId="{84907DED-8991-4C2E-9D2D-C80233D138AE}" srcOrd="0" destOrd="1" presId="urn:microsoft.com/office/officeart/2018/2/layout/IconLabelDescriptionList"/>
    <dgm:cxn modelId="{A3C231C9-92DC-B840-99A3-6E8B6D30C56F}" type="presOf" srcId="{6C069D8D-467C-40A0-89F6-228B42871E58}" destId="{BE67BA8D-1118-47ED-A2B4-8F897BA8258D}" srcOrd="0" destOrd="0" presId="urn:microsoft.com/office/officeart/2018/2/layout/IconLabelDescriptionList"/>
    <dgm:cxn modelId="{4AE9E5E6-EEEA-449B-9D59-87ED444C5E30}" srcId="{99B91B97-E0E5-4AFE-85BC-516909C30358}" destId="{C9833432-233D-4867-8D86-6BCCDFB5D345}" srcOrd="3" destOrd="0" parTransId="{167A73A7-D815-4392-802A-7C3387BB95DE}" sibTransId="{0C3F443D-C3F5-46DA-9C08-1127DF973762}"/>
    <dgm:cxn modelId="{FB04DCEA-F8FF-4C63-BBA8-B7A616352903}" srcId="{1C0753A9-4877-49B5-8728-9256E99B8910}" destId="{4CE6AC39-C67D-4E3A-82D2-67A27A37CF30}" srcOrd="0" destOrd="0" parTransId="{75EDDA6A-BE27-4D10-AD6C-E75C1846CFCB}" sibTransId="{C27340BD-25AE-463F-8C74-D5B685281840}"/>
    <dgm:cxn modelId="{E4790DFA-1949-BE43-98D7-96F015A58533}" type="presOf" srcId="{5BE8836C-0BFC-4985-8762-B03E22140875}" destId="{A4ED66AA-1BDB-4ECD-A7DB-3725D97AD478}" srcOrd="0" destOrd="0" presId="urn:microsoft.com/office/officeart/2018/2/layout/IconLabelDescriptionList"/>
    <dgm:cxn modelId="{A9C1F2D6-5807-8D40-A443-8C25F4B2279E}" type="presParOf" srcId="{437EFEF9-65E1-4652-9458-3777FB7DC92E}" destId="{EEA1FB5C-DFEA-4456-B19F-1B44E5093A94}" srcOrd="0" destOrd="0" presId="urn:microsoft.com/office/officeart/2018/2/layout/IconLabelDescriptionList"/>
    <dgm:cxn modelId="{058E072A-C585-1643-A126-67E3D3016563}" type="presParOf" srcId="{EEA1FB5C-DFEA-4456-B19F-1B44E5093A94}" destId="{F01C2E9D-6403-494D-B703-33F22A24618D}" srcOrd="0" destOrd="0" presId="urn:microsoft.com/office/officeart/2018/2/layout/IconLabelDescriptionList"/>
    <dgm:cxn modelId="{8F863FA8-636F-1343-A15A-0C190460C9D5}" type="presParOf" srcId="{EEA1FB5C-DFEA-4456-B19F-1B44E5093A94}" destId="{8F95AF5E-1485-454E-AAD4-9107EB015489}" srcOrd="1" destOrd="0" presId="urn:microsoft.com/office/officeart/2018/2/layout/IconLabelDescriptionList"/>
    <dgm:cxn modelId="{24C63A9D-4560-AE45-A3D1-230F5CEE7F93}" type="presParOf" srcId="{EEA1FB5C-DFEA-4456-B19F-1B44E5093A94}" destId="{DF3982CE-AE37-4036-B878-A346F5F36AF8}" srcOrd="2" destOrd="0" presId="urn:microsoft.com/office/officeart/2018/2/layout/IconLabelDescriptionList"/>
    <dgm:cxn modelId="{9F650F41-8178-AF49-95AB-01897615AC7F}" type="presParOf" srcId="{EEA1FB5C-DFEA-4456-B19F-1B44E5093A94}" destId="{BA7F9D97-8887-484A-A03F-078E7C307E9C}" srcOrd="3" destOrd="0" presId="urn:microsoft.com/office/officeart/2018/2/layout/IconLabelDescriptionList"/>
    <dgm:cxn modelId="{5F57946A-38B2-C349-B281-40A628477D22}" type="presParOf" srcId="{EEA1FB5C-DFEA-4456-B19F-1B44E5093A94}" destId="{A5C54D98-3BE8-448F-BF82-788ABF17CDB6}" srcOrd="4" destOrd="0" presId="urn:microsoft.com/office/officeart/2018/2/layout/IconLabelDescriptionList"/>
    <dgm:cxn modelId="{A680237D-8505-0D48-88EA-7972C97E8CC0}" type="presParOf" srcId="{437EFEF9-65E1-4652-9458-3777FB7DC92E}" destId="{B0D3BF4A-3482-497C-A394-B7AAD4FD8CF5}" srcOrd="1" destOrd="0" presId="urn:microsoft.com/office/officeart/2018/2/layout/IconLabelDescriptionList"/>
    <dgm:cxn modelId="{DE82F1FB-8F69-984E-A450-A0B580890763}" type="presParOf" srcId="{437EFEF9-65E1-4652-9458-3777FB7DC92E}" destId="{83C5F884-59F2-4EF2-B4C2-196AFC263E76}" srcOrd="2" destOrd="0" presId="urn:microsoft.com/office/officeart/2018/2/layout/IconLabelDescriptionList"/>
    <dgm:cxn modelId="{A4D33C71-076A-854E-8EF6-CF09E10B8110}" type="presParOf" srcId="{83C5F884-59F2-4EF2-B4C2-196AFC263E76}" destId="{AB5E3DF8-F4EE-41C9-BA07-BC7723583BF6}" srcOrd="0" destOrd="0" presId="urn:microsoft.com/office/officeart/2018/2/layout/IconLabelDescriptionList"/>
    <dgm:cxn modelId="{4CE640D8-5D46-DD41-906A-667728FC6E1D}" type="presParOf" srcId="{83C5F884-59F2-4EF2-B4C2-196AFC263E76}" destId="{D20075D2-48A2-4E45-B6ED-9C84010AEF75}" srcOrd="1" destOrd="0" presId="urn:microsoft.com/office/officeart/2018/2/layout/IconLabelDescriptionList"/>
    <dgm:cxn modelId="{1C53BD59-EB5E-904A-AEA0-0E479E583297}" type="presParOf" srcId="{83C5F884-59F2-4EF2-B4C2-196AFC263E76}" destId="{BE67BA8D-1118-47ED-A2B4-8F897BA8258D}" srcOrd="2" destOrd="0" presId="urn:microsoft.com/office/officeart/2018/2/layout/IconLabelDescriptionList"/>
    <dgm:cxn modelId="{C7733E85-8420-6D4A-8EB8-68B311D05BA4}" type="presParOf" srcId="{83C5F884-59F2-4EF2-B4C2-196AFC263E76}" destId="{D4F79F5E-CC56-4DAB-B0C5-1047749AF6DD}" srcOrd="3" destOrd="0" presId="urn:microsoft.com/office/officeart/2018/2/layout/IconLabelDescriptionList"/>
    <dgm:cxn modelId="{99A8A983-B946-E040-9F83-1BEDAF70BFC4}" type="presParOf" srcId="{83C5F884-59F2-4EF2-B4C2-196AFC263E76}" destId="{B3D56F18-E72F-4E37-893E-EEA43F60B0F0}" srcOrd="4" destOrd="0" presId="urn:microsoft.com/office/officeart/2018/2/layout/IconLabelDescriptionList"/>
    <dgm:cxn modelId="{13357E4B-A0BD-0D4B-87A5-ACF76455E3F3}" type="presParOf" srcId="{437EFEF9-65E1-4652-9458-3777FB7DC92E}" destId="{F554EC81-A57A-429B-853A-374DC4E035DA}" srcOrd="3" destOrd="0" presId="urn:microsoft.com/office/officeart/2018/2/layout/IconLabelDescriptionList"/>
    <dgm:cxn modelId="{48D016D4-C667-7043-BE39-E367AF9A817E}" type="presParOf" srcId="{437EFEF9-65E1-4652-9458-3777FB7DC92E}" destId="{6EA6B831-EDB2-4EBB-8C36-312A378F6469}" srcOrd="4" destOrd="0" presId="urn:microsoft.com/office/officeart/2018/2/layout/IconLabelDescriptionList"/>
    <dgm:cxn modelId="{60FC27A0-999A-9B41-A42E-B019E9A97859}" type="presParOf" srcId="{6EA6B831-EDB2-4EBB-8C36-312A378F6469}" destId="{D3C49D27-FB93-4957-95A1-B3C6648B7B4D}" srcOrd="0" destOrd="0" presId="urn:microsoft.com/office/officeart/2018/2/layout/IconLabelDescriptionList"/>
    <dgm:cxn modelId="{05550EC6-D889-A947-A4A1-7EC390BC5363}" type="presParOf" srcId="{6EA6B831-EDB2-4EBB-8C36-312A378F6469}" destId="{F6978A06-2D3B-49BC-9B51-A2DF626EE4AF}" srcOrd="1" destOrd="0" presId="urn:microsoft.com/office/officeart/2018/2/layout/IconLabelDescriptionList"/>
    <dgm:cxn modelId="{D5059D08-0156-2A41-98B1-321BAACA0680}" type="presParOf" srcId="{6EA6B831-EDB2-4EBB-8C36-312A378F6469}" destId="{6A8D558E-A04D-4DD7-9216-191C421BD3A5}" srcOrd="2" destOrd="0" presId="urn:microsoft.com/office/officeart/2018/2/layout/IconLabelDescriptionList"/>
    <dgm:cxn modelId="{CE2B79B6-0B76-FA40-B6A1-19D401A47942}" type="presParOf" srcId="{6EA6B831-EDB2-4EBB-8C36-312A378F6469}" destId="{8AF0A156-87BF-4636-9B33-9A69D85FC352}" srcOrd="3" destOrd="0" presId="urn:microsoft.com/office/officeart/2018/2/layout/IconLabelDescriptionList"/>
    <dgm:cxn modelId="{1189C5DB-8029-0D43-B01B-937FE3791F20}" type="presParOf" srcId="{6EA6B831-EDB2-4EBB-8C36-312A378F6469}" destId="{84907DED-8991-4C2E-9D2D-C80233D138AE}" srcOrd="4" destOrd="0" presId="urn:microsoft.com/office/officeart/2018/2/layout/IconLabelDescriptionList"/>
    <dgm:cxn modelId="{6D31F149-2446-014C-B7B7-2A55DB73CEF1}" type="presParOf" srcId="{437EFEF9-65E1-4652-9458-3777FB7DC92E}" destId="{2312CEF4-D1F7-438C-B7F2-FBA42D67D205}" srcOrd="5" destOrd="0" presId="urn:microsoft.com/office/officeart/2018/2/layout/IconLabelDescriptionList"/>
    <dgm:cxn modelId="{209A5DDD-E0CE-D640-ADB6-5828A89A9E6C}" type="presParOf" srcId="{437EFEF9-65E1-4652-9458-3777FB7DC92E}" destId="{BF512119-D69D-418E-8919-153757B28D4B}" srcOrd="6" destOrd="0" presId="urn:microsoft.com/office/officeart/2018/2/layout/IconLabelDescriptionList"/>
    <dgm:cxn modelId="{C8A8B4C1-3062-4743-B3C6-D8970B3E77FD}" type="presParOf" srcId="{BF512119-D69D-418E-8919-153757B28D4B}" destId="{FC9CC7B8-83C8-41EE-B482-239EB5274CF2}" srcOrd="0" destOrd="0" presId="urn:microsoft.com/office/officeart/2018/2/layout/IconLabelDescriptionList"/>
    <dgm:cxn modelId="{5A5BA84D-C1EC-524D-A301-34668D0B39B1}" type="presParOf" srcId="{BF512119-D69D-418E-8919-153757B28D4B}" destId="{85E58FFC-08B4-474E-90EF-35CE2D52EA81}" srcOrd="1" destOrd="0" presId="urn:microsoft.com/office/officeart/2018/2/layout/IconLabelDescriptionList"/>
    <dgm:cxn modelId="{31AC1889-2F3A-3C49-BCE3-C9F20D7BDFCE}" type="presParOf" srcId="{BF512119-D69D-418E-8919-153757B28D4B}" destId="{FAA99C5D-B2E8-416D-882A-0297202F0536}" srcOrd="2" destOrd="0" presId="urn:microsoft.com/office/officeart/2018/2/layout/IconLabelDescriptionList"/>
    <dgm:cxn modelId="{C93F4ABD-6BBE-4746-9B26-24A2333F2F6F}" type="presParOf" srcId="{BF512119-D69D-418E-8919-153757B28D4B}" destId="{AF277025-20AE-4A7C-A43F-6718635F2552}" srcOrd="3" destOrd="0" presId="urn:microsoft.com/office/officeart/2018/2/layout/IconLabelDescriptionList"/>
    <dgm:cxn modelId="{7EE72AEB-49A8-DC48-B2FE-BD9BE4ECF36F}" type="presParOf" srcId="{BF512119-D69D-418E-8919-153757B28D4B}" destId="{A4ED66AA-1BDB-4ECD-A7DB-3725D97AD47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51FC68-FA04-4A5D-B7D6-17114A936413}" type="doc">
      <dgm:prSet loTypeId="urn:microsoft.com/office/officeart/2018/2/layout/IconLabelDescriptionList" loCatId="icon" qsTypeId="urn:microsoft.com/office/officeart/2005/8/quickstyle/simple1" qsCatId="simple" csTypeId="urn:microsoft.com/office/officeart/2005/8/colors/colorful4" csCatId="colorful" phldr="1"/>
      <dgm:spPr/>
      <dgm:t>
        <a:bodyPr/>
        <a:lstStyle/>
        <a:p>
          <a:endParaRPr lang="en-US"/>
        </a:p>
      </dgm:t>
    </dgm:pt>
    <dgm:pt modelId="{FB848DAC-A573-4B96-8866-3499D731E710}">
      <dgm:prSet/>
      <dgm:spPr/>
      <dgm:t>
        <a:bodyPr/>
        <a:lstStyle/>
        <a:p>
          <a:pPr>
            <a:lnSpc>
              <a:spcPct val="100000"/>
            </a:lnSpc>
            <a:defRPr b="1"/>
          </a:pPr>
          <a:r>
            <a:rPr lang="en-US" b="0" i="0" dirty="0"/>
            <a:t>Cluster Analysis:</a:t>
          </a:r>
          <a:endParaRPr lang="en-US" dirty="0"/>
        </a:p>
      </dgm:t>
    </dgm:pt>
    <dgm:pt modelId="{D920F033-1FA9-4FEB-B2BC-C63D4EB30B78}" type="parTrans" cxnId="{38D24EFE-0583-4E93-821C-FA07E0C5F32A}">
      <dgm:prSet/>
      <dgm:spPr/>
      <dgm:t>
        <a:bodyPr/>
        <a:lstStyle/>
        <a:p>
          <a:endParaRPr lang="en-US"/>
        </a:p>
      </dgm:t>
    </dgm:pt>
    <dgm:pt modelId="{72D5F064-F7D5-41EF-8895-3C43ABE5F9E5}" type="sibTrans" cxnId="{38D24EFE-0583-4E93-821C-FA07E0C5F32A}">
      <dgm:prSet/>
      <dgm:spPr/>
      <dgm:t>
        <a:bodyPr/>
        <a:lstStyle/>
        <a:p>
          <a:endParaRPr lang="en-US"/>
        </a:p>
      </dgm:t>
    </dgm:pt>
    <dgm:pt modelId="{1FEFCBB8-A0B0-46C7-A8C0-A332C6EC1270}">
      <dgm:prSet/>
      <dgm:spPr/>
      <dgm:t>
        <a:bodyPr/>
        <a:lstStyle/>
        <a:p>
          <a:pPr>
            <a:lnSpc>
              <a:spcPct val="100000"/>
            </a:lnSpc>
          </a:pPr>
          <a:r>
            <a:rPr lang="en-US" b="0" i="0"/>
            <a:t>We analyzed the mean values of the clustering columns for each cluster.</a:t>
          </a:r>
          <a:endParaRPr lang="en-US"/>
        </a:p>
      </dgm:t>
    </dgm:pt>
    <dgm:pt modelId="{ADA6F043-FE11-4B2C-8A71-2B02CDE57965}" type="parTrans" cxnId="{AE5535F3-0C6B-4746-82F5-20A92C8C396A}">
      <dgm:prSet/>
      <dgm:spPr/>
      <dgm:t>
        <a:bodyPr/>
        <a:lstStyle/>
        <a:p>
          <a:endParaRPr lang="en-US"/>
        </a:p>
      </dgm:t>
    </dgm:pt>
    <dgm:pt modelId="{D61B218C-0211-4EEC-A05F-8DD00B9376D9}" type="sibTrans" cxnId="{AE5535F3-0C6B-4746-82F5-20A92C8C396A}">
      <dgm:prSet/>
      <dgm:spPr/>
      <dgm:t>
        <a:bodyPr/>
        <a:lstStyle/>
        <a:p>
          <a:endParaRPr lang="en-US"/>
        </a:p>
      </dgm:t>
    </dgm:pt>
    <dgm:pt modelId="{23BD8F13-2DFF-4470-84B5-D61B63A8CFF3}">
      <dgm:prSet/>
      <dgm:spPr/>
      <dgm:t>
        <a:bodyPr/>
        <a:lstStyle/>
        <a:p>
          <a:pPr>
            <a:lnSpc>
              <a:spcPct val="100000"/>
            </a:lnSpc>
          </a:pPr>
          <a:r>
            <a:rPr lang="en-US" b="0" i="0"/>
            <a:t>We visualized the distributions of the clustering columns in each cluster using box plots and violin plots.</a:t>
          </a:r>
          <a:endParaRPr lang="en-US"/>
        </a:p>
      </dgm:t>
    </dgm:pt>
    <dgm:pt modelId="{7A6C47BB-5DEF-44F8-8B25-3FCA393C84DE}" type="parTrans" cxnId="{EE9CC8B2-C317-4BDD-8754-4E5145B7388F}">
      <dgm:prSet/>
      <dgm:spPr/>
      <dgm:t>
        <a:bodyPr/>
        <a:lstStyle/>
        <a:p>
          <a:endParaRPr lang="en-US"/>
        </a:p>
      </dgm:t>
    </dgm:pt>
    <dgm:pt modelId="{0E2621ED-6127-4FD1-A6A0-D7CE2BA4988C}" type="sibTrans" cxnId="{EE9CC8B2-C317-4BDD-8754-4E5145B7388F}">
      <dgm:prSet/>
      <dgm:spPr/>
      <dgm:t>
        <a:bodyPr/>
        <a:lstStyle/>
        <a:p>
          <a:endParaRPr lang="en-US"/>
        </a:p>
      </dgm:t>
    </dgm:pt>
    <dgm:pt modelId="{60A93DE9-965E-43D8-8C75-AB53DBDA5E9B}">
      <dgm:prSet/>
      <dgm:spPr/>
      <dgm:t>
        <a:bodyPr/>
        <a:lstStyle/>
        <a:p>
          <a:pPr>
            <a:lnSpc>
              <a:spcPct val="100000"/>
            </a:lnSpc>
            <a:defRPr b="1"/>
          </a:pPr>
          <a:r>
            <a:rPr lang="en-US" b="0" i="0" dirty="0"/>
            <a:t>Entity Extraction:</a:t>
          </a:r>
          <a:endParaRPr lang="en-US" dirty="0"/>
        </a:p>
      </dgm:t>
    </dgm:pt>
    <dgm:pt modelId="{8E748911-B5B4-4026-9C9F-24FAFD060538}" type="parTrans" cxnId="{52168171-6C8B-4CB6-BAB4-B59B3331C0C4}">
      <dgm:prSet/>
      <dgm:spPr/>
      <dgm:t>
        <a:bodyPr/>
        <a:lstStyle/>
        <a:p>
          <a:endParaRPr lang="en-US"/>
        </a:p>
      </dgm:t>
    </dgm:pt>
    <dgm:pt modelId="{72254E4A-49BC-4E85-A6FC-C07A50C29589}" type="sibTrans" cxnId="{52168171-6C8B-4CB6-BAB4-B59B3331C0C4}">
      <dgm:prSet/>
      <dgm:spPr/>
      <dgm:t>
        <a:bodyPr/>
        <a:lstStyle/>
        <a:p>
          <a:endParaRPr lang="en-US"/>
        </a:p>
      </dgm:t>
    </dgm:pt>
    <dgm:pt modelId="{2E9F7777-94B4-4AF4-8AB1-D863D91A9CC6}">
      <dgm:prSet/>
      <dgm:spPr/>
      <dgm:t>
        <a:bodyPr/>
        <a:lstStyle/>
        <a:p>
          <a:pPr>
            <a:lnSpc>
              <a:spcPct val="100000"/>
            </a:lnSpc>
          </a:pPr>
          <a:r>
            <a:rPr lang="en-US" b="0" i="0"/>
            <a:t>We used Spacy and SciSpacy to extract entities from the discharge notes of sepsis patients.</a:t>
          </a:r>
          <a:endParaRPr lang="en-US"/>
        </a:p>
      </dgm:t>
    </dgm:pt>
    <dgm:pt modelId="{15F1D4E3-664A-4F7C-8810-DBFB792EACD6}" type="parTrans" cxnId="{763E1F95-9038-41D2-87B1-C87F7CF73B41}">
      <dgm:prSet/>
      <dgm:spPr/>
      <dgm:t>
        <a:bodyPr/>
        <a:lstStyle/>
        <a:p>
          <a:endParaRPr lang="en-US"/>
        </a:p>
      </dgm:t>
    </dgm:pt>
    <dgm:pt modelId="{A1C13B14-D8DF-425E-ADF9-C88587B46D26}" type="sibTrans" cxnId="{763E1F95-9038-41D2-87B1-C87F7CF73B41}">
      <dgm:prSet/>
      <dgm:spPr/>
      <dgm:t>
        <a:bodyPr/>
        <a:lstStyle/>
        <a:p>
          <a:endParaRPr lang="en-US"/>
        </a:p>
      </dgm:t>
    </dgm:pt>
    <dgm:pt modelId="{80CC0B9D-93E0-4AA4-B9AC-21D8CFD24F47}">
      <dgm:prSet/>
      <dgm:spPr/>
      <dgm:t>
        <a:bodyPr/>
        <a:lstStyle/>
        <a:p>
          <a:pPr>
            <a:lnSpc>
              <a:spcPct val="100000"/>
            </a:lnSpc>
          </a:pPr>
          <a:r>
            <a:rPr lang="en-US" b="0" i="0"/>
            <a:t>We preprocessed the text by tokenizing, removing stopwords, lowercasing, and lemmatizing.</a:t>
          </a:r>
          <a:endParaRPr lang="en-US"/>
        </a:p>
      </dgm:t>
    </dgm:pt>
    <dgm:pt modelId="{BE8A5A70-7117-4636-A893-7AF04502C514}" type="parTrans" cxnId="{54148E9D-708A-4D58-8116-41D99BE7A541}">
      <dgm:prSet/>
      <dgm:spPr/>
      <dgm:t>
        <a:bodyPr/>
        <a:lstStyle/>
        <a:p>
          <a:endParaRPr lang="en-US"/>
        </a:p>
      </dgm:t>
    </dgm:pt>
    <dgm:pt modelId="{13CF7359-33E3-44A7-A357-A64924EED61B}" type="sibTrans" cxnId="{54148E9D-708A-4D58-8116-41D99BE7A541}">
      <dgm:prSet/>
      <dgm:spPr/>
      <dgm:t>
        <a:bodyPr/>
        <a:lstStyle/>
        <a:p>
          <a:endParaRPr lang="en-US"/>
        </a:p>
      </dgm:t>
    </dgm:pt>
    <dgm:pt modelId="{8FCD9B58-7A80-4E58-A379-C820EF67AAC3}">
      <dgm:prSet/>
      <dgm:spPr/>
      <dgm:t>
        <a:bodyPr/>
        <a:lstStyle/>
        <a:p>
          <a:pPr>
            <a:lnSpc>
              <a:spcPct val="100000"/>
            </a:lnSpc>
          </a:pPr>
          <a:r>
            <a:rPr lang="en-US" b="0" i="0"/>
            <a:t>We used SciSpacy to extract entities from the preprocessed text.</a:t>
          </a:r>
          <a:endParaRPr lang="en-US"/>
        </a:p>
      </dgm:t>
    </dgm:pt>
    <dgm:pt modelId="{DE307C92-EF76-4CC2-BE52-5B3B3B188D30}" type="parTrans" cxnId="{C8E58D36-DAC8-48C9-B11B-7B81723B4A50}">
      <dgm:prSet/>
      <dgm:spPr/>
      <dgm:t>
        <a:bodyPr/>
        <a:lstStyle/>
        <a:p>
          <a:endParaRPr lang="en-US"/>
        </a:p>
      </dgm:t>
    </dgm:pt>
    <dgm:pt modelId="{126A286F-04EF-4870-90C5-8145CF0E1D89}" type="sibTrans" cxnId="{C8E58D36-DAC8-48C9-B11B-7B81723B4A50}">
      <dgm:prSet/>
      <dgm:spPr/>
      <dgm:t>
        <a:bodyPr/>
        <a:lstStyle/>
        <a:p>
          <a:endParaRPr lang="en-US"/>
        </a:p>
      </dgm:t>
    </dgm:pt>
    <dgm:pt modelId="{45951B1A-2C5C-4199-BA74-DB75CEE6BED9}">
      <dgm:prSet/>
      <dgm:spPr/>
      <dgm:t>
        <a:bodyPr/>
        <a:lstStyle/>
        <a:p>
          <a:pPr>
            <a:lnSpc>
              <a:spcPct val="100000"/>
            </a:lnSpc>
            <a:defRPr b="1"/>
          </a:pPr>
          <a:r>
            <a:rPr lang="en-US" b="0" i="0" dirty="0"/>
            <a:t>Entity Visualization:</a:t>
          </a:r>
          <a:endParaRPr lang="en-US" dirty="0"/>
        </a:p>
      </dgm:t>
    </dgm:pt>
    <dgm:pt modelId="{21808222-4AB8-48B6-8226-064995282DDA}" type="parTrans" cxnId="{4AA2042B-7356-45C8-94A6-B3F9F2C84F3A}">
      <dgm:prSet/>
      <dgm:spPr/>
      <dgm:t>
        <a:bodyPr/>
        <a:lstStyle/>
        <a:p>
          <a:endParaRPr lang="en-US"/>
        </a:p>
      </dgm:t>
    </dgm:pt>
    <dgm:pt modelId="{0F4F1323-7046-4235-AB67-9B435590FBBC}" type="sibTrans" cxnId="{4AA2042B-7356-45C8-94A6-B3F9F2C84F3A}">
      <dgm:prSet/>
      <dgm:spPr/>
      <dgm:t>
        <a:bodyPr/>
        <a:lstStyle/>
        <a:p>
          <a:endParaRPr lang="en-US"/>
        </a:p>
      </dgm:t>
    </dgm:pt>
    <dgm:pt modelId="{C6B91935-EFED-483B-AA5D-945B6A589798}">
      <dgm:prSet/>
      <dgm:spPr/>
      <dgm:t>
        <a:bodyPr/>
        <a:lstStyle/>
        <a:p>
          <a:pPr>
            <a:lnSpc>
              <a:spcPct val="100000"/>
            </a:lnSpc>
          </a:pPr>
          <a:r>
            <a:rPr lang="en-US" b="0" i="0"/>
            <a:t>We displayed the first 15 lines of text with more than 10 words for the first 2 notes.</a:t>
          </a:r>
          <a:endParaRPr lang="en-US"/>
        </a:p>
      </dgm:t>
    </dgm:pt>
    <dgm:pt modelId="{205DD5D4-3ECD-4E5E-9B92-E2B4747C934D}" type="parTrans" cxnId="{130BC770-ED8D-454B-9805-36E4ED2663F3}">
      <dgm:prSet/>
      <dgm:spPr/>
      <dgm:t>
        <a:bodyPr/>
        <a:lstStyle/>
        <a:p>
          <a:endParaRPr lang="en-US"/>
        </a:p>
      </dgm:t>
    </dgm:pt>
    <dgm:pt modelId="{70B697D7-8179-47A4-8136-105099661616}" type="sibTrans" cxnId="{130BC770-ED8D-454B-9805-36E4ED2663F3}">
      <dgm:prSet/>
      <dgm:spPr/>
      <dgm:t>
        <a:bodyPr/>
        <a:lstStyle/>
        <a:p>
          <a:endParaRPr lang="en-US"/>
        </a:p>
      </dgm:t>
    </dgm:pt>
    <dgm:pt modelId="{7F56154A-BBE9-43E1-88F0-E129793E6296}">
      <dgm:prSet/>
      <dgm:spPr/>
      <dgm:t>
        <a:bodyPr/>
        <a:lstStyle/>
        <a:p>
          <a:pPr>
            <a:lnSpc>
              <a:spcPct val="100000"/>
            </a:lnSpc>
          </a:pPr>
          <a:r>
            <a:rPr lang="en-US" b="0" i="0"/>
            <a:t>We used displacy to visualize the extracted entities in the text.</a:t>
          </a:r>
          <a:endParaRPr lang="en-US"/>
        </a:p>
      </dgm:t>
    </dgm:pt>
    <dgm:pt modelId="{2257DC44-1EE8-4F48-83A9-E0D44A5B023D}" type="parTrans" cxnId="{14A16A81-2A97-45CF-BCF4-22352F1CE561}">
      <dgm:prSet/>
      <dgm:spPr/>
      <dgm:t>
        <a:bodyPr/>
        <a:lstStyle/>
        <a:p>
          <a:endParaRPr lang="en-US"/>
        </a:p>
      </dgm:t>
    </dgm:pt>
    <dgm:pt modelId="{89D9754F-1061-44F1-AFC7-815A20F68DA1}" type="sibTrans" cxnId="{14A16A81-2A97-45CF-BCF4-22352F1CE561}">
      <dgm:prSet/>
      <dgm:spPr/>
      <dgm:t>
        <a:bodyPr/>
        <a:lstStyle/>
        <a:p>
          <a:endParaRPr lang="en-US"/>
        </a:p>
      </dgm:t>
    </dgm:pt>
    <dgm:pt modelId="{CA427ABA-89A5-472A-9420-E1D044246020}">
      <dgm:prSet/>
      <dgm:spPr/>
      <dgm:t>
        <a:bodyPr/>
        <a:lstStyle/>
        <a:p>
          <a:pPr>
            <a:lnSpc>
              <a:spcPct val="100000"/>
            </a:lnSpc>
            <a:defRPr b="1"/>
          </a:pPr>
          <a:r>
            <a:rPr lang="en-US" b="0" i="0"/>
            <a:t>This analysis provides insights into sepsis patients and their characteristics. The clustering algorithms help identify different patient groups based on their features, and the entity extraction helps extract relevant information from the discharge notes.</a:t>
          </a:r>
          <a:endParaRPr lang="en-US"/>
        </a:p>
      </dgm:t>
    </dgm:pt>
    <dgm:pt modelId="{0C72B464-1B67-4F82-9C3C-CA0C79EBE171}" type="parTrans" cxnId="{6B0B8749-9D9F-4258-913B-B647C0DC4872}">
      <dgm:prSet/>
      <dgm:spPr/>
      <dgm:t>
        <a:bodyPr/>
        <a:lstStyle/>
        <a:p>
          <a:endParaRPr lang="en-US"/>
        </a:p>
      </dgm:t>
    </dgm:pt>
    <dgm:pt modelId="{912CA3F3-7D6E-4208-9388-7D0D78CE384B}" type="sibTrans" cxnId="{6B0B8749-9D9F-4258-913B-B647C0DC4872}">
      <dgm:prSet/>
      <dgm:spPr/>
      <dgm:t>
        <a:bodyPr/>
        <a:lstStyle/>
        <a:p>
          <a:endParaRPr lang="en-US"/>
        </a:p>
      </dgm:t>
    </dgm:pt>
    <dgm:pt modelId="{5F758D6F-965A-427C-B0E1-AEC08DF5BFE8}" type="pres">
      <dgm:prSet presAssocID="{9851FC68-FA04-4A5D-B7D6-17114A936413}" presName="root" presStyleCnt="0">
        <dgm:presLayoutVars>
          <dgm:dir/>
          <dgm:resizeHandles val="exact"/>
        </dgm:presLayoutVars>
      </dgm:prSet>
      <dgm:spPr/>
    </dgm:pt>
    <dgm:pt modelId="{2F822286-07A1-49D1-838A-18C220E6CC1B}" type="pres">
      <dgm:prSet presAssocID="{FB848DAC-A573-4B96-8866-3499D731E710}" presName="compNode" presStyleCnt="0"/>
      <dgm:spPr/>
    </dgm:pt>
    <dgm:pt modelId="{CDC4445D-51F1-486E-91D2-55A103191CE3}" type="pres">
      <dgm:prSet presAssocID="{FB848DAC-A573-4B96-8866-3499D731E7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C2BE8165-FFDE-4DA0-A82B-671C14A29E31}" type="pres">
      <dgm:prSet presAssocID="{FB848DAC-A573-4B96-8866-3499D731E710}" presName="iconSpace" presStyleCnt="0"/>
      <dgm:spPr/>
    </dgm:pt>
    <dgm:pt modelId="{8D88CD24-AC45-4C17-8752-20F431AC62D8}" type="pres">
      <dgm:prSet presAssocID="{FB848DAC-A573-4B96-8866-3499D731E710}" presName="parTx" presStyleLbl="revTx" presStyleIdx="0" presStyleCnt="8" custScaleY="43675">
        <dgm:presLayoutVars>
          <dgm:chMax val="0"/>
          <dgm:chPref val="0"/>
        </dgm:presLayoutVars>
      </dgm:prSet>
      <dgm:spPr/>
    </dgm:pt>
    <dgm:pt modelId="{2D53C29F-E39B-4087-B50C-A4FA9A606158}" type="pres">
      <dgm:prSet presAssocID="{FB848DAC-A573-4B96-8866-3499D731E710}" presName="txSpace" presStyleCnt="0"/>
      <dgm:spPr/>
    </dgm:pt>
    <dgm:pt modelId="{F4B7D87D-EB7E-4C0C-8C15-86EF1AA578C7}" type="pres">
      <dgm:prSet presAssocID="{FB848DAC-A573-4B96-8866-3499D731E710}" presName="desTx" presStyleLbl="revTx" presStyleIdx="1" presStyleCnt="8">
        <dgm:presLayoutVars/>
      </dgm:prSet>
      <dgm:spPr/>
    </dgm:pt>
    <dgm:pt modelId="{7F46E755-3667-4FDD-86B7-20023293DFB7}" type="pres">
      <dgm:prSet presAssocID="{72D5F064-F7D5-41EF-8895-3C43ABE5F9E5}" presName="sibTrans" presStyleCnt="0"/>
      <dgm:spPr/>
    </dgm:pt>
    <dgm:pt modelId="{41B0D1EE-6788-4A9C-8E83-F94A068E0795}" type="pres">
      <dgm:prSet presAssocID="{60A93DE9-965E-43D8-8C75-AB53DBDA5E9B}" presName="compNode" presStyleCnt="0"/>
      <dgm:spPr/>
    </dgm:pt>
    <dgm:pt modelId="{C9745F3F-9A08-4BE1-AA6C-2A60613FC7B4}" type="pres">
      <dgm:prSet presAssocID="{60A93DE9-965E-43D8-8C75-AB53DBDA5E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dney"/>
        </a:ext>
      </dgm:extLst>
    </dgm:pt>
    <dgm:pt modelId="{C1B537B4-DC0F-472E-B001-AB5D23BDB0D9}" type="pres">
      <dgm:prSet presAssocID="{60A93DE9-965E-43D8-8C75-AB53DBDA5E9B}" presName="iconSpace" presStyleCnt="0"/>
      <dgm:spPr/>
    </dgm:pt>
    <dgm:pt modelId="{89EFFB9F-B103-4C86-B14C-33B30E1EB8A2}" type="pres">
      <dgm:prSet presAssocID="{60A93DE9-965E-43D8-8C75-AB53DBDA5E9B}" presName="parTx" presStyleLbl="revTx" presStyleIdx="2" presStyleCnt="8" custScaleY="52799">
        <dgm:presLayoutVars>
          <dgm:chMax val="0"/>
          <dgm:chPref val="0"/>
        </dgm:presLayoutVars>
      </dgm:prSet>
      <dgm:spPr/>
    </dgm:pt>
    <dgm:pt modelId="{4821E62F-92A8-45A4-8C09-966C2AF9C218}" type="pres">
      <dgm:prSet presAssocID="{60A93DE9-965E-43D8-8C75-AB53DBDA5E9B}" presName="txSpace" presStyleCnt="0"/>
      <dgm:spPr/>
    </dgm:pt>
    <dgm:pt modelId="{8E421B24-6BB6-4736-82C0-C239737E8781}" type="pres">
      <dgm:prSet presAssocID="{60A93DE9-965E-43D8-8C75-AB53DBDA5E9B}" presName="desTx" presStyleLbl="revTx" presStyleIdx="3" presStyleCnt="8">
        <dgm:presLayoutVars/>
      </dgm:prSet>
      <dgm:spPr/>
    </dgm:pt>
    <dgm:pt modelId="{2AC61F98-9EAB-4AEF-BC9E-A99E0E8C99F5}" type="pres">
      <dgm:prSet presAssocID="{72254E4A-49BC-4E85-A6FC-C07A50C29589}" presName="sibTrans" presStyleCnt="0"/>
      <dgm:spPr/>
    </dgm:pt>
    <dgm:pt modelId="{FE32DDBB-343B-406B-BD12-517BB462C24E}" type="pres">
      <dgm:prSet presAssocID="{45951B1A-2C5C-4199-BA74-DB75CEE6BED9}" presName="compNode" presStyleCnt="0"/>
      <dgm:spPr/>
    </dgm:pt>
    <dgm:pt modelId="{72B7D16C-0B58-4876-BB4F-A1A4318B5987}" type="pres">
      <dgm:prSet presAssocID="{45951B1A-2C5C-4199-BA74-DB75CEE6BED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2E0FE63F-BDFA-420A-AF44-82EC7DDA300E}" type="pres">
      <dgm:prSet presAssocID="{45951B1A-2C5C-4199-BA74-DB75CEE6BED9}" presName="iconSpace" presStyleCnt="0"/>
      <dgm:spPr/>
    </dgm:pt>
    <dgm:pt modelId="{A3604836-6B70-4CEC-A507-29A132D7849E}" type="pres">
      <dgm:prSet presAssocID="{45951B1A-2C5C-4199-BA74-DB75CEE6BED9}" presName="parTx" presStyleLbl="revTx" presStyleIdx="4" presStyleCnt="8" custScaleY="39727">
        <dgm:presLayoutVars>
          <dgm:chMax val="0"/>
          <dgm:chPref val="0"/>
        </dgm:presLayoutVars>
      </dgm:prSet>
      <dgm:spPr/>
    </dgm:pt>
    <dgm:pt modelId="{0342FDD9-36F7-42C5-883C-9BD10840B386}" type="pres">
      <dgm:prSet presAssocID="{45951B1A-2C5C-4199-BA74-DB75CEE6BED9}" presName="txSpace" presStyleCnt="0"/>
      <dgm:spPr/>
    </dgm:pt>
    <dgm:pt modelId="{38D5F9E2-E1B8-40B0-9314-2C479853023B}" type="pres">
      <dgm:prSet presAssocID="{45951B1A-2C5C-4199-BA74-DB75CEE6BED9}" presName="desTx" presStyleLbl="revTx" presStyleIdx="5" presStyleCnt="8">
        <dgm:presLayoutVars/>
      </dgm:prSet>
      <dgm:spPr/>
    </dgm:pt>
    <dgm:pt modelId="{648589F4-E1AA-4E91-A96A-0A3F465E266C}" type="pres">
      <dgm:prSet presAssocID="{0F4F1323-7046-4235-AB67-9B435590FBBC}" presName="sibTrans" presStyleCnt="0"/>
      <dgm:spPr/>
    </dgm:pt>
    <dgm:pt modelId="{09DEB895-476D-4078-8364-0BD6C41A7032}" type="pres">
      <dgm:prSet presAssocID="{CA427ABA-89A5-472A-9420-E1D044246020}" presName="compNode" presStyleCnt="0"/>
      <dgm:spPr/>
    </dgm:pt>
    <dgm:pt modelId="{1196D6ED-5AA6-4CCC-A9D1-1D7498C2E27C}" type="pres">
      <dgm:prSet presAssocID="{CA427ABA-89A5-472A-9420-E1D0442460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ospital"/>
        </a:ext>
      </dgm:extLst>
    </dgm:pt>
    <dgm:pt modelId="{29830256-E6CC-4444-8908-A245E3742731}" type="pres">
      <dgm:prSet presAssocID="{CA427ABA-89A5-472A-9420-E1D044246020}" presName="iconSpace" presStyleCnt="0"/>
      <dgm:spPr/>
    </dgm:pt>
    <dgm:pt modelId="{A4FAD48B-37EC-4B2E-B4F1-A9604F93CBE5}" type="pres">
      <dgm:prSet presAssocID="{CA427ABA-89A5-472A-9420-E1D044246020}" presName="parTx" presStyleLbl="revTx" presStyleIdx="6" presStyleCnt="8">
        <dgm:presLayoutVars>
          <dgm:chMax val="0"/>
          <dgm:chPref val="0"/>
        </dgm:presLayoutVars>
      </dgm:prSet>
      <dgm:spPr/>
    </dgm:pt>
    <dgm:pt modelId="{142B283D-1FCB-4029-B339-AEE953FA9BD1}" type="pres">
      <dgm:prSet presAssocID="{CA427ABA-89A5-472A-9420-E1D044246020}" presName="txSpace" presStyleCnt="0"/>
      <dgm:spPr/>
    </dgm:pt>
    <dgm:pt modelId="{B897282D-4450-480B-B5B3-60595E98BA46}" type="pres">
      <dgm:prSet presAssocID="{CA427ABA-89A5-472A-9420-E1D044246020}" presName="desTx" presStyleLbl="revTx" presStyleIdx="7" presStyleCnt="8">
        <dgm:presLayoutVars/>
      </dgm:prSet>
      <dgm:spPr/>
    </dgm:pt>
  </dgm:ptLst>
  <dgm:cxnLst>
    <dgm:cxn modelId="{4AA2042B-7356-45C8-94A6-B3F9F2C84F3A}" srcId="{9851FC68-FA04-4A5D-B7D6-17114A936413}" destId="{45951B1A-2C5C-4199-BA74-DB75CEE6BED9}" srcOrd="2" destOrd="0" parTransId="{21808222-4AB8-48B6-8226-064995282DDA}" sibTransId="{0F4F1323-7046-4235-AB67-9B435590FBBC}"/>
    <dgm:cxn modelId="{C8E58D36-DAC8-48C9-B11B-7B81723B4A50}" srcId="{60A93DE9-965E-43D8-8C75-AB53DBDA5E9B}" destId="{8FCD9B58-7A80-4E58-A379-C820EF67AAC3}" srcOrd="2" destOrd="0" parTransId="{DE307C92-EF76-4CC2-BE52-5B3B3B188D30}" sibTransId="{126A286F-04EF-4870-90C5-8145CF0E1D89}"/>
    <dgm:cxn modelId="{96911A48-F034-3349-8FB0-65735B840219}" type="presOf" srcId="{7F56154A-BBE9-43E1-88F0-E129793E6296}" destId="{38D5F9E2-E1B8-40B0-9314-2C479853023B}" srcOrd="0" destOrd="1" presId="urn:microsoft.com/office/officeart/2018/2/layout/IconLabelDescriptionList"/>
    <dgm:cxn modelId="{6B0B8749-9D9F-4258-913B-B647C0DC4872}" srcId="{9851FC68-FA04-4A5D-B7D6-17114A936413}" destId="{CA427ABA-89A5-472A-9420-E1D044246020}" srcOrd="3" destOrd="0" parTransId="{0C72B464-1B67-4F82-9C3C-CA0C79EBE171}" sibTransId="{912CA3F3-7D6E-4208-9388-7D0D78CE384B}"/>
    <dgm:cxn modelId="{A58F1654-1AB3-4940-B005-32C84337FF44}" type="presOf" srcId="{C6B91935-EFED-483B-AA5D-945B6A589798}" destId="{38D5F9E2-E1B8-40B0-9314-2C479853023B}" srcOrd="0" destOrd="0" presId="urn:microsoft.com/office/officeart/2018/2/layout/IconLabelDescriptionList"/>
    <dgm:cxn modelId="{130BC770-ED8D-454B-9805-36E4ED2663F3}" srcId="{45951B1A-2C5C-4199-BA74-DB75CEE6BED9}" destId="{C6B91935-EFED-483B-AA5D-945B6A589798}" srcOrd="0" destOrd="0" parTransId="{205DD5D4-3ECD-4E5E-9B92-E2B4747C934D}" sibTransId="{70B697D7-8179-47A4-8136-105099661616}"/>
    <dgm:cxn modelId="{52168171-6C8B-4CB6-BAB4-B59B3331C0C4}" srcId="{9851FC68-FA04-4A5D-B7D6-17114A936413}" destId="{60A93DE9-965E-43D8-8C75-AB53DBDA5E9B}" srcOrd="1" destOrd="0" parTransId="{8E748911-B5B4-4026-9C9F-24FAFD060538}" sibTransId="{72254E4A-49BC-4E85-A6FC-C07A50C29589}"/>
    <dgm:cxn modelId="{14A16A81-2A97-45CF-BCF4-22352F1CE561}" srcId="{45951B1A-2C5C-4199-BA74-DB75CEE6BED9}" destId="{7F56154A-BBE9-43E1-88F0-E129793E6296}" srcOrd="1" destOrd="0" parTransId="{2257DC44-1EE8-4F48-83A9-E0D44A5B023D}" sibTransId="{89D9754F-1061-44F1-AFC7-815A20F68DA1}"/>
    <dgm:cxn modelId="{1B595084-D86B-1F4F-B669-9D2151CCE09E}" type="presOf" srcId="{45951B1A-2C5C-4199-BA74-DB75CEE6BED9}" destId="{A3604836-6B70-4CEC-A507-29A132D7849E}" srcOrd="0" destOrd="0" presId="urn:microsoft.com/office/officeart/2018/2/layout/IconLabelDescriptionList"/>
    <dgm:cxn modelId="{09DA7287-AD59-9148-BFED-91A030DBD062}" type="presOf" srcId="{CA427ABA-89A5-472A-9420-E1D044246020}" destId="{A4FAD48B-37EC-4B2E-B4F1-A9604F93CBE5}" srcOrd="0" destOrd="0" presId="urn:microsoft.com/office/officeart/2018/2/layout/IconLabelDescriptionList"/>
    <dgm:cxn modelId="{763E1F95-9038-41D2-87B1-C87F7CF73B41}" srcId="{60A93DE9-965E-43D8-8C75-AB53DBDA5E9B}" destId="{2E9F7777-94B4-4AF4-8AB1-D863D91A9CC6}" srcOrd="0" destOrd="0" parTransId="{15F1D4E3-664A-4F7C-8810-DBFB792EACD6}" sibTransId="{A1C13B14-D8DF-425E-ADF9-C88587B46D26}"/>
    <dgm:cxn modelId="{54148E9D-708A-4D58-8116-41D99BE7A541}" srcId="{60A93DE9-965E-43D8-8C75-AB53DBDA5E9B}" destId="{80CC0B9D-93E0-4AA4-B9AC-21D8CFD24F47}" srcOrd="1" destOrd="0" parTransId="{BE8A5A70-7117-4636-A893-7AF04502C514}" sibTransId="{13CF7359-33E3-44A7-A357-A64924EED61B}"/>
    <dgm:cxn modelId="{A27856A2-C571-BB4B-8F7E-BA24463F926A}" type="presOf" srcId="{23BD8F13-2DFF-4470-84B5-D61B63A8CFF3}" destId="{F4B7D87D-EB7E-4C0C-8C15-86EF1AA578C7}" srcOrd="0" destOrd="1" presId="urn:microsoft.com/office/officeart/2018/2/layout/IconLabelDescriptionList"/>
    <dgm:cxn modelId="{C5BF13A6-1154-7840-BC2A-1B8F3FE72227}" type="presOf" srcId="{8FCD9B58-7A80-4E58-A379-C820EF67AAC3}" destId="{8E421B24-6BB6-4736-82C0-C239737E8781}" srcOrd="0" destOrd="2" presId="urn:microsoft.com/office/officeart/2018/2/layout/IconLabelDescriptionList"/>
    <dgm:cxn modelId="{0BDB8AAA-BDE8-0A4A-BEE2-70F78B66EB96}" type="presOf" srcId="{60A93DE9-965E-43D8-8C75-AB53DBDA5E9B}" destId="{89EFFB9F-B103-4C86-B14C-33B30E1EB8A2}" srcOrd="0" destOrd="0" presId="urn:microsoft.com/office/officeart/2018/2/layout/IconLabelDescriptionList"/>
    <dgm:cxn modelId="{EE9CC8B2-C317-4BDD-8754-4E5145B7388F}" srcId="{FB848DAC-A573-4B96-8866-3499D731E710}" destId="{23BD8F13-2DFF-4470-84B5-D61B63A8CFF3}" srcOrd="1" destOrd="0" parTransId="{7A6C47BB-5DEF-44F8-8B25-3FCA393C84DE}" sibTransId="{0E2621ED-6127-4FD1-A6A0-D7CE2BA4988C}"/>
    <dgm:cxn modelId="{2D7F25C3-C26F-9748-8962-386862BE02E6}" type="presOf" srcId="{80CC0B9D-93E0-4AA4-B9AC-21D8CFD24F47}" destId="{8E421B24-6BB6-4736-82C0-C239737E8781}" srcOrd="0" destOrd="1" presId="urn:microsoft.com/office/officeart/2018/2/layout/IconLabelDescriptionList"/>
    <dgm:cxn modelId="{611D94CA-6E46-8F43-8B5F-FCCC0AA858EC}" type="presOf" srcId="{FB848DAC-A573-4B96-8866-3499D731E710}" destId="{8D88CD24-AC45-4C17-8752-20F431AC62D8}" srcOrd="0" destOrd="0" presId="urn:microsoft.com/office/officeart/2018/2/layout/IconLabelDescriptionList"/>
    <dgm:cxn modelId="{1940E1DD-4A52-BE4E-A90C-77899C542854}" type="presOf" srcId="{9851FC68-FA04-4A5D-B7D6-17114A936413}" destId="{5F758D6F-965A-427C-B0E1-AEC08DF5BFE8}" srcOrd="0" destOrd="0" presId="urn:microsoft.com/office/officeart/2018/2/layout/IconLabelDescriptionList"/>
    <dgm:cxn modelId="{05DFC4EF-55FC-2A4D-A669-B94558240444}" type="presOf" srcId="{2E9F7777-94B4-4AF4-8AB1-D863D91A9CC6}" destId="{8E421B24-6BB6-4736-82C0-C239737E8781}" srcOrd="0" destOrd="0" presId="urn:microsoft.com/office/officeart/2018/2/layout/IconLabelDescriptionList"/>
    <dgm:cxn modelId="{AE5535F3-0C6B-4746-82F5-20A92C8C396A}" srcId="{FB848DAC-A573-4B96-8866-3499D731E710}" destId="{1FEFCBB8-A0B0-46C7-A8C0-A332C6EC1270}" srcOrd="0" destOrd="0" parTransId="{ADA6F043-FE11-4B2C-8A71-2B02CDE57965}" sibTransId="{D61B218C-0211-4EEC-A05F-8DD00B9376D9}"/>
    <dgm:cxn modelId="{FC084EF5-55D6-9242-BC42-9D2F910ED15F}" type="presOf" srcId="{1FEFCBB8-A0B0-46C7-A8C0-A332C6EC1270}" destId="{F4B7D87D-EB7E-4C0C-8C15-86EF1AA578C7}" srcOrd="0" destOrd="0" presId="urn:microsoft.com/office/officeart/2018/2/layout/IconLabelDescriptionList"/>
    <dgm:cxn modelId="{38D24EFE-0583-4E93-821C-FA07E0C5F32A}" srcId="{9851FC68-FA04-4A5D-B7D6-17114A936413}" destId="{FB848DAC-A573-4B96-8866-3499D731E710}" srcOrd="0" destOrd="0" parTransId="{D920F033-1FA9-4FEB-B2BC-C63D4EB30B78}" sibTransId="{72D5F064-F7D5-41EF-8895-3C43ABE5F9E5}"/>
    <dgm:cxn modelId="{CEF078DF-1D53-774A-8D01-1AA78A45458B}" type="presParOf" srcId="{5F758D6F-965A-427C-B0E1-AEC08DF5BFE8}" destId="{2F822286-07A1-49D1-838A-18C220E6CC1B}" srcOrd="0" destOrd="0" presId="urn:microsoft.com/office/officeart/2018/2/layout/IconLabelDescriptionList"/>
    <dgm:cxn modelId="{1101DDC5-2746-DE45-8A1E-412489D17E70}" type="presParOf" srcId="{2F822286-07A1-49D1-838A-18C220E6CC1B}" destId="{CDC4445D-51F1-486E-91D2-55A103191CE3}" srcOrd="0" destOrd="0" presId="urn:microsoft.com/office/officeart/2018/2/layout/IconLabelDescriptionList"/>
    <dgm:cxn modelId="{422DE5D3-4B83-E240-A379-2622F2BD353A}" type="presParOf" srcId="{2F822286-07A1-49D1-838A-18C220E6CC1B}" destId="{C2BE8165-FFDE-4DA0-A82B-671C14A29E31}" srcOrd="1" destOrd="0" presId="urn:microsoft.com/office/officeart/2018/2/layout/IconLabelDescriptionList"/>
    <dgm:cxn modelId="{0E40C1BC-0016-EF48-A9FD-BD794C83FD79}" type="presParOf" srcId="{2F822286-07A1-49D1-838A-18C220E6CC1B}" destId="{8D88CD24-AC45-4C17-8752-20F431AC62D8}" srcOrd="2" destOrd="0" presId="urn:microsoft.com/office/officeart/2018/2/layout/IconLabelDescriptionList"/>
    <dgm:cxn modelId="{EEF8134F-FC7F-9449-98C5-1799FED0FD06}" type="presParOf" srcId="{2F822286-07A1-49D1-838A-18C220E6CC1B}" destId="{2D53C29F-E39B-4087-B50C-A4FA9A606158}" srcOrd="3" destOrd="0" presId="urn:microsoft.com/office/officeart/2018/2/layout/IconLabelDescriptionList"/>
    <dgm:cxn modelId="{08722AB5-8629-5C45-90B3-03C49B37A144}" type="presParOf" srcId="{2F822286-07A1-49D1-838A-18C220E6CC1B}" destId="{F4B7D87D-EB7E-4C0C-8C15-86EF1AA578C7}" srcOrd="4" destOrd="0" presId="urn:microsoft.com/office/officeart/2018/2/layout/IconLabelDescriptionList"/>
    <dgm:cxn modelId="{68CDD0E0-41E9-0549-BD8B-DDB2738507C1}" type="presParOf" srcId="{5F758D6F-965A-427C-B0E1-AEC08DF5BFE8}" destId="{7F46E755-3667-4FDD-86B7-20023293DFB7}" srcOrd="1" destOrd="0" presId="urn:microsoft.com/office/officeart/2018/2/layout/IconLabelDescriptionList"/>
    <dgm:cxn modelId="{7A8A284B-D5F0-5247-A69F-727AC6FD4028}" type="presParOf" srcId="{5F758D6F-965A-427C-B0E1-AEC08DF5BFE8}" destId="{41B0D1EE-6788-4A9C-8E83-F94A068E0795}" srcOrd="2" destOrd="0" presId="urn:microsoft.com/office/officeart/2018/2/layout/IconLabelDescriptionList"/>
    <dgm:cxn modelId="{10832AD5-5787-054F-A7D2-8ED4A6BA5A61}" type="presParOf" srcId="{41B0D1EE-6788-4A9C-8E83-F94A068E0795}" destId="{C9745F3F-9A08-4BE1-AA6C-2A60613FC7B4}" srcOrd="0" destOrd="0" presId="urn:microsoft.com/office/officeart/2018/2/layout/IconLabelDescriptionList"/>
    <dgm:cxn modelId="{96A2EDA8-138D-8D4E-B100-8879E66E5C3A}" type="presParOf" srcId="{41B0D1EE-6788-4A9C-8E83-F94A068E0795}" destId="{C1B537B4-DC0F-472E-B001-AB5D23BDB0D9}" srcOrd="1" destOrd="0" presId="urn:microsoft.com/office/officeart/2018/2/layout/IconLabelDescriptionList"/>
    <dgm:cxn modelId="{08EB3CC1-7031-1540-B3CC-C68E74B086ED}" type="presParOf" srcId="{41B0D1EE-6788-4A9C-8E83-F94A068E0795}" destId="{89EFFB9F-B103-4C86-B14C-33B30E1EB8A2}" srcOrd="2" destOrd="0" presId="urn:microsoft.com/office/officeart/2018/2/layout/IconLabelDescriptionList"/>
    <dgm:cxn modelId="{D08F13D1-E5FB-F04A-8271-E9D3196A8D03}" type="presParOf" srcId="{41B0D1EE-6788-4A9C-8E83-F94A068E0795}" destId="{4821E62F-92A8-45A4-8C09-966C2AF9C218}" srcOrd="3" destOrd="0" presId="urn:microsoft.com/office/officeart/2018/2/layout/IconLabelDescriptionList"/>
    <dgm:cxn modelId="{7B2B166B-6250-654C-B730-DCB413E94851}" type="presParOf" srcId="{41B0D1EE-6788-4A9C-8E83-F94A068E0795}" destId="{8E421B24-6BB6-4736-82C0-C239737E8781}" srcOrd="4" destOrd="0" presId="urn:microsoft.com/office/officeart/2018/2/layout/IconLabelDescriptionList"/>
    <dgm:cxn modelId="{2DB84E07-B8BA-3D48-9FAC-46F9523575F8}" type="presParOf" srcId="{5F758D6F-965A-427C-B0E1-AEC08DF5BFE8}" destId="{2AC61F98-9EAB-4AEF-BC9E-A99E0E8C99F5}" srcOrd="3" destOrd="0" presId="urn:microsoft.com/office/officeart/2018/2/layout/IconLabelDescriptionList"/>
    <dgm:cxn modelId="{03DD0307-59F3-5444-BEE3-F1053B14F2BF}" type="presParOf" srcId="{5F758D6F-965A-427C-B0E1-AEC08DF5BFE8}" destId="{FE32DDBB-343B-406B-BD12-517BB462C24E}" srcOrd="4" destOrd="0" presId="urn:microsoft.com/office/officeart/2018/2/layout/IconLabelDescriptionList"/>
    <dgm:cxn modelId="{63D76E6A-FDD8-DE43-9811-CE41686B4207}" type="presParOf" srcId="{FE32DDBB-343B-406B-BD12-517BB462C24E}" destId="{72B7D16C-0B58-4876-BB4F-A1A4318B5987}" srcOrd="0" destOrd="0" presId="urn:microsoft.com/office/officeart/2018/2/layout/IconLabelDescriptionList"/>
    <dgm:cxn modelId="{578A24F3-B234-D143-94A2-9B7C8825BC27}" type="presParOf" srcId="{FE32DDBB-343B-406B-BD12-517BB462C24E}" destId="{2E0FE63F-BDFA-420A-AF44-82EC7DDA300E}" srcOrd="1" destOrd="0" presId="urn:microsoft.com/office/officeart/2018/2/layout/IconLabelDescriptionList"/>
    <dgm:cxn modelId="{E9E64E07-2D56-3E46-9614-24BE3DB099A0}" type="presParOf" srcId="{FE32DDBB-343B-406B-BD12-517BB462C24E}" destId="{A3604836-6B70-4CEC-A507-29A132D7849E}" srcOrd="2" destOrd="0" presId="urn:microsoft.com/office/officeart/2018/2/layout/IconLabelDescriptionList"/>
    <dgm:cxn modelId="{DABDF92D-D2BA-3848-AB08-F58E12B53881}" type="presParOf" srcId="{FE32DDBB-343B-406B-BD12-517BB462C24E}" destId="{0342FDD9-36F7-42C5-883C-9BD10840B386}" srcOrd="3" destOrd="0" presId="urn:microsoft.com/office/officeart/2018/2/layout/IconLabelDescriptionList"/>
    <dgm:cxn modelId="{5E254E20-CC34-6848-BB29-92401587C385}" type="presParOf" srcId="{FE32DDBB-343B-406B-BD12-517BB462C24E}" destId="{38D5F9E2-E1B8-40B0-9314-2C479853023B}" srcOrd="4" destOrd="0" presId="urn:microsoft.com/office/officeart/2018/2/layout/IconLabelDescriptionList"/>
    <dgm:cxn modelId="{B399AE1A-78CC-FF41-ABCD-5AC34BF483FC}" type="presParOf" srcId="{5F758D6F-965A-427C-B0E1-AEC08DF5BFE8}" destId="{648589F4-E1AA-4E91-A96A-0A3F465E266C}" srcOrd="5" destOrd="0" presId="urn:microsoft.com/office/officeart/2018/2/layout/IconLabelDescriptionList"/>
    <dgm:cxn modelId="{E4468C75-0427-E943-ACC2-40711921BBAD}" type="presParOf" srcId="{5F758D6F-965A-427C-B0E1-AEC08DF5BFE8}" destId="{09DEB895-476D-4078-8364-0BD6C41A7032}" srcOrd="6" destOrd="0" presId="urn:microsoft.com/office/officeart/2018/2/layout/IconLabelDescriptionList"/>
    <dgm:cxn modelId="{4171B08D-6295-4743-A714-EFB96188ACE0}" type="presParOf" srcId="{09DEB895-476D-4078-8364-0BD6C41A7032}" destId="{1196D6ED-5AA6-4CCC-A9D1-1D7498C2E27C}" srcOrd="0" destOrd="0" presId="urn:microsoft.com/office/officeart/2018/2/layout/IconLabelDescriptionList"/>
    <dgm:cxn modelId="{D529DAA8-9FAA-AF4D-BDB0-B11B9179D6D3}" type="presParOf" srcId="{09DEB895-476D-4078-8364-0BD6C41A7032}" destId="{29830256-E6CC-4444-8908-A245E3742731}" srcOrd="1" destOrd="0" presId="urn:microsoft.com/office/officeart/2018/2/layout/IconLabelDescriptionList"/>
    <dgm:cxn modelId="{231E88EB-5812-F747-897A-5F26C39CCEB0}" type="presParOf" srcId="{09DEB895-476D-4078-8364-0BD6C41A7032}" destId="{A4FAD48B-37EC-4B2E-B4F1-A9604F93CBE5}" srcOrd="2" destOrd="0" presId="urn:microsoft.com/office/officeart/2018/2/layout/IconLabelDescriptionList"/>
    <dgm:cxn modelId="{724C6FB0-F022-3A44-9C12-BD17A06D072F}" type="presParOf" srcId="{09DEB895-476D-4078-8364-0BD6C41A7032}" destId="{142B283D-1FCB-4029-B339-AEE953FA9BD1}" srcOrd="3" destOrd="0" presId="urn:microsoft.com/office/officeart/2018/2/layout/IconLabelDescriptionList"/>
    <dgm:cxn modelId="{35FDF136-CD5A-014C-BE48-D51629C686DD}" type="presParOf" srcId="{09DEB895-476D-4078-8364-0BD6C41A7032}" destId="{B897282D-4450-480B-B5B3-60595E98BA4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27BE9F-E7CA-4CFE-BF93-5C8516D04BF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0469AD0-105A-4315-87D1-AC33D43DB91A}">
      <dgm:prSet/>
      <dgm:spPr/>
      <dgm:t>
        <a:bodyPr/>
        <a:lstStyle/>
        <a:p>
          <a:r>
            <a:rPr lang="en-US" dirty="0"/>
            <a:t>K-Means Clustering</a:t>
          </a:r>
        </a:p>
      </dgm:t>
    </dgm:pt>
    <dgm:pt modelId="{18F6CBDA-7BE0-4DFF-A7D8-0FFD8276F943}" type="parTrans" cxnId="{8CBB8154-4B84-430E-9A33-617C0EA41B53}">
      <dgm:prSet/>
      <dgm:spPr/>
      <dgm:t>
        <a:bodyPr/>
        <a:lstStyle/>
        <a:p>
          <a:endParaRPr lang="en-US"/>
        </a:p>
      </dgm:t>
    </dgm:pt>
    <dgm:pt modelId="{DFFED99B-9774-4785-BF1C-2B619609D0F8}" type="sibTrans" cxnId="{8CBB8154-4B84-430E-9A33-617C0EA41B53}">
      <dgm:prSet/>
      <dgm:spPr/>
      <dgm:t>
        <a:bodyPr/>
        <a:lstStyle/>
        <a:p>
          <a:endParaRPr lang="en-US"/>
        </a:p>
      </dgm:t>
    </dgm:pt>
    <dgm:pt modelId="{E7B29E55-7329-4F42-9680-B2825C5EAB9B}">
      <dgm:prSet/>
      <dgm:spPr/>
      <dgm:t>
        <a:bodyPr/>
        <a:lstStyle/>
        <a:p>
          <a:r>
            <a:rPr lang="en-US" dirty="0"/>
            <a:t>K-Means aims to partition data points into k distinct clusters, where points within a cluster are similar to each other, while points in different clusters are dissimilar</a:t>
          </a:r>
        </a:p>
      </dgm:t>
    </dgm:pt>
    <dgm:pt modelId="{B05212E3-2339-4538-8A5A-7D34E8DE2A6D}" type="parTrans" cxnId="{3E71B8CC-D638-441A-A2C9-3726B08CFA3C}">
      <dgm:prSet/>
      <dgm:spPr/>
      <dgm:t>
        <a:bodyPr/>
        <a:lstStyle/>
        <a:p>
          <a:endParaRPr lang="en-US"/>
        </a:p>
      </dgm:t>
    </dgm:pt>
    <dgm:pt modelId="{29AD4D2E-0B26-46C3-8EEC-4BF4F501443F}" type="sibTrans" cxnId="{3E71B8CC-D638-441A-A2C9-3726B08CFA3C}">
      <dgm:prSet/>
      <dgm:spPr/>
      <dgm:t>
        <a:bodyPr/>
        <a:lstStyle/>
        <a:p>
          <a:endParaRPr lang="en-US"/>
        </a:p>
      </dgm:t>
    </dgm:pt>
    <dgm:pt modelId="{CE4AA39E-D9B9-4174-9D04-CC2F38E5C0B4}">
      <dgm:prSet/>
      <dgm:spPr/>
      <dgm:t>
        <a:bodyPr/>
        <a:lstStyle/>
        <a:p>
          <a:r>
            <a:rPr lang="en-US" dirty="0"/>
            <a:t>Agglomerative Clustering</a:t>
          </a:r>
        </a:p>
      </dgm:t>
    </dgm:pt>
    <dgm:pt modelId="{0A084C82-428B-4254-9EBE-C827A10A3FB2}" type="parTrans" cxnId="{41F00A94-6CBA-4782-8CAA-DED13B742661}">
      <dgm:prSet/>
      <dgm:spPr/>
      <dgm:t>
        <a:bodyPr/>
        <a:lstStyle/>
        <a:p>
          <a:endParaRPr lang="en-US"/>
        </a:p>
      </dgm:t>
    </dgm:pt>
    <dgm:pt modelId="{C1BC46EF-1E0C-452C-9807-8654F90EFB0F}" type="sibTrans" cxnId="{41F00A94-6CBA-4782-8CAA-DED13B742661}">
      <dgm:prSet/>
      <dgm:spPr/>
      <dgm:t>
        <a:bodyPr/>
        <a:lstStyle/>
        <a:p>
          <a:endParaRPr lang="en-US"/>
        </a:p>
      </dgm:t>
    </dgm:pt>
    <dgm:pt modelId="{9AE3E62B-CD75-487F-B8E8-9BCFE598883B}">
      <dgm:prSet/>
      <dgm:spPr/>
      <dgm:t>
        <a:bodyPr/>
        <a:lstStyle/>
        <a:p>
          <a:r>
            <a:rPr lang="en-US" dirty="0"/>
            <a:t>Agglomerative clustering aims to group data points into clusters by iteratively merging the closest clusters until a desired number of clusters is achieved</a:t>
          </a:r>
        </a:p>
      </dgm:t>
    </dgm:pt>
    <dgm:pt modelId="{C90C142F-6438-49F4-88AD-085198F6E30E}" type="parTrans" cxnId="{7BEBDA70-6560-4FF1-9D68-5327752D4D46}">
      <dgm:prSet/>
      <dgm:spPr/>
      <dgm:t>
        <a:bodyPr/>
        <a:lstStyle/>
        <a:p>
          <a:endParaRPr lang="en-US"/>
        </a:p>
      </dgm:t>
    </dgm:pt>
    <dgm:pt modelId="{9718B8BD-1F40-4C7A-ADCE-56169C203BAC}" type="sibTrans" cxnId="{7BEBDA70-6560-4FF1-9D68-5327752D4D46}">
      <dgm:prSet/>
      <dgm:spPr/>
      <dgm:t>
        <a:bodyPr/>
        <a:lstStyle/>
        <a:p>
          <a:endParaRPr lang="en-US"/>
        </a:p>
      </dgm:t>
    </dgm:pt>
    <dgm:pt modelId="{83BAF5F8-7260-F740-B63D-FE809E432E65}" type="pres">
      <dgm:prSet presAssocID="{CE27BE9F-E7CA-4CFE-BF93-5C8516D04BFE}" presName="diagram" presStyleCnt="0">
        <dgm:presLayoutVars>
          <dgm:dir/>
          <dgm:resizeHandles val="exact"/>
        </dgm:presLayoutVars>
      </dgm:prSet>
      <dgm:spPr/>
    </dgm:pt>
    <dgm:pt modelId="{AD4F204E-B9F5-284E-8620-8ED65B6003FF}" type="pres">
      <dgm:prSet presAssocID="{70469AD0-105A-4315-87D1-AC33D43DB91A}" presName="node" presStyleLbl="node1" presStyleIdx="0" presStyleCnt="4">
        <dgm:presLayoutVars>
          <dgm:bulletEnabled val="1"/>
        </dgm:presLayoutVars>
      </dgm:prSet>
      <dgm:spPr/>
    </dgm:pt>
    <dgm:pt modelId="{82148DEE-AAFD-664D-BEDD-8555363F942B}" type="pres">
      <dgm:prSet presAssocID="{DFFED99B-9774-4785-BF1C-2B619609D0F8}" presName="sibTrans" presStyleCnt="0"/>
      <dgm:spPr/>
    </dgm:pt>
    <dgm:pt modelId="{64F27313-D36B-0349-9732-7A611B1B3EE7}" type="pres">
      <dgm:prSet presAssocID="{E7B29E55-7329-4F42-9680-B2825C5EAB9B}" presName="node" presStyleLbl="node1" presStyleIdx="1" presStyleCnt="4">
        <dgm:presLayoutVars>
          <dgm:bulletEnabled val="1"/>
        </dgm:presLayoutVars>
      </dgm:prSet>
      <dgm:spPr/>
    </dgm:pt>
    <dgm:pt modelId="{08D12840-6E7B-2B4E-9EFF-9DE4D3CD06E5}" type="pres">
      <dgm:prSet presAssocID="{29AD4D2E-0B26-46C3-8EEC-4BF4F501443F}" presName="sibTrans" presStyleCnt="0"/>
      <dgm:spPr/>
    </dgm:pt>
    <dgm:pt modelId="{A9FD0DFC-DF0F-0C44-95CF-FB42AF38ABB9}" type="pres">
      <dgm:prSet presAssocID="{CE4AA39E-D9B9-4174-9D04-CC2F38E5C0B4}" presName="node" presStyleLbl="node1" presStyleIdx="2" presStyleCnt="4">
        <dgm:presLayoutVars>
          <dgm:bulletEnabled val="1"/>
        </dgm:presLayoutVars>
      </dgm:prSet>
      <dgm:spPr/>
    </dgm:pt>
    <dgm:pt modelId="{55317AA8-6C38-0647-A472-40A27AECC7A6}" type="pres">
      <dgm:prSet presAssocID="{C1BC46EF-1E0C-452C-9807-8654F90EFB0F}" presName="sibTrans" presStyleCnt="0"/>
      <dgm:spPr/>
    </dgm:pt>
    <dgm:pt modelId="{675DD764-3562-E942-96A1-D4501DE78EB3}" type="pres">
      <dgm:prSet presAssocID="{9AE3E62B-CD75-487F-B8E8-9BCFE598883B}" presName="node" presStyleLbl="node1" presStyleIdx="3" presStyleCnt="4">
        <dgm:presLayoutVars>
          <dgm:bulletEnabled val="1"/>
        </dgm:presLayoutVars>
      </dgm:prSet>
      <dgm:spPr/>
    </dgm:pt>
  </dgm:ptLst>
  <dgm:cxnLst>
    <dgm:cxn modelId="{F666CA4B-5208-7441-AA89-82180DD9C457}" type="presOf" srcId="{CE27BE9F-E7CA-4CFE-BF93-5C8516D04BFE}" destId="{83BAF5F8-7260-F740-B63D-FE809E432E65}" srcOrd="0" destOrd="0" presId="urn:microsoft.com/office/officeart/2005/8/layout/default"/>
    <dgm:cxn modelId="{8CBB8154-4B84-430E-9A33-617C0EA41B53}" srcId="{CE27BE9F-E7CA-4CFE-BF93-5C8516D04BFE}" destId="{70469AD0-105A-4315-87D1-AC33D43DB91A}" srcOrd="0" destOrd="0" parTransId="{18F6CBDA-7BE0-4DFF-A7D8-0FFD8276F943}" sibTransId="{DFFED99B-9774-4785-BF1C-2B619609D0F8}"/>
    <dgm:cxn modelId="{7BEBDA70-6560-4FF1-9D68-5327752D4D46}" srcId="{CE27BE9F-E7CA-4CFE-BF93-5C8516D04BFE}" destId="{9AE3E62B-CD75-487F-B8E8-9BCFE598883B}" srcOrd="3" destOrd="0" parTransId="{C90C142F-6438-49F4-88AD-085198F6E30E}" sibTransId="{9718B8BD-1F40-4C7A-ADCE-56169C203BAC}"/>
    <dgm:cxn modelId="{41F00A94-6CBA-4782-8CAA-DED13B742661}" srcId="{CE27BE9F-E7CA-4CFE-BF93-5C8516D04BFE}" destId="{CE4AA39E-D9B9-4174-9D04-CC2F38E5C0B4}" srcOrd="2" destOrd="0" parTransId="{0A084C82-428B-4254-9EBE-C827A10A3FB2}" sibTransId="{C1BC46EF-1E0C-452C-9807-8654F90EFB0F}"/>
    <dgm:cxn modelId="{84D94EAB-E21B-3640-A84A-FEB1B19FBC65}" type="presOf" srcId="{9AE3E62B-CD75-487F-B8E8-9BCFE598883B}" destId="{675DD764-3562-E942-96A1-D4501DE78EB3}" srcOrd="0" destOrd="0" presId="urn:microsoft.com/office/officeart/2005/8/layout/default"/>
    <dgm:cxn modelId="{F970ACCC-472B-9B45-918C-235826F85D58}" type="presOf" srcId="{70469AD0-105A-4315-87D1-AC33D43DB91A}" destId="{AD4F204E-B9F5-284E-8620-8ED65B6003FF}" srcOrd="0" destOrd="0" presId="urn:microsoft.com/office/officeart/2005/8/layout/default"/>
    <dgm:cxn modelId="{3E71B8CC-D638-441A-A2C9-3726B08CFA3C}" srcId="{CE27BE9F-E7CA-4CFE-BF93-5C8516D04BFE}" destId="{E7B29E55-7329-4F42-9680-B2825C5EAB9B}" srcOrd="1" destOrd="0" parTransId="{B05212E3-2339-4538-8A5A-7D34E8DE2A6D}" sibTransId="{29AD4D2E-0B26-46C3-8EEC-4BF4F501443F}"/>
    <dgm:cxn modelId="{56FF83F2-EE42-E24D-8F43-C3EDAA5F2F34}" type="presOf" srcId="{E7B29E55-7329-4F42-9680-B2825C5EAB9B}" destId="{64F27313-D36B-0349-9732-7A611B1B3EE7}" srcOrd="0" destOrd="0" presId="urn:microsoft.com/office/officeart/2005/8/layout/default"/>
    <dgm:cxn modelId="{511129FE-DDAD-7A45-AA57-33ABDB12DFF7}" type="presOf" srcId="{CE4AA39E-D9B9-4174-9D04-CC2F38E5C0B4}" destId="{A9FD0DFC-DF0F-0C44-95CF-FB42AF38ABB9}" srcOrd="0" destOrd="0" presId="urn:microsoft.com/office/officeart/2005/8/layout/default"/>
    <dgm:cxn modelId="{84B842CE-0BD6-114F-8DD2-86495A66394A}" type="presParOf" srcId="{83BAF5F8-7260-F740-B63D-FE809E432E65}" destId="{AD4F204E-B9F5-284E-8620-8ED65B6003FF}" srcOrd="0" destOrd="0" presId="urn:microsoft.com/office/officeart/2005/8/layout/default"/>
    <dgm:cxn modelId="{99F1F727-7624-9C46-BE05-A143C8DA42F8}" type="presParOf" srcId="{83BAF5F8-7260-F740-B63D-FE809E432E65}" destId="{82148DEE-AAFD-664D-BEDD-8555363F942B}" srcOrd="1" destOrd="0" presId="urn:microsoft.com/office/officeart/2005/8/layout/default"/>
    <dgm:cxn modelId="{1C4DD144-39C9-4D4E-BA00-1ACB720C3934}" type="presParOf" srcId="{83BAF5F8-7260-F740-B63D-FE809E432E65}" destId="{64F27313-D36B-0349-9732-7A611B1B3EE7}" srcOrd="2" destOrd="0" presId="urn:microsoft.com/office/officeart/2005/8/layout/default"/>
    <dgm:cxn modelId="{B252B14D-D2AE-F94B-931D-409696406F59}" type="presParOf" srcId="{83BAF5F8-7260-F740-B63D-FE809E432E65}" destId="{08D12840-6E7B-2B4E-9EFF-9DE4D3CD06E5}" srcOrd="3" destOrd="0" presId="urn:microsoft.com/office/officeart/2005/8/layout/default"/>
    <dgm:cxn modelId="{5C6E8979-A078-7E46-9C55-295954D8EB2D}" type="presParOf" srcId="{83BAF5F8-7260-F740-B63D-FE809E432E65}" destId="{A9FD0DFC-DF0F-0C44-95CF-FB42AF38ABB9}" srcOrd="4" destOrd="0" presId="urn:microsoft.com/office/officeart/2005/8/layout/default"/>
    <dgm:cxn modelId="{154FBA28-F5F1-6347-90AD-5AEFBF602CC2}" type="presParOf" srcId="{83BAF5F8-7260-F740-B63D-FE809E432E65}" destId="{55317AA8-6C38-0647-A472-40A27AECC7A6}" srcOrd="5" destOrd="0" presId="urn:microsoft.com/office/officeart/2005/8/layout/default"/>
    <dgm:cxn modelId="{82F498C7-9E6E-334F-B290-9D4BA90BB356}" type="presParOf" srcId="{83BAF5F8-7260-F740-B63D-FE809E432E65}" destId="{675DD764-3562-E942-96A1-D4501DE78EB3}"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FDC70F-3E82-439C-AF8E-3A986A9584C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2FBCDE0-2B00-482D-82BD-C0630E13B2D7}">
      <dgm:prSet/>
      <dgm:spPr/>
      <dgm:t>
        <a:bodyPr/>
        <a:lstStyle/>
        <a:p>
          <a:r>
            <a:rPr lang="en-US" b="0" i="0"/>
            <a:t>Based on our analysis, we gained valuable insights into sepsis patients and their characteristics. The clustering algorithms helped identify different patient groups based on their features, and the entity extraction provided relevant information from the discharge notes. This analysis can contribute to better understanding and management of sepsis patients in healthcare settings.</a:t>
          </a:r>
          <a:endParaRPr lang="en-US"/>
        </a:p>
      </dgm:t>
    </dgm:pt>
    <dgm:pt modelId="{933EABE0-901E-4C86-8019-5AF022BBA7CB}" type="parTrans" cxnId="{480AEEA0-8E3A-4AC8-963A-2BDD3E40EF2A}">
      <dgm:prSet/>
      <dgm:spPr/>
      <dgm:t>
        <a:bodyPr/>
        <a:lstStyle/>
        <a:p>
          <a:endParaRPr lang="en-US"/>
        </a:p>
      </dgm:t>
    </dgm:pt>
    <dgm:pt modelId="{A62A31BD-C4D8-4C3F-B597-CE1514206B7C}" type="sibTrans" cxnId="{480AEEA0-8E3A-4AC8-963A-2BDD3E40EF2A}">
      <dgm:prSet/>
      <dgm:spPr/>
      <dgm:t>
        <a:bodyPr/>
        <a:lstStyle/>
        <a:p>
          <a:endParaRPr lang="en-US"/>
        </a:p>
      </dgm:t>
    </dgm:pt>
    <dgm:pt modelId="{21FE58D0-3049-4FA4-BBF7-4E3EAA5E61EF}">
      <dgm:prSet/>
      <dgm:spPr/>
      <dgm:t>
        <a:bodyPr/>
        <a:lstStyle/>
        <a:p>
          <a:r>
            <a:rPr lang="en-US" b="0" i="0" dirty="0"/>
            <a:t>Additional exploration can be done to dive deeper into the clusters and entities extracted, enabling more targeted interventions and personalized care for sepsis patients.</a:t>
          </a:r>
          <a:endParaRPr lang="en-US" dirty="0"/>
        </a:p>
      </dgm:t>
    </dgm:pt>
    <dgm:pt modelId="{47B50AFA-D9CA-48D9-9CC4-05B602B76166}" type="parTrans" cxnId="{B57CCA47-657C-4B7D-8E46-60C0B64EE366}">
      <dgm:prSet/>
      <dgm:spPr/>
      <dgm:t>
        <a:bodyPr/>
        <a:lstStyle/>
        <a:p>
          <a:endParaRPr lang="en-US"/>
        </a:p>
      </dgm:t>
    </dgm:pt>
    <dgm:pt modelId="{C05D41C2-50C7-40AE-87BB-18341B656565}" type="sibTrans" cxnId="{B57CCA47-657C-4B7D-8E46-60C0B64EE366}">
      <dgm:prSet/>
      <dgm:spPr/>
      <dgm:t>
        <a:bodyPr/>
        <a:lstStyle/>
        <a:p>
          <a:endParaRPr lang="en-US"/>
        </a:p>
      </dgm:t>
    </dgm:pt>
    <dgm:pt modelId="{26C03080-CBB9-AC4B-B5C6-3F4C95F67AAD}" type="pres">
      <dgm:prSet presAssocID="{6DFDC70F-3E82-439C-AF8E-3A986A9584CD}" presName="outerComposite" presStyleCnt="0">
        <dgm:presLayoutVars>
          <dgm:chMax val="5"/>
          <dgm:dir/>
          <dgm:resizeHandles val="exact"/>
        </dgm:presLayoutVars>
      </dgm:prSet>
      <dgm:spPr/>
    </dgm:pt>
    <dgm:pt modelId="{F1C2A5E5-4C48-414F-9D9B-042721642D9B}" type="pres">
      <dgm:prSet presAssocID="{6DFDC70F-3E82-439C-AF8E-3A986A9584CD}" presName="dummyMaxCanvas" presStyleCnt="0">
        <dgm:presLayoutVars/>
      </dgm:prSet>
      <dgm:spPr/>
    </dgm:pt>
    <dgm:pt modelId="{89A73DFA-1701-EF4D-92E6-3EC8ECC7202E}" type="pres">
      <dgm:prSet presAssocID="{6DFDC70F-3E82-439C-AF8E-3A986A9584CD}" presName="TwoNodes_1" presStyleLbl="node1" presStyleIdx="0" presStyleCnt="2">
        <dgm:presLayoutVars>
          <dgm:bulletEnabled val="1"/>
        </dgm:presLayoutVars>
      </dgm:prSet>
      <dgm:spPr/>
    </dgm:pt>
    <dgm:pt modelId="{377382E2-1DA3-3C46-B6FE-E8D63943B9C8}" type="pres">
      <dgm:prSet presAssocID="{6DFDC70F-3E82-439C-AF8E-3A986A9584CD}" presName="TwoNodes_2" presStyleLbl="node1" presStyleIdx="1" presStyleCnt="2">
        <dgm:presLayoutVars>
          <dgm:bulletEnabled val="1"/>
        </dgm:presLayoutVars>
      </dgm:prSet>
      <dgm:spPr/>
    </dgm:pt>
    <dgm:pt modelId="{19FAF631-253F-9C41-B0E6-37C89CBA7272}" type="pres">
      <dgm:prSet presAssocID="{6DFDC70F-3E82-439C-AF8E-3A986A9584CD}" presName="TwoConn_1-2" presStyleLbl="fgAccFollowNode1" presStyleIdx="0" presStyleCnt="1">
        <dgm:presLayoutVars>
          <dgm:bulletEnabled val="1"/>
        </dgm:presLayoutVars>
      </dgm:prSet>
      <dgm:spPr/>
    </dgm:pt>
    <dgm:pt modelId="{988971F8-67A2-5E44-AF25-A613530C25F2}" type="pres">
      <dgm:prSet presAssocID="{6DFDC70F-3E82-439C-AF8E-3A986A9584CD}" presName="TwoNodes_1_text" presStyleLbl="node1" presStyleIdx="1" presStyleCnt="2">
        <dgm:presLayoutVars>
          <dgm:bulletEnabled val="1"/>
        </dgm:presLayoutVars>
      </dgm:prSet>
      <dgm:spPr/>
    </dgm:pt>
    <dgm:pt modelId="{68E60FBF-5CCD-B745-BB8C-B813AB0C49F5}" type="pres">
      <dgm:prSet presAssocID="{6DFDC70F-3E82-439C-AF8E-3A986A9584CD}" presName="TwoNodes_2_text" presStyleLbl="node1" presStyleIdx="1" presStyleCnt="2">
        <dgm:presLayoutVars>
          <dgm:bulletEnabled val="1"/>
        </dgm:presLayoutVars>
      </dgm:prSet>
      <dgm:spPr/>
    </dgm:pt>
  </dgm:ptLst>
  <dgm:cxnLst>
    <dgm:cxn modelId="{AD9F690A-4181-684B-B66A-9B4319A345CA}" type="presOf" srcId="{21FE58D0-3049-4FA4-BBF7-4E3EAA5E61EF}" destId="{377382E2-1DA3-3C46-B6FE-E8D63943B9C8}" srcOrd="0" destOrd="0" presId="urn:microsoft.com/office/officeart/2005/8/layout/vProcess5"/>
    <dgm:cxn modelId="{027CD626-E973-064C-B9AE-4BCDA6166E3A}" type="presOf" srcId="{F2FBCDE0-2B00-482D-82BD-C0630E13B2D7}" destId="{988971F8-67A2-5E44-AF25-A613530C25F2}" srcOrd="1" destOrd="0" presId="urn:microsoft.com/office/officeart/2005/8/layout/vProcess5"/>
    <dgm:cxn modelId="{B57CCA47-657C-4B7D-8E46-60C0B64EE366}" srcId="{6DFDC70F-3E82-439C-AF8E-3A986A9584CD}" destId="{21FE58D0-3049-4FA4-BBF7-4E3EAA5E61EF}" srcOrd="1" destOrd="0" parTransId="{47B50AFA-D9CA-48D9-9CC4-05B602B76166}" sibTransId="{C05D41C2-50C7-40AE-87BB-18341B656565}"/>
    <dgm:cxn modelId="{3323E067-D777-E34E-B176-E627E6696F36}" type="presOf" srcId="{F2FBCDE0-2B00-482D-82BD-C0630E13B2D7}" destId="{89A73DFA-1701-EF4D-92E6-3EC8ECC7202E}" srcOrd="0" destOrd="0" presId="urn:microsoft.com/office/officeart/2005/8/layout/vProcess5"/>
    <dgm:cxn modelId="{A9FBE779-1DAA-0143-BB59-9AA79C7BE0A3}" type="presOf" srcId="{21FE58D0-3049-4FA4-BBF7-4E3EAA5E61EF}" destId="{68E60FBF-5CCD-B745-BB8C-B813AB0C49F5}" srcOrd="1" destOrd="0" presId="urn:microsoft.com/office/officeart/2005/8/layout/vProcess5"/>
    <dgm:cxn modelId="{480AEEA0-8E3A-4AC8-963A-2BDD3E40EF2A}" srcId="{6DFDC70F-3E82-439C-AF8E-3A986A9584CD}" destId="{F2FBCDE0-2B00-482D-82BD-C0630E13B2D7}" srcOrd="0" destOrd="0" parTransId="{933EABE0-901E-4C86-8019-5AF022BBA7CB}" sibTransId="{A62A31BD-C4D8-4C3F-B597-CE1514206B7C}"/>
    <dgm:cxn modelId="{872041B8-20F0-A14A-944E-E407A4F77A53}" type="presOf" srcId="{6DFDC70F-3E82-439C-AF8E-3A986A9584CD}" destId="{26C03080-CBB9-AC4B-B5C6-3F4C95F67AAD}" srcOrd="0" destOrd="0" presId="urn:microsoft.com/office/officeart/2005/8/layout/vProcess5"/>
    <dgm:cxn modelId="{0E7BE8F1-BF1E-7B4A-98DB-EA55B7E94FE6}" type="presOf" srcId="{A62A31BD-C4D8-4C3F-B597-CE1514206B7C}" destId="{19FAF631-253F-9C41-B0E6-37C89CBA7272}" srcOrd="0" destOrd="0" presId="urn:microsoft.com/office/officeart/2005/8/layout/vProcess5"/>
    <dgm:cxn modelId="{04168AC3-E442-6643-BE71-0BE54374126C}" type="presParOf" srcId="{26C03080-CBB9-AC4B-B5C6-3F4C95F67AAD}" destId="{F1C2A5E5-4C48-414F-9D9B-042721642D9B}" srcOrd="0" destOrd="0" presId="urn:microsoft.com/office/officeart/2005/8/layout/vProcess5"/>
    <dgm:cxn modelId="{3FFAC07C-4A3C-1141-B7E7-0D419C96140D}" type="presParOf" srcId="{26C03080-CBB9-AC4B-B5C6-3F4C95F67AAD}" destId="{89A73DFA-1701-EF4D-92E6-3EC8ECC7202E}" srcOrd="1" destOrd="0" presId="urn:microsoft.com/office/officeart/2005/8/layout/vProcess5"/>
    <dgm:cxn modelId="{26495549-8814-724B-9390-C1CCA7C174BA}" type="presParOf" srcId="{26C03080-CBB9-AC4B-B5C6-3F4C95F67AAD}" destId="{377382E2-1DA3-3C46-B6FE-E8D63943B9C8}" srcOrd="2" destOrd="0" presId="urn:microsoft.com/office/officeart/2005/8/layout/vProcess5"/>
    <dgm:cxn modelId="{514821EB-CD35-D14A-8184-7C7E6583F14E}" type="presParOf" srcId="{26C03080-CBB9-AC4B-B5C6-3F4C95F67AAD}" destId="{19FAF631-253F-9C41-B0E6-37C89CBA7272}" srcOrd="3" destOrd="0" presId="urn:microsoft.com/office/officeart/2005/8/layout/vProcess5"/>
    <dgm:cxn modelId="{6CFF1130-FC61-2141-8E57-6165466E1E24}" type="presParOf" srcId="{26C03080-CBB9-AC4B-B5C6-3F4C95F67AAD}" destId="{988971F8-67A2-5E44-AF25-A613530C25F2}" srcOrd="4" destOrd="0" presId="urn:microsoft.com/office/officeart/2005/8/layout/vProcess5"/>
    <dgm:cxn modelId="{1B23A0FC-922C-944E-A769-0EF9827C0CEE}" type="presParOf" srcId="{26C03080-CBB9-AC4B-B5C6-3F4C95F67AAD}" destId="{68E60FBF-5CCD-B745-BB8C-B813AB0C49F5}"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C2E9D-6403-494D-B703-33F22A24618D}">
      <dsp:nvSpPr>
        <dsp:cNvPr id="0" name=""/>
        <dsp:cNvSpPr/>
      </dsp:nvSpPr>
      <dsp:spPr>
        <a:xfrm>
          <a:off x="13219" y="0"/>
          <a:ext cx="811316" cy="794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3982CE-AE37-4036-B878-A346F5F36AF8}">
      <dsp:nvSpPr>
        <dsp:cNvPr id="0" name=""/>
        <dsp:cNvSpPr/>
      </dsp:nvSpPr>
      <dsp:spPr>
        <a:xfrm>
          <a:off x="13219" y="977928"/>
          <a:ext cx="2318046" cy="34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0" i="0" kern="1200"/>
            <a:t>Data Preparation:</a:t>
          </a:r>
          <a:endParaRPr lang="en-US" sz="1600" kern="1200"/>
        </a:p>
      </dsp:txBody>
      <dsp:txXfrm>
        <a:off x="13219" y="977928"/>
        <a:ext cx="2318046" cy="340569"/>
      </dsp:txXfrm>
    </dsp:sp>
    <dsp:sp modelId="{A5C54D98-3BE8-448F-BF82-788ABF17CDB6}">
      <dsp:nvSpPr>
        <dsp:cNvPr id="0" name=""/>
        <dsp:cNvSpPr/>
      </dsp:nvSpPr>
      <dsp:spPr>
        <a:xfrm>
          <a:off x="13219" y="1403738"/>
          <a:ext cx="2318046" cy="2947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0" i="0" kern="1200"/>
            <a:t>We imported the necessary libraries, including pandas, spacy, scispacy, seaborn, and matplotlib.</a:t>
          </a:r>
          <a:endParaRPr lang="en-US" sz="1200" kern="1200"/>
        </a:p>
        <a:p>
          <a:pPr marL="0" lvl="0" indent="0" algn="l" defTabSz="533400">
            <a:lnSpc>
              <a:spcPct val="100000"/>
            </a:lnSpc>
            <a:spcBef>
              <a:spcPct val="0"/>
            </a:spcBef>
            <a:spcAft>
              <a:spcPct val="35000"/>
            </a:spcAft>
            <a:buNone/>
          </a:pPr>
          <a:r>
            <a:rPr lang="en-US" sz="1200" b="0" i="0" kern="1200"/>
            <a:t>We loaded the datasets (PATIENTS.csv, ADMISSIONS.csv, ICUSTAYS.csv, DIAGNOSES_ICD.csv) and merged them based on relevant keys.</a:t>
          </a:r>
          <a:endParaRPr lang="en-US" sz="1200" kern="1200"/>
        </a:p>
        <a:p>
          <a:pPr marL="0" lvl="0" indent="0" algn="l" defTabSz="533400">
            <a:lnSpc>
              <a:spcPct val="100000"/>
            </a:lnSpc>
            <a:spcBef>
              <a:spcPct val="0"/>
            </a:spcBef>
            <a:spcAft>
              <a:spcPct val="35000"/>
            </a:spcAft>
            <a:buNone/>
          </a:pPr>
          <a:r>
            <a:rPr lang="en-US" sz="1200" b="0" i="0" kern="1200"/>
            <a:t>We filtered the data to include only sepsis patients using ICD-9 codes.</a:t>
          </a:r>
          <a:endParaRPr lang="en-US" sz="1200" kern="1200"/>
        </a:p>
        <a:p>
          <a:pPr marL="0" lvl="0" indent="0" algn="l" defTabSz="533400">
            <a:lnSpc>
              <a:spcPct val="100000"/>
            </a:lnSpc>
            <a:spcBef>
              <a:spcPct val="0"/>
            </a:spcBef>
            <a:spcAft>
              <a:spcPct val="35000"/>
            </a:spcAft>
            <a:buNone/>
          </a:pPr>
          <a:r>
            <a:rPr lang="en-US" sz="1200" b="0" i="0" kern="1200"/>
            <a:t>We performed data preprocessing, including converting datetime columns, calculating age in years, encoding categorical variables, and selecting the final feature set.</a:t>
          </a:r>
          <a:endParaRPr lang="en-US" sz="1200" kern="1200"/>
        </a:p>
      </dsp:txBody>
      <dsp:txXfrm>
        <a:off x="13219" y="1403738"/>
        <a:ext cx="2318046" cy="2947599"/>
      </dsp:txXfrm>
    </dsp:sp>
    <dsp:sp modelId="{AB5E3DF8-F4EE-41C9-BA07-BC7723583BF6}">
      <dsp:nvSpPr>
        <dsp:cNvPr id="0" name=""/>
        <dsp:cNvSpPr/>
      </dsp:nvSpPr>
      <dsp:spPr>
        <a:xfrm>
          <a:off x="2736924" y="0"/>
          <a:ext cx="811316" cy="794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67BA8D-1118-47ED-A2B4-8F897BA8258D}">
      <dsp:nvSpPr>
        <dsp:cNvPr id="0" name=""/>
        <dsp:cNvSpPr/>
      </dsp:nvSpPr>
      <dsp:spPr>
        <a:xfrm>
          <a:off x="2736924" y="977928"/>
          <a:ext cx="2318046" cy="34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0" i="0" kern="1200"/>
            <a:t>Exploratory Data Analysis:</a:t>
          </a:r>
          <a:endParaRPr lang="en-US" sz="1600" kern="1200"/>
        </a:p>
      </dsp:txBody>
      <dsp:txXfrm>
        <a:off x="2736924" y="977928"/>
        <a:ext cx="2318046" cy="340569"/>
      </dsp:txXfrm>
    </dsp:sp>
    <dsp:sp modelId="{B3D56F18-E72F-4E37-893E-EEA43F60B0F0}">
      <dsp:nvSpPr>
        <dsp:cNvPr id="0" name=""/>
        <dsp:cNvSpPr/>
      </dsp:nvSpPr>
      <dsp:spPr>
        <a:xfrm>
          <a:off x="2736924" y="1403738"/>
          <a:ext cx="2318046" cy="2947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0" i="0" kern="1200"/>
            <a:t>We visualized the distributions of age, length of stay (LOS), gender, readmission status, admission type, and mortality.</a:t>
          </a:r>
          <a:endParaRPr lang="en-US" sz="1200" kern="1200"/>
        </a:p>
        <a:p>
          <a:pPr marL="0" lvl="0" indent="0" algn="l" defTabSz="533400">
            <a:lnSpc>
              <a:spcPct val="100000"/>
            </a:lnSpc>
            <a:spcBef>
              <a:spcPct val="0"/>
            </a:spcBef>
            <a:spcAft>
              <a:spcPct val="35000"/>
            </a:spcAft>
            <a:buNone/>
          </a:pPr>
          <a:r>
            <a:rPr lang="en-US" sz="1200" b="0" i="0" kern="1200"/>
            <a:t>We used standard scaling to normalize the features.</a:t>
          </a:r>
          <a:endParaRPr lang="en-US" sz="1200" kern="1200"/>
        </a:p>
      </dsp:txBody>
      <dsp:txXfrm>
        <a:off x="2736924" y="1403738"/>
        <a:ext cx="2318046" cy="2947599"/>
      </dsp:txXfrm>
    </dsp:sp>
    <dsp:sp modelId="{D3C49D27-FB93-4957-95A1-B3C6648B7B4D}">
      <dsp:nvSpPr>
        <dsp:cNvPr id="0" name=""/>
        <dsp:cNvSpPr/>
      </dsp:nvSpPr>
      <dsp:spPr>
        <a:xfrm>
          <a:off x="5460629" y="0"/>
          <a:ext cx="811316" cy="794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8D558E-A04D-4DD7-9216-191C421BD3A5}">
      <dsp:nvSpPr>
        <dsp:cNvPr id="0" name=""/>
        <dsp:cNvSpPr/>
      </dsp:nvSpPr>
      <dsp:spPr>
        <a:xfrm>
          <a:off x="5460629" y="977928"/>
          <a:ext cx="2318046" cy="34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0" i="0" kern="1200"/>
            <a:t>Clustering:</a:t>
          </a:r>
          <a:endParaRPr lang="en-US" sz="1600" kern="1200"/>
        </a:p>
      </dsp:txBody>
      <dsp:txXfrm>
        <a:off x="5460629" y="977928"/>
        <a:ext cx="2318046" cy="340569"/>
      </dsp:txXfrm>
    </dsp:sp>
    <dsp:sp modelId="{84907DED-8991-4C2E-9D2D-C80233D138AE}">
      <dsp:nvSpPr>
        <dsp:cNvPr id="0" name=""/>
        <dsp:cNvSpPr/>
      </dsp:nvSpPr>
      <dsp:spPr>
        <a:xfrm>
          <a:off x="5460629" y="1403738"/>
          <a:ext cx="2318046" cy="2947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0" i="0" kern="1200"/>
            <a:t>We used the K-means algorithm to cluster the data into 6 clusters.</a:t>
          </a:r>
          <a:endParaRPr lang="en-US" sz="1200" kern="1200"/>
        </a:p>
        <a:p>
          <a:pPr marL="0" lvl="0" indent="0" algn="l" defTabSz="533400">
            <a:lnSpc>
              <a:spcPct val="100000"/>
            </a:lnSpc>
            <a:spcBef>
              <a:spcPct val="0"/>
            </a:spcBef>
            <a:spcAft>
              <a:spcPct val="35000"/>
            </a:spcAft>
            <a:buNone/>
          </a:pPr>
          <a:r>
            <a:rPr lang="en-US" sz="1200" b="0" i="0" kern="1200"/>
            <a:t>We used the Agglomerative Clustering algorithm with ward linkage to cluster the data into 6 clusters.</a:t>
          </a:r>
          <a:endParaRPr lang="en-US" sz="1200" kern="1200"/>
        </a:p>
        <a:p>
          <a:pPr marL="0" lvl="0" indent="0" algn="l" defTabSz="533400">
            <a:lnSpc>
              <a:spcPct val="100000"/>
            </a:lnSpc>
            <a:spcBef>
              <a:spcPct val="0"/>
            </a:spcBef>
            <a:spcAft>
              <a:spcPct val="35000"/>
            </a:spcAft>
            <a:buNone/>
          </a:pPr>
          <a:r>
            <a:rPr lang="en-US" sz="1200" b="0" i="0" kern="1200"/>
            <a:t>We evaluated the clustering results using the silhouette score.</a:t>
          </a:r>
          <a:endParaRPr lang="en-US" sz="1200" kern="1200"/>
        </a:p>
      </dsp:txBody>
      <dsp:txXfrm>
        <a:off x="5460629" y="1403738"/>
        <a:ext cx="2318046" cy="2947599"/>
      </dsp:txXfrm>
    </dsp:sp>
    <dsp:sp modelId="{FC9CC7B8-83C8-41EE-B482-239EB5274CF2}">
      <dsp:nvSpPr>
        <dsp:cNvPr id="0" name=""/>
        <dsp:cNvSpPr/>
      </dsp:nvSpPr>
      <dsp:spPr>
        <a:xfrm>
          <a:off x="8184333" y="0"/>
          <a:ext cx="811316" cy="794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A99C5D-B2E8-416D-882A-0297202F0536}">
      <dsp:nvSpPr>
        <dsp:cNvPr id="0" name=""/>
        <dsp:cNvSpPr/>
      </dsp:nvSpPr>
      <dsp:spPr>
        <a:xfrm>
          <a:off x="8184333" y="977928"/>
          <a:ext cx="2318046" cy="34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0" i="0" kern="1200"/>
            <a:t>Visualization:</a:t>
          </a:r>
          <a:endParaRPr lang="en-US" sz="1600" kern="1200"/>
        </a:p>
      </dsp:txBody>
      <dsp:txXfrm>
        <a:off x="8184333" y="977928"/>
        <a:ext cx="2318046" cy="340569"/>
      </dsp:txXfrm>
    </dsp:sp>
    <dsp:sp modelId="{A4ED66AA-1BDB-4ECD-A7DB-3725D97AD478}">
      <dsp:nvSpPr>
        <dsp:cNvPr id="0" name=""/>
        <dsp:cNvSpPr/>
      </dsp:nvSpPr>
      <dsp:spPr>
        <a:xfrm>
          <a:off x="8184333" y="1403738"/>
          <a:ext cx="2318046" cy="2947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0" i="0" kern="1200"/>
            <a:t>We performed Principal Component Analysis (PCA) to reduce the dimensionality of the data to 3 components.</a:t>
          </a:r>
          <a:endParaRPr lang="en-US" sz="1200" kern="1200"/>
        </a:p>
        <a:p>
          <a:pPr marL="0" lvl="0" indent="0" algn="l" defTabSz="533400">
            <a:lnSpc>
              <a:spcPct val="100000"/>
            </a:lnSpc>
            <a:spcBef>
              <a:spcPct val="0"/>
            </a:spcBef>
            <a:spcAft>
              <a:spcPct val="35000"/>
            </a:spcAft>
            <a:buNone/>
          </a:pPr>
          <a:r>
            <a:rPr lang="en-US" sz="1200" b="0" i="0" kern="1200"/>
            <a:t>We visualized the clusters using scatter plots for both K-means and Agglomerative Clustering.</a:t>
          </a:r>
          <a:endParaRPr lang="en-US" sz="1200" kern="1200"/>
        </a:p>
      </dsp:txBody>
      <dsp:txXfrm>
        <a:off x="8184333" y="1403738"/>
        <a:ext cx="2318046" cy="2947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4445D-51F1-486E-91D2-55A103191CE3}">
      <dsp:nvSpPr>
        <dsp:cNvPr id="0" name=""/>
        <dsp:cNvSpPr/>
      </dsp:nvSpPr>
      <dsp:spPr>
        <a:xfrm>
          <a:off x="13219" y="1338935"/>
          <a:ext cx="811316" cy="811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88CD24-AC45-4C17-8752-20F431AC62D8}">
      <dsp:nvSpPr>
        <dsp:cNvPr id="0" name=""/>
        <dsp:cNvSpPr/>
      </dsp:nvSpPr>
      <dsp:spPr>
        <a:xfrm>
          <a:off x="13219" y="2462308"/>
          <a:ext cx="2318046" cy="343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dirty="0"/>
            <a:t>Cluster Analysis:</a:t>
          </a:r>
          <a:endParaRPr lang="en-US" sz="1400" kern="1200" dirty="0"/>
        </a:p>
      </dsp:txBody>
      <dsp:txXfrm>
        <a:off x="13219" y="2462308"/>
        <a:ext cx="2318046" cy="343886"/>
      </dsp:txXfrm>
    </dsp:sp>
    <dsp:sp modelId="{F4B7D87D-EB7E-4C0C-8C15-86EF1AA578C7}">
      <dsp:nvSpPr>
        <dsp:cNvPr id="0" name=""/>
        <dsp:cNvSpPr/>
      </dsp:nvSpPr>
      <dsp:spPr>
        <a:xfrm>
          <a:off x="13219" y="3069945"/>
          <a:ext cx="2318046" cy="258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We analyzed the mean values of the clustering columns for each cluster.</a:t>
          </a:r>
          <a:endParaRPr lang="en-US" sz="1100" kern="1200"/>
        </a:p>
        <a:p>
          <a:pPr marL="0" lvl="0" indent="0" algn="l" defTabSz="488950">
            <a:lnSpc>
              <a:spcPct val="100000"/>
            </a:lnSpc>
            <a:spcBef>
              <a:spcPct val="0"/>
            </a:spcBef>
            <a:spcAft>
              <a:spcPct val="35000"/>
            </a:spcAft>
            <a:buNone/>
          </a:pPr>
          <a:r>
            <a:rPr lang="en-US" sz="1100" b="0" i="0" kern="1200"/>
            <a:t>We visualized the distributions of the clustering columns in each cluster using box plots and violin plots.</a:t>
          </a:r>
          <a:endParaRPr lang="en-US" sz="1100" kern="1200"/>
        </a:p>
      </dsp:txBody>
      <dsp:txXfrm>
        <a:off x="13219" y="3069945"/>
        <a:ext cx="2318046" cy="258368"/>
      </dsp:txXfrm>
    </dsp:sp>
    <dsp:sp modelId="{C9745F3F-9A08-4BE1-AA6C-2A60613FC7B4}">
      <dsp:nvSpPr>
        <dsp:cNvPr id="0" name=""/>
        <dsp:cNvSpPr/>
      </dsp:nvSpPr>
      <dsp:spPr>
        <a:xfrm>
          <a:off x="2736924" y="1338935"/>
          <a:ext cx="811316" cy="811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EFFB9F-B103-4C86-B14C-33B30E1EB8A2}">
      <dsp:nvSpPr>
        <dsp:cNvPr id="0" name=""/>
        <dsp:cNvSpPr/>
      </dsp:nvSpPr>
      <dsp:spPr>
        <a:xfrm>
          <a:off x="2736924" y="2426388"/>
          <a:ext cx="2318046" cy="41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dirty="0"/>
            <a:t>Entity Extraction:</a:t>
          </a:r>
          <a:endParaRPr lang="en-US" sz="1400" kern="1200" dirty="0"/>
        </a:p>
      </dsp:txBody>
      <dsp:txXfrm>
        <a:off x="2736924" y="2426388"/>
        <a:ext cx="2318046" cy="415727"/>
      </dsp:txXfrm>
    </dsp:sp>
    <dsp:sp modelId="{8E421B24-6BB6-4736-82C0-C239737E8781}">
      <dsp:nvSpPr>
        <dsp:cNvPr id="0" name=""/>
        <dsp:cNvSpPr/>
      </dsp:nvSpPr>
      <dsp:spPr>
        <a:xfrm>
          <a:off x="2736924" y="3069945"/>
          <a:ext cx="2318046" cy="258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We used Spacy and SciSpacy to extract entities from the discharge notes of sepsis patients.</a:t>
          </a:r>
          <a:endParaRPr lang="en-US" sz="1100" kern="1200"/>
        </a:p>
        <a:p>
          <a:pPr marL="0" lvl="0" indent="0" algn="l" defTabSz="488950">
            <a:lnSpc>
              <a:spcPct val="100000"/>
            </a:lnSpc>
            <a:spcBef>
              <a:spcPct val="0"/>
            </a:spcBef>
            <a:spcAft>
              <a:spcPct val="35000"/>
            </a:spcAft>
            <a:buNone/>
          </a:pPr>
          <a:r>
            <a:rPr lang="en-US" sz="1100" b="0" i="0" kern="1200"/>
            <a:t>We preprocessed the text by tokenizing, removing stopwords, lowercasing, and lemmatizing.</a:t>
          </a:r>
          <a:endParaRPr lang="en-US" sz="1100" kern="1200"/>
        </a:p>
        <a:p>
          <a:pPr marL="0" lvl="0" indent="0" algn="l" defTabSz="488950">
            <a:lnSpc>
              <a:spcPct val="100000"/>
            </a:lnSpc>
            <a:spcBef>
              <a:spcPct val="0"/>
            </a:spcBef>
            <a:spcAft>
              <a:spcPct val="35000"/>
            </a:spcAft>
            <a:buNone/>
          </a:pPr>
          <a:r>
            <a:rPr lang="en-US" sz="1100" b="0" i="0" kern="1200"/>
            <a:t>We used SciSpacy to extract entities from the preprocessed text.</a:t>
          </a:r>
          <a:endParaRPr lang="en-US" sz="1100" kern="1200"/>
        </a:p>
      </dsp:txBody>
      <dsp:txXfrm>
        <a:off x="2736924" y="3069945"/>
        <a:ext cx="2318046" cy="258368"/>
      </dsp:txXfrm>
    </dsp:sp>
    <dsp:sp modelId="{72B7D16C-0B58-4876-BB4F-A1A4318B5987}">
      <dsp:nvSpPr>
        <dsp:cNvPr id="0" name=""/>
        <dsp:cNvSpPr/>
      </dsp:nvSpPr>
      <dsp:spPr>
        <a:xfrm>
          <a:off x="5460629" y="1338935"/>
          <a:ext cx="811316" cy="811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604836-6B70-4CEC-A507-29A132D7849E}">
      <dsp:nvSpPr>
        <dsp:cNvPr id="0" name=""/>
        <dsp:cNvSpPr/>
      </dsp:nvSpPr>
      <dsp:spPr>
        <a:xfrm>
          <a:off x="5460629" y="2477851"/>
          <a:ext cx="2318046" cy="31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dirty="0"/>
            <a:t>Entity Visualization:</a:t>
          </a:r>
          <a:endParaRPr lang="en-US" sz="1400" kern="1200" dirty="0"/>
        </a:p>
      </dsp:txBody>
      <dsp:txXfrm>
        <a:off x="5460629" y="2477851"/>
        <a:ext cx="2318046" cy="312801"/>
      </dsp:txXfrm>
    </dsp:sp>
    <dsp:sp modelId="{38D5F9E2-E1B8-40B0-9314-2C479853023B}">
      <dsp:nvSpPr>
        <dsp:cNvPr id="0" name=""/>
        <dsp:cNvSpPr/>
      </dsp:nvSpPr>
      <dsp:spPr>
        <a:xfrm>
          <a:off x="5460629" y="3069945"/>
          <a:ext cx="2318046" cy="258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We displayed the first 15 lines of text with more than 10 words for the first 2 notes.</a:t>
          </a:r>
          <a:endParaRPr lang="en-US" sz="1100" kern="1200"/>
        </a:p>
        <a:p>
          <a:pPr marL="0" lvl="0" indent="0" algn="l" defTabSz="488950">
            <a:lnSpc>
              <a:spcPct val="100000"/>
            </a:lnSpc>
            <a:spcBef>
              <a:spcPct val="0"/>
            </a:spcBef>
            <a:spcAft>
              <a:spcPct val="35000"/>
            </a:spcAft>
            <a:buNone/>
          </a:pPr>
          <a:r>
            <a:rPr lang="en-US" sz="1100" b="0" i="0" kern="1200"/>
            <a:t>We used displacy to visualize the extracted entities in the text.</a:t>
          </a:r>
          <a:endParaRPr lang="en-US" sz="1100" kern="1200"/>
        </a:p>
      </dsp:txBody>
      <dsp:txXfrm>
        <a:off x="5460629" y="3069945"/>
        <a:ext cx="2318046" cy="258368"/>
      </dsp:txXfrm>
    </dsp:sp>
    <dsp:sp modelId="{1196D6ED-5AA6-4CCC-A9D1-1D7498C2E27C}">
      <dsp:nvSpPr>
        <dsp:cNvPr id="0" name=""/>
        <dsp:cNvSpPr/>
      </dsp:nvSpPr>
      <dsp:spPr>
        <a:xfrm>
          <a:off x="8184333" y="1338935"/>
          <a:ext cx="811316" cy="8113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FAD48B-37EC-4B2E-B4F1-A9604F93CBE5}">
      <dsp:nvSpPr>
        <dsp:cNvPr id="0" name=""/>
        <dsp:cNvSpPr/>
      </dsp:nvSpPr>
      <dsp:spPr>
        <a:xfrm>
          <a:off x="8184333" y="2240563"/>
          <a:ext cx="2318046" cy="787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a:t>This analysis provides insights into sepsis patients and their characteristics. The clustering algorithms help identify different patient groups based on their features, and the entity extraction helps extract relevant information from the discharge notes.</a:t>
          </a:r>
          <a:endParaRPr lang="en-US" sz="1400" kern="1200"/>
        </a:p>
      </dsp:txBody>
      <dsp:txXfrm>
        <a:off x="8184333" y="2240563"/>
        <a:ext cx="2318046" cy="787376"/>
      </dsp:txXfrm>
    </dsp:sp>
    <dsp:sp modelId="{B897282D-4450-480B-B5B3-60595E98BA46}">
      <dsp:nvSpPr>
        <dsp:cNvPr id="0" name=""/>
        <dsp:cNvSpPr/>
      </dsp:nvSpPr>
      <dsp:spPr>
        <a:xfrm>
          <a:off x="8184333" y="3069945"/>
          <a:ext cx="2318046" cy="25836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F204E-B9F5-284E-8620-8ED65B6003FF}">
      <dsp:nvSpPr>
        <dsp:cNvPr id="0" name=""/>
        <dsp:cNvSpPr/>
      </dsp:nvSpPr>
      <dsp:spPr>
        <a:xfrm>
          <a:off x="1279294" y="991"/>
          <a:ext cx="3261397" cy="195683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K-Means Clustering</a:t>
          </a:r>
        </a:p>
      </dsp:txBody>
      <dsp:txXfrm>
        <a:off x="1279294" y="991"/>
        <a:ext cx="3261397" cy="1956838"/>
      </dsp:txXfrm>
    </dsp:sp>
    <dsp:sp modelId="{64F27313-D36B-0349-9732-7A611B1B3EE7}">
      <dsp:nvSpPr>
        <dsp:cNvPr id="0" name=""/>
        <dsp:cNvSpPr/>
      </dsp:nvSpPr>
      <dsp:spPr>
        <a:xfrm>
          <a:off x="4866832" y="991"/>
          <a:ext cx="3261397" cy="195683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K-Means aims to partition data points into k distinct clusters, where points within a cluster are similar to each other, while points in different clusters are dissimilar</a:t>
          </a:r>
        </a:p>
      </dsp:txBody>
      <dsp:txXfrm>
        <a:off x="4866832" y="991"/>
        <a:ext cx="3261397" cy="1956838"/>
      </dsp:txXfrm>
    </dsp:sp>
    <dsp:sp modelId="{A9FD0DFC-DF0F-0C44-95CF-FB42AF38ABB9}">
      <dsp:nvSpPr>
        <dsp:cNvPr id="0" name=""/>
        <dsp:cNvSpPr/>
      </dsp:nvSpPr>
      <dsp:spPr>
        <a:xfrm>
          <a:off x="1279294" y="2283969"/>
          <a:ext cx="3261397" cy="1956838"/>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Agglomerative Clustering</a:t>
          </a:r>
        </a:p>
      </dsp:txBody>
      <dsp:txXfrm>
        <a:off x="1279294" y="2283969"/>
        <a:ext cx="3261397" cy="1956838"/>
      </dsp:txXfrm>
    </dsp:sp>
    <dsp:sp modelId="{675DD764-3562-E942-96A1-D4501DE78EB3}">
      <dsp:nvSpPr>
        <dsp:cNvPr id="0" name=""/>
        <dsp:cNvSpPr/>
      </dsp:nvSpPr>
      <dsp:spPr>
        <a:xfrm>
          <a:off x="4866832" y="2283969"/>
          <a:ext cx="3261397" cy="195683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Agglomerative clustering aims to group data points into clusters by iteratively merging the closest clusters until a desired number of clusters is achieved</a:t>
          </a:r>
        </a:p>
      </dsp:txBody>
      <dsp:txXfrm>
        <a:off x="4866832" y="2283969"/>
        <a:ext cx="3261397" cy="19568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3DFA-1701-EF4D-92E6-3EC8ECC7202E}">
      <dsp:nvSpPr>
        <dsp:cNvPr id="0" name=""/>
        <dsp:cNvSpPr/>
      </dsp:nvSpPr>
      <dsp:spPr>
        <a:xfrm>
          <a:off x="0" y="0"/>
          <a:ext cx="9346190" cy="159164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Based on our analysis, we gained valuable insights into sepsis patients and their characteristics. The clustering algorithms helped identify different patient groups based on their features, and the entity extraction provided relevant information from the discharge notes. This analysis can contribute to better understanding and management of sepsis patients in healthcare settings.</a:t>
          </a:r>
          <a:endParaRPr lang="en-US" sz="1700" kern="1200"/>
        </a:p>
      </dsp:txBody>
      <dsp:txXfrm>
        <a:off x="46618" y="46618"/>
        <a:ext cx="7701096" cy="1498413"/>
      </dsp:txXfrm>
    </dsp:sp>
    <dsp:sp modelId="{377382E2-1DA3-3C46-B6FE-E8D63943B9C8}">
      <dsp:nvSpPr>
        <dsp:cNvPr id="0" name=""/>
        <dsp:cNvSpPr/>
      </dsp:nvSpPr>
      <dsp:spPr>
        <a:xfrm>
          <a:off x="1649327" y="1945348"/>
          <a:ext cx="9346190" cy="1591649"/>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Additional exploration can be done to dive deeper into the clusters and entities extracted, enabling more targeted interventions and personalized care for sepsis patients.</a:t>
          </a:r>
          <a:endParaRPr lang="en-US" sz="1700" kern="1200" dirty="0"/>
        </a:p>
      </dsp:txBody>
      <dsp:txXfrm>
        <a:off x="1695945" y="1991966"/>
        <a:ext cx="6569054" cy="1498413"/>
      </dsp:txXfrm>
    </dsp:sp>
    <dsp:sp modelId="{19FAF631-253F-9C41-B0E6-37C89CBA7272}">
      <dsp:nvSpPr>
        <dsp:cNvPr id="0" name=""/>
        <dsp:cNvSpPr/>
      </dsp:nvSpPr>
      <dsp:spPr>
        <a:xfrm>
          <a:off x="8311618" y="1251213"/>
          <a:ext cx="1034571" cy="1034571"/>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544396" y="1251213"/>
        <a:ext cx="569015" cy="77851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3143-3172-FA50-6EA8-D6D52760A0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CC242E-5B1C-DD31-06C0-A6CF9B575E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96F91B-07EC-6E57-05C2-4529DBF38D9D}"/>
              </a:ext>
            </a:extLst>
          </p:cNvPr>
          <p:cNvSpPr>
            <a:spLocks noGrp="1"/>
          </p:cNvSpPr>
          <p:nvPr>
            <p:ph type="dt" sz="half" idx="10"/>
          </p:nvPr>
        </p:nvSpPr>
        <p:spPr/>
        <p:txBody>
          <a:bodyPr/>
          <a:lstStyle/>
          <a:p>
            <a:fld id="{6CE1ADDE-60D5-7845-9453-C316AD0F8F58}" type="datetimeFigureOut">
              <a:rPr lang="en-US" smtClean="0"/>
              <a:t>11/1/24</a:t>
            </a:fld>
            <a:endParaRPr lang="en-US"/>
          </a:p>
        </p:txBody>
      </p:sp>
      <p:sp>
        <p:nvSpPr>
          <p:cNvPr id="5" name="Footer Placeholder 4">
            <a:extLst>
              <a:ext uri="{FF2B5EF4-FFF2-40B4-BE49-F238E27FC236}">
                <a16:creationId xmlns:a16="http://schemas.microsoft.com/office/drawing/2014/main" id="{393DD34F-7359-F008-3986-226F68040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04181-6E54-B016-3F05-0110B7EBAF06}"/>
              </a:ext>
            </a:extLst>
          </p:cNvPr>
          <p:cNvSpPr>
            <a:spLocks noGrp="1"/>
          </p:cNvSpPr>
          <p:nvPr>
            <p:ph type="sldNum" sz="quarter" idx="12"/>
          </p:nvPr>
        </p:nvSpPr>
        <p:spPr/>
        <p:txBody>
          <a:bodyPr/>
          <a:lstStyle/>
          <a:p>
            <a:fld id="{55802BF5-4382-814C-BA89-6C05EEFFEA8B}" type="slidenum">
              <a:rPr lang="en-US" smtClean="0"/>
              <a:t>‹#›</a:t>
            </a:fld>
            <a:endParaRPr lang="en-US"/>
          </a:p>
        </p:txBody>
      </p:sp>
    </p:spTree>
    <p:extLst>
      <p:ext uri="{BB962C8B-B14F-4D97-AF65-F5344CB8AC3E}">
        <p14:creationId xmlns:p14="http://schemas.microsoft.com/office/powerpoint/2010/main" val="1003439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6458-98EE-305D-470B-C83B66AA3A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091017-F202-D059-6405-A5A5FDAC98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67EE75-C32F-1593-8DBB-2B2C7C4EA556}"/>
              </a:ext>
            </a:extLst>
          </p:cNvPr>
          <p:cNvSpPr>
            <a:spLocks noGrp="1"/>
          </p:cNvSpPr>
          <p:nvPr>
            <p:ph type="dt" sz="half" idx="10"/>
          </p:nvPr>
        </p:nvSpPr>
        <p:spPr/>
        <p:txBody>
          <a:bodyPr/>
          <a:lstStyle/>
          <a:p>
            <a:fld id="{6CE1ADDE-60D5-7845-9453-C316AD0F8F58}" type="datetimeFigureOut">
              <a:rPr lang="en-US" smtClean="0"/>
              <a:t>11/1/24</a:t>
            </a:fld>
            <a:endParaRPr lang="en-US"/>
          </a:p>
        </p:txBody>
      </p:sp>
      <p:sp>
        <p:nvSpPr>
          <p:cNvPr id="5" name="Footer Placeholder 4">
            <a:extLst>
              <a:ext uri="{FF2B5EF4-FFF2-40B4-BE49-F238E27FC236}">
                <a16:creationId xmlns:a16="http://schemas.microsoft.com/office/drawing/2014/main" id="{140A4ABC-2F21-C01E-A4AE-AAD24CD5F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D1562-A527-14A9-5AFD-41B45F588403}"/>
              </a:ext>
            </a:extLst>
          </p:cNvPr>
          <p:cNvSpPr>
            <a:spLocks noGrp="1"/>
          </p:cNvSpPr>
          <p:nvPr>
            <p:ph type="sldNum" sz="quarter" idx="12"/>
          </p:nvPr>
        </p:nvSpPr>
        <p:spPr/>
        <p:txBody>
          <a:bodyPr/>
          <a:lstStyle/>
          <a:p>
            <a:fld id="{55802BF5-4382-814C-BA89-6C05EEFFEA8B}" type="slidenum">
              <a:rPr lang="en-US" smtClean="0"/>
              <a:t>‹#›</a:t>
            </a:fld>
            <a:endParaRPr lang="en-US"/>
          </a:p>
        </p:txBody>
      </p:sp>
    </p:spTree>
    <p:extLst>
      <p:ext uri="{BB962C8B-B14F-4D97-AF65-F5344CB8AC3E}">
        <p14:creationId xmlns:p14="http://schemas.microsoft.com/office/powerpoint/2010/main" val="342293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AD78A5-CD3D-2170-D824-307A1F6A1D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9F3274-F52A-2D4F-DF4B-AC7EB194D3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D8244-AF89-0B7D-B050-741D1DE7FA76}"/>
              </a:ext>
            </a:extLst>
          </p:cNvPr>
          <p:cNvSpPr>
            <a:spLocks noGrp="1"/>
          </p:cNvSpPr>
          <p:nvPr>
            <p:ph type="dt" sz="half" idx="10"/>
          </p:nvPr>
        </p:nvSpPr>
        <p:spPr/>
        <p:txBody>
          <a:bodyPr/>
          <a:lstStyle/>
          <a:p>
            <a:fld id="{6CE1ADDE-60D5-7845-9453-C316AD0F8F58}" type="datetimeFigureOut">
              <a:rPr lang="en-US" smtClean="0"/>
              <a:t>11/1/24</a:t>
            </a:fld>
            <a:endParaRPr lang="en-US"/>
          </a:p>
        </p:txBody>
      </p:sp>
      <p:sp>
        <p:nvSpPr>
          <p:cNvPr id="5" name="Footer Placeholder 4">
            <a:extLst>
              <a:ext uri="{FF2B5EF4-FFF2-40B4-BE49-F238E27FC236}">
                <a16:creationId xmlns:a16="http://schemas.microsoft.com/office/drawing/2014/main" id="{D184170A-1AAD-6F5F-4C93-25EA1DB9D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AC0A0-B81D-BEBA-8C59-BD3630A5BF91}"/>
              </a:ext>
            </a:extLst>
          </p:cNvPr>
          <p:cNvSpPr>
            <a:spLocks noGrp="1"/>
          </p:cNvSpPr>
          <p:nvPr>
            <p:ph type="sldNum" sz="quarter" idx="12"/>
          </p:nvPr>
        </p:nvSpPr>
        <p:spPr/>
        <p:txBody>
          <a:bodyPr/>
          <a:lstStyle/>
          <a:p>
            <a:fld id="{55802BF5-4382-814C-BA89-6C05EEFFEA8B}" type="slidenum">
              <a:rPr lang="en-US" smtClean="0"/>
              <a:t>‹#›</a:t>
            </a:fld>
            <a:endParaRPr lang="en-US"/>
          </a:p>
        </p:txBody>
      </p:sp>
    </p:spTree>
    <p:extLst>
      <p:ext uri="{BB962C8B-B14F-4D97-AF65-F5344CB8AC3E}">
        <p14:creationId xmlns:p14="http://schemas.microsoft.com/office/powerpoint/2010/main" val="116534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1AD3-2C0B-CC1A-D370-ED15017305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3F3637-E15A-ED71-701C-64D1C5B88E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30D79-5BC4-2259-104F-A38516914A12}"/>
              </a:ext>
            </a:extLst>
          </p:cNvPr>
          <p:cNvSpPr>
            <a:spLocks noGrp="1"/>
          </p:cNvSpPr>
          <p:nvPr>
            <p:ph type="dt" sz="half" idx="10"/>
          </p:nvPr>
        </p:nvSpPr>
        <p:spPr/>
        <p:txBody>
          <a:bodyPr/>
          <a:lstStyle/>
          <a:p>
            <a:fld id="{6CE1ADDE-60D5-7845-9453-C316AD0F8F58}" type="datetimeFigureOut">
              <a:rPr lang="en-US" smtClean="0"/>
              <a:t>11/1/24</a:t>
            </a:fld>
            <a:endParaRPr lang="en-US"/>
          </a:p>
        </p:txBody>
      </p:sp>
      <p:sp>
        <p:nvSpPr>
          <p:cNvPr id="5" name="Footer Placeholder 4">
            <a:extLst>
              <a:ext uri="{FF2B5EF4-FFF2-40B4-BE49-F238E27FC236}">
                <a16:creationId xmlns:a16="http://schemas.microsoft.com/office/drawing/2014/main" id="{49D65DAB-0FAD-7AEA-EEB9-D8634276D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CA36E-23B8-E1FA-AF11-BD54141A3FEC}"/>
              </a:ext>
            </a:extLst>
          </p:cNvPr>
          <p:cNvSpPr>
            <a:spLocks noGrp="1"/>
          </p:cNvSpPr>
          <p:nvPr>
            <p:ph type="sldNum" sz="quarter" idx="12"/>
          </p:nvPr>
        </p:nvSpPr>
        <p:spPr/>
        <p:txBody>
          <a:bodyPr/>
          <a:lstStyle/>
          <a:p>
            <a:fld id="{55802BF5-4382-814C-BA89-6C05EEFFEA8B}" type="slidenum">
              <a:rPr lang="en-US" smtClean="0"/>
              <a:t>‹#›</a:t>
            </a:fld>
            <a:endParaRPr lang="en-US"/>
          </a:p>
        </p:txBody>
      </p:sp>
    </p:spTree>
    <p:extLst>
      <p:ext uri="{BB962C8B-B14F-4D97-AF65-F5344CB8AC3E}">
        <p14:creationId xmlns:p14="http://schemas.microsoft.com/office/powerpoint/2010/main" val="141088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A9662-93E2-8B3A-1336-5117DE3FC2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034563-C455-1F5E-E750-62028D1135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C16893-B09F-7D72-5E07-BC7362FE76F3}"/>
              </a:ext>
            </a:extLst>
          </p:cNvPr>
          <p:cNvSpPr>
            <a:spLocks noGrp="1"/>
          </p:cNvSpPr>
          <p:nvPr>
            <p:ph type="dt" sz="half" idx="10"/>
          </p:nvPr>
        </p:nvSpPr>
        <p:spPr/>
        <p:txBody>
          <a:bodyPr/>
          <a:lstStyle/>
          <a:p>
            <a:fld id="{6CE1ADDE-60D5-7845-9453-C316AD0F8F58}" type="datetimeFigureOut">
              <a:rPr lang="en-US" smtClean="0"/>
              <a:t>11/1/24</a:t>
            </a:fld>
            <a:endParaRPr lang="en-US"/>
          </a:p>
        </p:txBody>
      </p:sp>
      <p:sp>
        <p:nvSpPr>
          <p:cNvPr id="5" name="Footer Placeholder 4">
            <a:extLst>
              <a:ext uri="{FF2B5EF4-FFF2-40B4-BE49-F238E27FC236}">
                <a16:creationId xmlns:a16="http://schemas.microsoft.com/office/drawing/2014/main" id="{60763DFE-4E4E-AFE2-79DE-D2AAA7B1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55E41-1E63-3002-BBF8-32E7D455A5EB}"/>
              </a:ext>
            </a:extLst>
          </p:cNvPr>
          <p:cNvSpPr>
            <a:spLocks noGrp="1"/>
          </p:cNvSpPr>
          <p:nvPr>
            <p:ph type="sldNum" sz="quarter" idx="12"/>
          </p:nvPr>
        </p:nvSpPr>
        <p:spPr/>
        <p:txBody>
          <a:bodyPr/>
          <a:lstStyle/>
          <a:p>
            <a:fld id="{55802BF5-4382-814C-BA89-6C05EEFFEA8B}" type="slidenum">
              <a:rPr lang="en-US" smtClean="0"/>
              <a:t>‹#›</a:t>
            </a:fld>
            <a:endParaRPr lang="en-US"/>
          </a:p>
        </p:txBody>
      </p:sp>
    </p:spTree>
    <p:extLst>
      <p:ext uri="{BB962C8B-B14F-4D97-AF65-F5344CB8AC3E}">
        <p14:creationId xmlns:p14="http://schemas.microsoft.com/office/powerpoint/2010/main" val="78973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DE1C-D191-E6F8-D6D0-3805D70307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D433E-5CD8-0A09-4628-A696AD9AAF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76574F-11A3-B716-D254-ACC4CFEAFE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A64EAE-D8E5-BFD2-6E64-F0941B145E1D}"/>
              </a:ext>
            </a:extLst>
          </p:cNvPr>
          <p:cNvSpPr>
            <a:spLocks noGrp="1"/>
          </p:cNvSpPr>
          <p:nvPr>
            <p:ph type="dt" sz="half" idx="10"/>
          </p:nvPr>
        </p:nvSpPr>
        <p:spPr/>
        <p:txBody>
          <a:bodyPr/>
          <a:lstStyle/>
          <a:p>
            <a:fld id="{6CE1ADDE-60D5-7845-9453-C316AD0F8F58}" type="datetimeFigureOut">
              <a:rPr lang="en-US" smtClean="0"/>
              <a:t>11/1/24</a:t>
            </a:fld>
            <a:endParaRPr lang="en-US"/>
          </a:p>
        </p:txBody>
      </p:sp>
      <p:sp>
        <p:nvSpPr>
          <p:cNvPr id="6" name="Footer Placeholder 5">
            <a:extLst>
              <a:ext uri="{FF2B5EF4-FFF2-40B4-BE49-F238E27FC236}">
                <a16:creationId xmlns:a16="http://schemas.microsoft.com/office/drawing/2014/main" id="{EDE23379-194E-A6D9-ADF5-5D9C699A5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B3B5A-66BC-E405-0DF2-391DDF699DF4}"/>
              </a:ext>
            </a:extLst>
          </p:cNvPr>
          <p:cNvSpPr>
            <a:spLocks noGrp="1"/>
          </p:cNvSpPr>
          <p:nvPr>
            <p:ph type="sldNum" sz="quarter" idx="12"/>
          </p:nvPr>
        </p:nvSpPr>
        <p:spPr/>
        <p:txBody>
          <a:bodyPr/>
          <a:lstStyle/>
          <a:p>
            <a:fld id="{55802BF5-4382-814C-BA89-6C05EEFFEA8B}" type="slidenum">
              <a:rPr lang="en-US" smtClean="0"/>
              <a:t>‹#›</a:t>
            </a:fld>
            <a:endParaRPr lang="en-US"/>
          </a:p>
        </p:txBody>
      </p:sp>
    </p:spTree>
    <p:extLst>
      <p:ext uri="{BB962C8B-B14F-4D97-AF65-F5344CB8AC3E}">
        <p14:creationId xmlns:p14="http://schemas.microsoft.com/office/powerpoint/2010/main" val="135159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050CA-DA80-E185-88FC-C79798C003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43EBFE-9C67-14B4-0475-BDF6AA78EE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EDEB9E-DE93-2E00-9F44-F861BA62A7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E65E23-09E0-A1E2-EBF6-B512CA58D3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F35CBF-5906-B06F-433D-BC4D5215CF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2C3812-DC98-316E-3EF4-A823D19A1033}"/>
              </a:ext>
            </a:extLst>
          </p:cNvPr>
          <p:cNvSpPr>
            <a:spLocks noGrp="1"/>
          </p:cNvSpPr>
          <p:nvPr>
            <p:ph type="dt" sz="half" idx="10"/>
          </p:nvPr>
        </p:nvSpPr>
        <p:spPr/>
        <p:txBody>
          <a:bodyPr/>
          <a:lstStyle/>
          <a:p>
            <a:fld id="{6CE1ADDE-60D5-7845-9453-C316AD0F8F58}" type="datetimeFigureOut">
              <a:rPr lang="en-US" smtClean="0"/>
              <a:t>11/1/24</a:t>
            </a:fld>
            <a:endParaRPr lang="en-US"/>
          </a:p>
        </p:txBody>
      </p:sp>
      <p:sp>
        <p:nvSpPr>
          <p:cNvPr id="8" name="Footer Placeholder 7">
            <a:extLst>
              <a:ext uri="{FF2B5EF4-FFF2-40B4-BE49-F238E27FC236}">
                <a16:creationId xmlns:a16="http://schemas.microsoft.com/office/drawing/2014/main" id="{1775E88B-F571-3D63-8ED8-16DABD7AE9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6C9D76-70A0-458B-4CC4-6802DAD40383}"/>
              </a:ext>
            </a:extLst>
          </p:cNvPr>
          <p:cNvSpPr>
            <a:spLocks noGrp="1"/>
          </p:cNvSpPr>
          <p:nvPr>
            <p:ph type="sldNum" sz="quarter" idx="12"/>
          </p:nvPr>
        </p:nvSpPr>
        <p:spPr/>
        <p:txBody>
          <a:bodyPr/>
          <a:lstStyle/>
          <a:p>
            <a:fld id="{55802BF5-4382-814C-BA89-6C05EEFFEA8B}" type="slidenum">
              <a:rPr lang="en-US" smtClean="0"/>
              <a:t>‹#›</a:t>
            </a:fld>
            <a:endParaRPr lang="en-US"/>
          </a:p>
        </p:txBody>
      </p:sp>
    </p:spTree>
    <p:extLst>
      <p:ext uri="{BB962C8B-B14F-4D97-AF65-F5344CB8AC3E}">
        <p14:creationId xmlns:p14="http://schemas.microsoft.com/office/powerpoint/2010/main" val="33641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47DD3-0012-0372-AF24-7F8D6E85AC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50C7BB-C604-635F-5FA2-9E762F864727}"/>
              </a:ext>
            </a:extLst>
          </p:cNvPr>
          <p:cNvSpPr>
            <a:spLocks noGrp="1"/>
          </p:cNvSpPr>
          <p:nvPr>
            <p:ph type="dt" sz="half" idx="10"/>
          </p:nvPr>
        </p:nvSpPr>
        <p:spPr/>
        <p:txBody>
          <a:bodyPr/>
          <a:lstStyle/>
          <a:p>
            <a:fld id="{6CE1ADDE-60D5-7845-9453-C316AD0F8F58}" type="datetimeFigureOut">
              <a:rPr lang="en-US" smtClean="0"/>
              <a:t>11/1/24</a:t>
            </a:fld>
            <a:endParaRPr lang="en-US"/>
          </a:p>
        </p:txBody>
      </p:sp>
      <p:sp>
        <p:nvSpPr>
          <p:cNvPr id="4" name="Footer Placeholder 3">
            <a:extLst>
              <a:ext uri="{FF2B5EF4-FFF2-40B4-BE49-F238E27FC236}">
                <a16:creationId xmlns:a16="http://schemas.microsoft.com/office/drawing/2014/main" id="{66A911A5-3258-43B9-5E03-A14634CA5A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D0365F-2973-0200-16ED-E2C8B6D40DD3}"/>
              </a:ext>
            </a:extLst>
          </p:cNvPr>
          <p:cNvSpPr>
            <a:spLocks noGrp="1"/>
          </p:cNvSpPr>
          <p:nvPr>
            <p:ph type="sldNum" sz="quarter" idx="12"/>
          </p:nvPr>
        </p:nvSpPr>
        <p:spPr/>
        <p:txBody>
          <a:bodyPr/>
          <a:lstStyle/>
          <a:p>
            <a:fld id="{55802BF5-4382-814C-BA89-6C05EEFFEA8B}" type="slidenum">
              <a:rPr lang="en-US" smtClean="0"/>
              <a:t>‹#›</a:t>
            </a:fld>
            <a:endParaRPr lang="en-US"/>
          </a:p>
        </p:txBody>
      </p:sp>
    </p:spTree>
    <p:extLst>
      <p:ext uri="{BB962C8B-B14F-4D97-AF65-F5344CB8AC3E}">
        <p14:creationId xmlns:p14="http://schemas.microsoft.com/office/powerpoint/2010/main" val="3922107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1B28F-5879-E045-DD72-27C42B3F1AD5}"/>
              </a:ext>
            </a:extLst>
          </p:cNvPr>
          <p:cNvSpPr>
            <a:spLocks noGrp="1"/>
          </p:cNvSpPr>
          <p:nvPr>
            <p:ph type="dt" sz="half" idx="10"/>
          </p:nvPr>
        </p:nvSpPr>
        <p:spPr/>
        <p:txBody>
          <a:bodyPr/>
          <a:lstStyle/>
          <a:p>
            <a:fld id="{6CE1ADDE-60D5-7845-9453-C316AD0F8F58}" type="datetimeFigureOut">
              <a:rPr lang="en-US" smtClean="0"/>
              <a:t>11/1/24</a:t>
            </a:fld>
            <a:endParaRPr lang="en-US"/>
          </a:p>
        </p:txBody>
      </p:sp>
      <p:sp>
        <p:nvSpPr>
          <p:cNvPr id="3" name="Footer Placeholder 2">
            <a:extLst>
              <a:ext uri="{FF2B5EF4-FFF2-40B4-BE49-F238E27FC236}">
                <a16:creationId xmlns:a16="http://schemas.microsoft.com/office/drawing/2014/main" id="{724A48AD-5AE6-FB85-FB16-AEB910399A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A0532B-8D24-3387-2740-2C9F4A8287BB}"/>
              </a:ext>
            </a:extLst>
          </p:cNvPr>
          <p:cNvSpPr>
            <a:spLocks noGrp="1"/>
          </p:cNvSpPr>
          <p:nvPr>
            <p:ph type="sldNum" sz="quarter" idx="12"/>
          </p:nvPr>
        </p:nvSpPr>
        <p:spPr/>
        <p:txBody>
          <a:bodyPr/>
          <a:lstStyle/>
          <a:p>
            <a:fld id="{55802BF5-4382-814C-BA89-6C05EEFFEA8B}" type="slidenum">
              <a:rPr lang="en-US" smtClean="0"/>
              <a:t>‹#›</a:t>
            </a:fld>
            <a:endParaRPr lang="en-US"/>
          </a:p>
        </p:txBody>
      </p:sp>
    </p:spTree>
    <p:extLst>
      <p:ext uri="{BB962C8B-B14F-4D97-AF65-F5344CB8AC3E}">
        <p14:creationId xmlns:p14="http://schemas.microsoft.com/office/powerpoint/2010/main" val="2268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EC87-EEDE-A543-78F9-736103FFD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343A08-B523-4E98-79A4-646C18E53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29CD8A-7FFA-C57C-DB7C-C9E91BA10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3112F-0089-C4EF-4B9A-E9AD208390DE}"/>
              </a:ext>
            </a:extLst>
          </p:cNvPr>
          <p:cNvSpPr>
            <a:spLocks noGrp="1"/>
          </p:cNvSpPr>
          <p:nvPr>
            <p:ph type="dt" sz="half" idx="10"/>
          </p:nvPr>
        </p:nvSpPr>
        <p:spPr/>
        <p:txBody>
          <a:bodyPr/>
          <a:lstStyle/>
          <a:p>
            <a:fld id="{6CE1ADDE-60D5-7845-9453-C316AD0F8F58}" type="datetimeFigureOut">
              <a:rPr lang="en-US" smtClean="0"/>
              <a:t>11/1/24</a:t>
            </a:fld>
            <a:endParaRPr lang="en-US"/>
          </a:p>
        </p:txBody>
      </p:sp>
      <p:sp>
        <p:nvSpPr>
          <p:cNvPr id="6" name="Footer Placeholder 5">
            <a:extLst>
              <a:ext uri="{FF2B5EF4-FFF2-40B4-BE49-F238E27FC236}">
                <a16:creationId xmlns:a16="http://schemas.microsoft.com/office/drawing/2014/main" id="{BFDEA44E-E837-0F43-AC1A-69C87B463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855AD-8513-097A-4713-8399FF41B0C8}"/>
              </a:ext>
            </a:extLst>
          </p:cNvPr>
          <p:cNvSpPr>
            <a:spLocks noGrp="1"/>
          </p:cNvSpPr>
          <p:nvPr>
            <p:ph type="sldNum" sz="quarter" idx="12"/>
          </p:nvPr>
        </p:nvSpPr>
        <p:spPr/>
        <p:txBody>
          <a:bodyPr/>
          <a:lstStyle/>
          <a:p>
            <a:fld id="{55802BF5-4382-814C-BA89-6C05EEFFEA8B}" type="slidenum">
              <a:rPr lang="en-US" smtClean="0"/>
              <a:t>‹#›</a:t>
            </a:fld>
            <a:endParaRPr lang="en-US"/>
          </a:p>
        </p:txBody>
      </p:sp>
    </p:spTree>
    <p:extLst>
      <p:ext uri="{BB962C8B-B14F-4D97-AF65-F5344CB8AC3E}">
        <p14:creationId xmlns:p14="http://schemas.microsoft.com/office/powerpoint/2010/main" val="332594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D93A-0C3E-4A35-9BD0-533953F95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ECA494-9EC2-C633-D414-7CB971B770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DEF6C6-A127-38D1-8E9D-BB2B65C07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876E1-B4C8-6F95-C98D-C25C68A2A4A3}"/>
              </a:ext>
            </a:extLst>
          </p:cNvPr>
          <p:cNvSpPr>
            <a:spLocks noGrp="1"/>
          </p:cNvSpPr>
          <p:nvPr>
            <p:ph type="dt" sz="half" idx="10"/>
          </p:nvPr>
        </p:nvSpPr>
        <p:spPr/>
        <p:txBody>
          <a:bodyPr/>
          <a:lstStyle/>
          <a:p>
            <a:fld id="{6CE1ADDE-60D5-7845-9453-C316AD0F8F58}" type="datetimeFigureOut">
              <a:rPr lang="en-US" smtClean="0"/>
              <a:t>11/1/24</a:t>
            </a:fld>
            <a:endParaRPr lang="en-US"/>
          </a:p>
        </p:txBody>
      </p:sp>
      <p:sp>
        <p:nvSpPr>
          <p:cNvPr id="6" name="Footer Placeholder 5">
            <a:extLst>
              <a:ext uri="{FF2B5EF4-FFF2-40B4-BE49-F238E27FC236}">
                <a16:creationId xmlns:a16="http://schemas.microsoft.com/office/drawing/2014/main" id="{C86FD2E5-E193-FAB2-136C-F51E372B6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0F2B4-463C-37D1-B6AD-8B7B46DCCD06}"/>
              </a:ext>
            </a:extLst>
          </p:cNvPr>
          <p:cNvSpPr>
            <a:spLocks noGrp="1"/>
          </p:cNvSpPr>
          <p:nvPr>
            <p:ph type="sldNum" sz="quarter" idx="12"/>
          </p:nvPr>
        </p:nvSpPr>
        <p:spPr/>
        <p:txBody>
          <a:bodyPr/>
          <a:lstStyle/>
          <a:p>
            <a:fld id="{55802BF5-4382-814C-BA89-6C05EEFFEA8B}" type="slidenum">
              <a:rPr lang="en-US" smtClean="0"/>
              <a:t>‹#›</a:t>
            </a:fld>
            <a:endParaRPr lang="en-US"/>
          </a:p>
        </p:txBody>
      </p:sp>
    </p:spTree>
    <p:extLst>
      <p:ext uri="{BB962C8B-B14F-4D97-AF65-F5344CB8AC3E}">
        <p14:creationId xmlns:p14="http://schemas.microsoft.com/office/powerpoint/2010/main" val="72958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96E8D-A333-84BE-86DB-E779E1C3DA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18E607-A70F-52CF-6CDA-C9CA84A039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03F0A-ECB6-27E6-87AC-EF75BE534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E1ADDE-60D5-7845-9453-C316AD0F8F58}" type="datetimeFigureOut">
              <a:rPr lang="en-US" smtClean="0"/>
              <a:t>11/1/24</a:t>
            </a:fld>
            <a:endParaRPr lang="en-US"/>
          </a:p>
        </p:txBody>
      </p:sp>
      <p:sp>
        <p:nvSpPr>
          <p:cNvPr id="5" name="Footer Placeholder 4">
            <a:extLst>
              <a:ext uri="{FF2B5EF4-FFF2-40B4-BE49-F238E27FC236}">
                <a16:creationId xmlns:a16="http://schemas.microsoft.com/office/drawing/2014/main" id="{00BF12DE-1E5A-2793-0613-9A2E817BA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7EB693D-1020-34B9-9428-609D4087C6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802BF5-4382-814C-BA89-6C05EEFFEA8B}" type="slidenum">
              <a:rPr lang="en-US" smtClean="0"/>
              <a:t>‹#›</a:t>
            </a:fld>
            <a:endParaRPr lang="en-US"/>
          </a:p>
        </p:txBody>
      </p:sp>
    </p:spTree>
    <p:extLst>
      <p:ext uri="{BB962C8B-B14F-4D97-AF65-F5344CB8AC3E}">
        <p14:creationId xmlns:p14="http://schemas.microsoft.com/office/powerpoint/2010/main" val="1893000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3" name="Rectangle 1434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45" name="Oval 14344">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AI in Health Care: The Collaboration ...">
            <a:extLst>
              <a:ext uri="{FF2B5EF4-FFF2-40B4-BE49-F238E27FC236}">
                <a16:creationId xmlns:a16="http://schemas.microsoft.com/office/drawing/2014/main" id="{974803AE-297E-9DDC-734A-1E5A8B0B6A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20594" y="941355"/>
            <a:ext cx="2499346" cy="2601592"/>
          </a:xfrm>
          <a:prstGeom prst="rect">
            <a:avLst/>
          </a:prstGeom>
          <a:noFill/>
          <a:effectLst>
            <a:glow rad="228600">
              <a:schemeClr val="accent2">
                <a:satMod val="17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4347" name="Group 14346">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14348" name="Oval 14347">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9" name="Oval 14348">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351" name="Oval 14350">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E6E7926-2363-E7C3-2599-4268AFF37203}"/>
              </a:ext>
            </a:extLst>
          </p:cNvPr>
          <p:cNvSpPr txBox="1"/>
          <p:nvPr/>
        </p:nvSpPr>
        <p:spPr>
          <a:xfrm>
            <a:off x="702591" y="3404608"/>
            <a:ext cx="3520789" cy="266608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bg1"/>
                </a:solidFill>
                <a:effectLst/>
                <a:latin typeface="+mj-lt"/>
                <a:ea typeface="+mj-ea"/>
                <a:cs typeface="+mj-cs"/>
              </a:rPr>
              <a:t>MIMIC III- Self-Learning Tutorial</a:t>
            </a:r>
          </a:p>
        </p:txBody>
      </p:sp>
      <p:grpSp>
        <p:nvGrpSpPr>
          <p:cNvPr id="14353"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4354" name="Freeform: Shape 14353">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355" name="Freeform: Shape 14354">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4357"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14358" name="Freeform: Shape 14357">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359" name="Freeform: Shape 14358">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360" name="Freeform: Shape 14359">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361" name="Freeform: Shape 14360">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362" name="Freeform: Shape 14361">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363" name="Freeform: Shape 14362">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364" name="Freeform: Shape 14363">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365" name="Freeform: Shape 14364">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366" name="Freeform: Shape 14365">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67" name="Freeform: Shape 14366">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68" name="Freeform: Shape 14367">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69" name="Freeform: Shape 14368">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70" name="Freeform: Shape 14369">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371" name="Freeform: Shape 14370">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72" name="Freeform: Shape 14371">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73" name="Freeform: Shape 14372">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374" name="Freeform: Shape 14373">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75" name="Freeform: Shape 14374">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76" name="Freeform: Shape 14375">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77" name="Freeform: Shape 14376">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378" name="Freeform: Shape 14377">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79" name="Freeform: Shape 14378">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80" name="Freeform: Shape 14379">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81" name="Freeform: Shape 14380">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82" name="Freeform: Shape 14381">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83" name="Freeform: Shape 14382">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84" name="Freeform: Shape 14383">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85" name="Freeform: Shape 14384">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86" name="Freeform: Shape 14385">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87" name="Freeform: Shape 14386">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88" name="Freeform: Shape 14387">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89" name="Freeform: Shape 14388">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90" name="Freeform: Shape 14389">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91" name="Freeform: Shape 14390">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92" name="Freeform: Shape 14391">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93" name="Freeform: Shape 14392">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94" name="Freeform: Shape 14393">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95" name="Freeform: Shape 14394">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96" name="Freeform: Shape 14395">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97" name="Freeform: Shape 14396">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98" name="Freeform: Shape 14397">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99" name="Freeform: Shape 14398">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40" name="Freeform: Shape 9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00" name="Freeform: Shape 14399">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01" name="Freeform: Shape 14400">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402" name="Freeform: Shape 14401">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03" name="Freeform: Shape 14402">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404" name="Freeform: Shape 14403">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05" name="Freeform: Shape 14404">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06" name="Freeform: Shape 14405">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07" name="Freeform: Shape 14406">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408" name="Freeform: Shape 14407">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09" name="Freeform: Shape 14408">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410" name="Freeform: Shape 14409">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411" name="Freeform: Shape 14410">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12" name="Freeform: Shape 14411">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13" name="Freeform: Shape 14412">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414" name="Freeform: Shape 14413">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15" name="Freeform: Shape 14414">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416" name="Freeform: Shape 14415">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17" name="Freeform: Shape 14416">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18" name="Freeform: Shape 14417">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19" name="Freeform: Shape 14418">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420" name="Freeform: Shape 14419">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21" name="Freeform: Shape 14420">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422" name="Freeform: Shape 14421">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23" name="Freeform: Shape 14422">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24" name="Freeform: Shape 14423">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25" name="Freeform: Shape 14424">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426" name="Freeform: Shape 14425">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27" name="Freeform: Shape 14426">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428" name="Freeform: Shape 14427">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29" name="Freeform: Shape 14428">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30" name="Freeform: Shape 14429">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31" name="Freeform: Shape 14430">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432" name="Freeform: Shape 14431">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33" name="Freeform: Shape 14432">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434" name="Freeform: Shape 14433">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35" name="Freeform: Shape 14434">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436" name="Freeform: Shape 14435">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437" name="Freeform: Shape 14436">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38" name="Freeform: Shape 14437">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39" name="Freeform: Shape 14438">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40" name="Freeform: Shape 14439">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441" name="Freeform: Shape 14440">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42" name="Freeform: Shape 14441">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443" name="Freeform: Shape 14442">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444" name="Freeform: Shape 14443">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45" name="Freeform: Shape 14444">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46" name="Freeform: Shape 14445">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47" name="Freeform: Shape 14446">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448" name="Freeform: Shape 14447">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49" name="Freeform: Shape 14448">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450" name="Freeform: Shape 14449">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51" name="Freeform: Shape 14450">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52" name="Freeform: Shape 14451">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53" name="Freeform: Shape 14452">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54" name="Freeform: Shape 14453">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55" name="Freeform: Shape 14454">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56" name="Freeform: Shape 14455">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457" name="Freeform: Shape 14456">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58" name="Freeform: Shape 14457">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59" name="Freeform: Shape 14458">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60" name="Freeform: Shape 14459">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61" name="Freeform: Shape 14460">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62" name="Freeform: Shape 14461">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63" name="Freeform: Shape 14462">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464" name="Freeform: Shape 14463">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65" name="Freeform: Shape 14464">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66" name="Freeform: Shape 14465">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67" name="Freeform: Shape 14466">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68" name="Freeform: Shape 14467">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69" name="Freeform: Shape 14468">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70" name="Freeform: Shape 14469">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471" name="Freeform: Shape 14470">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472" name="Freeform: Shape 14471">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73" name="Freeform: Shape 14472">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74" name="Freeform: Shape 14473">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75" name="Freeform: Shape 14474">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476" name="Freeform: Shape 14475">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77" name="Freeform: Shape 14476">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78" name="Freeform: Shape 14477">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79" name="Freeform: Shape 14478">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4480" name="Freeform: Shape 14479">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81" name="Freeform: Shape 14480">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4482" name="Freeform: Shape 14481">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483" name="Freeform: Shape 14482">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84" name="Freeform: Shape 14483">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85" name="Freeform: Shape 14484">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486" name="Freeform: Shape 14485">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87" name="Freeform: Shape 14486">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488" name="Freeform: Shape 14487">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489" name="Freeform: Shape 14488">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90" name="Freeform: Shape 14489">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91" name="Freeform: Shape 14490">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492" name="Freeform: Shape 14491">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93" name="Freeform: Shape 14492">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494" name="Freeform: Shape 14493">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95" name="Freeform: Shape 14494">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96" name="Freeform: Shape 14495">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97" name="Freeform: Shape 14496">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498" name="Freeform: Shape 14497">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99" name="Freeform: Shape 14498">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500" name="Freeform: Shape 14499">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01" name="Freeform: Shape 14500">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02" name="Freeform: Shape 14501">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03" name="Freeform: Shape 14502">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504" name="Freeform: Shape 14503">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05" name="Freeform: Shape 14504">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506" name="Freeform: Shape 14505">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07" name="Freeform: Shape 14506">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508" name="Freeform: Shape 14507">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509" name="Freeform: Shape 14508">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510" name="Freeform: Shape 14509">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511" name="Freeform: Shape 14510">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512" name="Freeform: Shape 14511">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5" name="TextBox 4">
            <a:extLst>
              <a:ext uri="{FF2B5EF4-FFF2-40B4-BE49-F238E27FC236}">
                <a16:creationId xmlns:a16="http://schemas.microsoft.com/office/drawing/2014/main" id="{709DD318-7B9D-796B-71B6-3C0E7C61DD49}"/>
              </a:ext>
            </a:extLst>
          </p:cNvPr>
          <p:cNvSpPr txBox="1"/>
          <p:nvPr/>
        </p:nvSpPr>
        <p:spPr>
          <a:xfrm>
            <a:off x="6477270" y="1130846"/>
            <a:ext cx="4974771" cy="3514306"/>
          </a:xfrm>
          <a:prstGeom prst="rect">
            <a:avLst/>
          </a:prstGeom>
        </p:spPr>
        <p:txBody>
          <a:bodyPr vert="horz" lIns="91440" tIns="45720" rIns="91440" bIns="45720" rtlCol="0">
            <a:normAutofit/>
          </a:bodyPr>
          <a:lstStyle/>
          <a:p>
            <a:pPr indent="-228600">
              <a:lnSpc>
                <a:spcPct val="90000"/>
              </a:lnSpc>
              <a:spcBef>
                <a:spcPts val="1000"/>
              </a:spcBef>
              <a:spcAft>
                <a:spcPts val="600"/>
              </a:spcAft>
              <a:buFont typeface="Arial" panose="020B0604020202020204" pitchFamily="34" charset="0"/>
              <a:buChar char="•"/>
            </a:pPr>
            <a:r>
              <a:rPr lang="en-US" b="1" i="0" dirty="0">
                <a:solidFill>
                  <a:schemeClr val="bg1"/>
                </a:solidFill>
                <a:effectLst/>
              </a:rPr>
              <a:t>Course: AI in Healthcare(AI 395T)</a:t>
            </a:r>
          </a:p>
          <a:p>
            <a:pPr indent="-228600">
              <a:lnSpc>
                <a:spcPct val="90000"/>
              </a:lnSpc>
              <a:spcBef>
                <a:spcPts val="1000"/>
              </a:spcBef>
              <a:spcAft>
                <a:spcPts val="600"/>
              </a:spcAft>
              <a:buFont typeface="Arial" panose="020B0604020202020204" pitchFamily="34" charset="0"/>
              <a:buChar char="•"/>
            </a:pPr>
            <a:r>
              <a:rPr lang="en-US" b="1" i="0" dirty="0">
                <a:solidFill>
                  <a:schemeClr val="bg1"/>
                </a:solidFill>
                <a:effectLst/>
              </a:rPr>
              <a:t>Professor: Dr. Ying Ding</a:t>
            </a:r>
          </a:p>
          <a:p>
            <a:pPr indent="-228600">
              <a:lnSpc>
                <a:spcPct val="90000"/>
              </a:lnSpc>
              <a:spcBef>
                <a:spcPts val="1000"/>
              </a:spcBef>
              <a:spcAft>
                <a:spcPts val="600"/>
              </a:spcAft>
              <a:buFont typeface="Arial" panose="020B0604020202020204" pitchFamily="34" charset="0"/>
              <a:buChar char="•"/>
            </a:pPr>
            <a:r>
              <a:rPr lang="en-US" b="1" i="0" dirty="0">
                <a:solidFill>
                  <a:schemeClr val="bg1"/>
                </a:solidFill>
                <a:effectLst/>
              </a:rPr>
              <a:t>Created By: Hemalatha Chandrasekar</a:t>
            </a:r>
          </a:p>
        </p:txBody>
      </p:sp>
      <p:sp>
        <p:nvSpPr>
          <p:cNvPr id="3" name="TextBox 2">
            <a:extLst>
              <a:ext uri="{FF2B5EF4-FFF2-40B4-BE49-F238E27FC236}">
                <a16:creationId xmlns:a16="http://schemas.microsoft.com/office/drawing/2014/main" id="{2D4E6E71-7552-3EE9-4508-30D08998B9E7}"/>
              </a:ext>
            </a:extLst>
          </p:cNvPr>
          <p:cNvSpPr txBox="1"/>
          <p:nvPr/>
        </p:nvSpPr>
        <p:spPr>
          <a:xfrm>
            <a:off x="6825778" y="4214580"/>
            <a:ext cx="5244302" cy="758221"/>
          </a:xfrm>
          <a:prstGeom prst="rect">
            <a:avLst/>
          </a:prstGeom>
          <a:noFill/>
        </p:spPr>
        <p:txBody>
          <a:bodyPr wrap="square">
            <a:spAutoFit/>
          </a:bodyPr>
          <a:lstStyle/>
          <a:p>
            <a:pPr>
              <a:lnSpc>
                <a:spcPct val="150000"/>
              </a:lnSpc>
              <a:spcBef>
                <a:spcPts val="1000"/>
              </a:spcBef>
              <a:spcAft>
                <a:spcPts val="2400"/>
              </a:spcAft>
            </a:pPr>
            <a:r>
              <a:rPr lang="en-US" b="1" i="0" dirty="0">
                <a:solidFill>
                  <a:schemeClr val="bg1"/>
                </a:solidFill>
                <a:effectLst/>
              </a:rPr>
              <a:t>Code Repo:</a:t>
            </a:r>
            <a:br>
              <a:rPr lang="en-US" b="1" i="0" dirty="0">
                <a:solidFill>
                  <a:schemeClr val="bg1"/>
                </a:solidFill>
                <a:effectLst/>
              </a:rPr>
            </a:br>
            <a:r>
              <a:rPr lang="en-US" sz="1200" dirty="0">
                <a:solidFill>
                  <a:schemeClr val="bg1"/>
                </a:solidFill>
              </a:rPr>
              <a:t>https://</a:t>
            </a:r>
            <a:r>
              <a:rPr lang="en-US" sz="1200" dirty="0" err="1">
                <a:solidFill>
                  <a:schemeClr val="bg1"/>
                </a:solidFill>
              </a:rPr>
              <a:t>github.com</a:t>
            </a:r>
            <a:r>
              <a:rPr lang="en-US" sz="1200" dirty="0">
                <a:solidFill>
                  <a:schemeClr val="bg1"/>
                </a:solidFill>
              </a:rPr>
              <a:t>/</a:t>
            </a:r>
            <a:r>
              <a:rPr lang="en-US" sz="1200" dirty="0" err="1">
                <a:solidFill>
                  <a:schemeClr val="bg1"/>
                </a:solidFill>
              </a:rPr>
              <a:t>hemamsai</a:t>
            </a:r>
            <a:r>
              <a:rPr lang="en-US" sz="1200" dirty="0">
                <a:solidFill>
                  <a:schemeClr val="bg1"/>
                </a:solidFill>
              </a:rPr>
              <a:t>/</a:t>
            </a:r>
            <a:r>
              <a:rPr lang="en-US" sz="1200" dirty="0" err="1">
                <a:solidFill>
                  <a:schemeClr val="bg1"/>
                </a:solidFill>
              </a:rPr>
              <a:t>aih_self_learning</a:t>
            </a:r>
            <a:r>
              <a:rPr lang="en-US" sz="1200" dirty="0">
                <a:solidFill>
                  <a:schemeClr val="bg1"/>
                </a:solidFill>
              </a:rPr>
              <a:t>/tree/main/</a:t>
            </a:r>
            <a:r>
              <a:rPr lang="en-US" sz="1200" dirty="0" err="1">
                <a:solidFill>
                  <a:schemeClr val="bg1"/>
                </a:solidFill>
              </a:rPr>
              <a:t>src</a:t>
            </a:r>
            <a:r>
              <a:rPr lang="en-US" sz="1200" dirty="0">
                <a:solidFill>
                  <a:schemeClr val="bg1"/>
                </a:solidFill>
              </a:rPr>
              <a:t>/code</a:t>
            </a:r>
          </a:p>
        </p:txBody>
      </p:sp>
    </p:spTree>
    <p:extLst>
      <p:ext uri="{BB962C8B-B14F-4D97-AF65-F5344CB8AC3E}">
        <p14:creationId xmlns:p14="http://schemas.microsoft.com/office/powerpoint/2010/main" val="313886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255E99-4575-98F3-918E-8E9FB016F8F6}"/>
            </a:ext>
          </a:extLst>
        </p:cNvPr>
        <p:cNvGrpSpPr/>
        <p:nvPr/>
      </p:nvGrpSpPr>
      <p:grpSpPr>
        <a:xfrm>
          <a:off x="0" y="0"/>
          <a:ext cx="0" cy="0"/>
          <a:chOff x="0" y="0"/>
          <a:chExt cx="0" cy="0"/>
        </a:xfrm>
      </p:grpSpPr>
      <p:sp>
        <p:nvSpPr>
          <p:cNvPr id="8204" name="Rectangle 820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a:extLst>
              <a:ext uri="{FF2B5EF4-FFF2-40B4-BE49-F238E27FC236}">
                <a16:creationId xmlns:a16="http://schemas.microsoft.com/office/drawing/2014/main" id="{3B7C709B-D0C1-DE3D-9C63-146EE23015B2}"/>
              </a:ext>
            </a:extLst>
          </p:cNvPr>
          <p:cNvSpPr txBox="1"/>
          <p:nvPr/>
        </p:nvSpPr>
        <p:spPr>
          <a:xfrm>
            <a:off x="838200" y="448721"/>
            <a:ext cx="4707671" cy="12256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kern="1200" dirty="0">
                <a:solidFill>
                  <a:schemeClr val="bg1"/>
                </a:solidFill>
                <a:latin typeface="+mj-lt"/>
                <a:ea typeface="+mj-ea"/>
                <a:cs typeface="+mj-cs"/>
              </a:rPr>
              <a:t>Agglomerative Clustering</a:t>
            </a:r>
          </a:p>
        </p:txBody>
      </p:sp>
      <p:cxnSp>
        <p:nvCxnSpPr>
          <p:cNvPr id="8206" name="Straight Connector 820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340AD29-3AC7-A158-07A1-E87C47636EDB}"/>
              </a:ext>
            </a:extLst>
          </p:cNvPr>
          <p:cNvSpPr txBox="1"/>
          <p:nvPr/>
        </p:nvSpPr>
        <p:spPr>
          <a:xfrm>
            <a:off x="897769" y="1909192"/>
            <a:ext cx="4586513" cy="3647710"/>
          </a:xfrm>
          <a:prstGeom prst="rect">
            <a:avLst/>
          </a:prstGeom>
        </p:spPr>
        <p:txBody>
          <a:bodyPr vert="horz" lIns="91440" tIns="45720" rIns="91440" bIns="45720" rtlCol="0">
            <a:normAutofit/>
          </a:bodyPr>
          <a:lstStyle/>
          <a:p>
            <a:pPr>
              <a:lnSpc>
                <a:spcPct val="90000"/>
              </a:lnSpc>
              <a:spcAft>
                <a:spcPts val="600"/>
              </a:spcAft>
            </a:pPr>
            <a:r>
              <a:rPr lang="en-US" sz="2000" dirty="0">
                <a:solidFill>
                  <a:schemeClr val="bg1"/>
                </a:solidFill>
              </a:rPr>
              <a:t>Insights:</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a:lnSpc>
                <a:spcPct val="90000"/>
              </a:lnSpc>
              <a:spcAft>
                <a:spcPts val="600"/>
              </a:spcAft>
            </a:pPr>
            <a:r>
              <a:rPr lang="en-US" sz="2000" dirty="0">
                <a:solidFill>
                  <a:schemeClr val="bg1"/>
                </a:solidFill>
              </a:rPr>
              <a:t>Clusters: The scatter plot displays six distinct clusters (labeled 0 through 5) formed by the agglomerative clustering algorithm. The data points are colored according to their assigned cluster.</a:t>
            </a:r>
          </a:p>
        </p:txBody>
      </p:sp>
      <p:cxnSp>
        <p:nvCxnSpPr>
          <p:cNvPr id="8208" name="Straight Connector 8207">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194" name="Picture 2" descr="No description has been provided for this image">
            <a:extLst>
              <a:ext uri="{FF2B5EF4-FFF2-40B4-BE49-F238E27FC236}">
                <a16:creationId xmlns:a16="http://schemas.microsoft.com/office/drawing/2014/main" id="{F92B507C-F733-3B6E-7513-4C5CBE3256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43575" y="614362"/>
            <a:ext cx="6286499" cy="541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08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E119A6-FD9D-4AA9-3976-B8F29386202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78AB1A4-E7A4-7703-68A1-E8E416B9A0C9}"/>
              </a:ext>
            </a:extLst>
          </p:cNvPr>
          <p:cNvSpPr txBox="1"/>
          <p:nvPr/>
        </p:nvSpPr>
        <p:spPr>
          <a:xfrm>
            <a:off x="375015" y="396117"/>
            <a:ext cx="5217172" cy="11588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kern="1200" dirty="0">
                <a:solidFill>
                  <a:schemeClr val="bg1"/>
                </a:solidFill>
                <a:latin typeface="+mj-lt"/>
                <a:ea typeface="+mj-ea"/>
                <a:cs typeface="+mj-cs"/>
              </a:rPr>
              <a:t>Agglomerative Clustering</a:t>
            </a:r>
          </a:p>
        </p:txBody>
      </p:sp>
      <p:sp>
        <p:nvSpPr>
          <p:cNvPr id="12"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 name="TextBox 3">
            <a:extLst>
              <a:ext uri="{FF2B5EF4-FFF2-40B4-BE49-F238E27FC236}">
                <a16:creationId xmlns:a16="http://schemas.microsoft.com/office/drawing/2014/main" id="{FBA44DCF-21D0-186B-064C-BD6C1B74587F}"/>
              </a:ext>
            </a:extLst>
          </p:cNvPr>
          <p:cNvSpPr txBox="1"/>
          <p:nvPr/>
        </p:nvSpPr>
        <p:spPr>
          <a:xfrm>
            <a:off x="375015" y="1747592"/>
            <a:ext cx="6018787" cy="4351338"/>
          </a:xfrm>
          <a:prstGeom prst="rect">
            <a:avLst/>
          </a:prstGeom>
        </p:spPr>
        <p:txBody>
          <a:bodyPr vert="horz" lIns="91440" tIns="45720" rIns="91440" bIns="45720" rtlCol="0">
            <a:normAutofit/>
          </a:bodyPr>
          <a:lstStyle/>
          <a:p>
            <a:pPr>
              <a:lnSpc>
                <a:spcPct val="90000"/>
              </a:lnSpc>
              <a:spcAft>
                <a:spcPts val="600"/>
              </a:spcAft>
            </a:pPr>
            <a:r>
              <a:rPr lang="en-US" sz="1100" dirty="0">
                <a:solidFill>
                  <a:schemeClr val="bg1"/>
                </a:solidFill>
              </a:rPr>
              <a:t>Cluster Characteristics: The table presents average values for each cluster across several features:</a:t>
            </a:r>
          </a:p>
          <a:p>
            <a:pPr indent="-228600">
              <a:lnSpc>
                <a:spcPct val="90000"/>
              </a:lnSpc>
              <a:spcAft>
                <a:spcPts val="600"/>
              </a:spcAft>
              <a:buFont typeface="Arial" panose="020B0604020202020204" pitchFamily="34" charset="0"/>
              <a:buChar char="•"/>
            </a:pPr>
            <a:r>
              <a:rPr lang="en-US" sz="1100" dirty="0">
                <a:solidFill>
                  <a:schemeClr val="bg1"/>
                </a:solidFill>
              </a:rPr>
              <a:t>Age: Cluster 0 represents the youngest patients, with Cluster 5 representing the oldest.</a:t>
            </a:r>
          </a:p>
          <a:p>
            <a:pPr indent="-228600">
              <a:lnSpc>
                <a:spcPct val="90000"/>
              </a:lnSpc>
              <a:spcAft>
                <a:spcPts val="600"/>
              </a:spcAft>
              <a:buFont typeface="Arial" panose="020B0604020202020204" pitchFamily="34" charset="0"/>
              <a:buChar char="•"/>
            </a:pPr>
            <a:r>
              <a:rPr lang="en-US" sz="1100" dirty="0">
                <a:solidFill>
                  <a:schemeClr val="bg1"/>
                </a:solidFill>
              </a:rPr>
              <a:t>Length of Stay (LOS): Clusters 1 and 5 have the shortest LOS, while Cluster 3 has the longest.</a:t>
            </a:r>
          </a:p>
          <a:p>
            <a:pPr indent="-228600">
              <a:lnSpc>
                <a:spcPct val="90000"/>
              </a:lnSpc>
              <a:spcAft>
                <a:spcPts val="600"/>
              </a:spcAft>
              <a:buFont typeface="Arial" panose="020B0604020202020204" pitchFamily="34" charset="0"/>
              <a:buChar char="•"/>
            </a:pPr>
            <a:r>
              <a:rPr lang="en-US" sz="1100" dirty="0">
                <a:solidFill>
                  <a:schemeClr val="bg1"/>
                </a:solidFill>
              </a:rPr>
              <a:t>Gender: Cluster 0 and 3 appear to have a higher percentage of female patients.</a:t>
            </a:r>
          </a:p>
          <a:p>
            <a:pPr indent="-228600">
              <a:lnSpc>
                <a:spcPct val="90000"/>
              </a:lnSpc>
              <a:spcAft>
                <a:spcPts val="600"/>
              </a:spcAft>
              <a:buFont typeface="Arial" panose="020B0604020202020204" pitchFamily="34" charset="0"/>
              <a:buChar char="•"/>
            </a:pPr>
            <a:endParaRPr lang="en-US" sz="1100" dirty="0">
              <a:solidFill>
                <a:schemeClr val="bg1"/>
              </a:solidFill>
            </a:endParaRPr>
          </a:p>
          <a:p>
            <a:pPr>
              <a:lnSpc>
                <a:spcPct val="90000"/>
              </a:lnSpc>
              <a:spcAft>
                <a:spcPts val="600"/>
              </a:spcAft>
            </a:pPr>
            <a:r>
              <a:rPr lang="en-US" sz="1100" dirty="0">
                <a:solidFill>
                  <a:schemeClr val="bg1"/>
                </a:solidFill>
              </a:rPr>
              <a:t>Readmission Status, Admission Type, and Hospital Expire Flag: There are discernible patterns in these features across clusters, suggesting potential correlations between cluster membership and patient profiles or outcomes.</a:t>
            </a:r>
          </a:p>
          <a:p>
            <a:pPr indent="-228600">
              <a:lnSpc>
                <a:spcPct val="90000"/>
              </a:lnSpc>
              <a:spcAft>
                <a:spcPts val="600"/>
              </a:spcAft>
              <a:buFont typeface="Arial" panose="020B0604020202020204" pitchFamily="34" charset="0"/>
              <a:buChar char="•"/>
            </a:pPr>
            <a:endParaRPr lang="en-US" sz="1100" dirty="0">
              <a:solidFill>
                <a:schemeClr val="bg1"/>
              </a:solidFill>
            </a:endParaRPr>
          </a:p>
          <a:p>
            <a:pPr>
              <a:lnSpc>
                <a:spcPct val="90000"/>
              </a:lnSpc>
              <a:spcAft>
                <a:spcPts val="600"/>
              </a:spcAft>
            </a:pPr>
            <a:r>
              <a:rPr lang="en-US" sz="1100" dirty="0">
                <a:solidFill>
                  <a:schemeClr val="bg1"/>
                </a:solidFill>
              </a:rPr>
              <a:t>Potential Interpretations:</a:t>
            </a:r>
          </a:p>
          <a:p>
            <a:pPr>
              <a:lnSpc>
                <a:spcPct val="90000"/>
              </a:lnSpc>
              <a:spcAft>
                <a:spcPts val="600"/>
              </a:spcAft>
            </a:pPr>
            <a:r>
              <a:rPr lang="en-US" sz="1100" dirty="0">
                <a:solidFill>
                  <a:schemeClr val="bg1"/>
                </a:solidFill>
              </a:rPr>
              <a:t>The trends in the cluster characteristics suggest that the clusters might represent:</a:t>
            </a:r>
          </a:p>
          <a:p>
            <a:pPr indent="-228600">
              <a:lnSpc>
                <a:spcPct val="90000"/>
              </a:lnSpc>
              <a:spcAft>
                <a:spcPts val="600"/>
              </a:spcAft>
              <a:buFont typeface="Arial" panose="020B0604020202020204" pitchFamily="34" charset="0"/>
              <a:buChar char="•"/>
            </a:pPr>
            <a:r>
              <a:rPr lang="en-US" sz="1100" dirty="0">
                <a:solidFill>
                  <a:schemeClr val="bg1"/>
                </a:solidFill>
              </a:rPr>
              <a:t>Different Patient Cohorts: Younger patients with shorter LOS might be grouped in Cluster 0, while older patients with longer LOS and possibly more complex medical histories could be found in other clusters.</a:t>
            </a:r>
          </a:p>
          <a:p>
            <a:pPr indent="-228600">
              <a:lnSpc>
                <a:spcPct val="90000"/>
              </a:lnSpc>
              <a:spcAft>
                <a:spcPts val="600"/>
              </a:spcAft>
              <a:buFont typeface="Arial" panose="020B0604020202020204" pitchFamily="34" charset="0"/>
              <a:buChar char="•"/>
            </a:pPr>
            <a:r>
              <a:rPr lang="en-US" sz="1100" dirty="0">
                <a:solidFill>
                  <a:schemeClr val="bg1"/>
                </a:solidFill>
              </a:rPr>
              <a:t>Distinct Medical Conditions: Clusters could be associated with specific disease groups or patient types requiring varying levels of care.</a:t>
            </a:r>
          </a:p>
          <a:p>
            <a:pPr indent="-228600">
              <a:lnSpc>
                <a:spcPct val="90000"/>
              </a:lnSpc>
              <a:spcAft>
                <a:spcPts val="600"/>
              </a:spcAft>
              <a:buFont typeface="Arial" panose="020B0604020202020204" pitchFamily="34" charset="0"/>
              <a:buChar char="•"/>
            </a:pPr>
            <a:r>
              <a:rPr lang="en-US" sz="1100" dirty="0">
                <a:solidFill>
                  <a:schemeClr val="bg1"/>
                </a:solidFill>
              </a:rPr>
              <a:t>Responses to Treatment: Clusters might reflect different responses to treatments, where certain groups respond better than others.</a:t>
            </a:r>
          </a:p>
        </p:txBody>
      </p:sp>
      <p:grpSp>
        <p:nvGrpSpPr>
          <p:cNvPr id="16" name="Group 15">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17"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1" name="Freeform: Shape 20">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9" name="Freeform: Shape 18">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Picture 4">
            <a:extLst>
              <a:ext uri="{FF2B5EF4-FFF2-40B4-BE49-F238E27FC236}">
                <a16:creationId xmlns:a16="http://schemas.microsoft.com/office/drawing/2014/main" id="{29CE71F4-831D-E5DB-BD58-0209EF858AAF}"/>
              </a:ext>
            </a:extLst>
          </p:cNvPr>
          <p:cNvPicPr>
            <a:picLocks noChangeAspect="1"/>
          </p:cNvPicPr>
          <p:nvPr/>
        </p:nvPicPr>
        <p:blipFill>
          <a:blip r:embed="rId2"/>
          <a:stretch>
            <a:fillRect/>
          </a:stretch>
        </p:blipFill>
        <p:spPr>
          <a:xfrm>
            <a:off x="6684315" y="2170750"/>
            <a:ext cx="5217173" cy="2144075"/>
          </a:xfrm>
          <a:prstGeom prst="rect">
            <a:avLst/>
          </a:prstGeom>
        </p:spPr>
      </p:pic>
      <p:grpSp>
        <p:nvGrpSpPr>
          <p:cNvPr id="24" name="Group 23">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25"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6" name="Freeform: Shape 195">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6"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7" name="Freeform: Shape 26">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84479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46C225-D27D-7D2A-26A3-ACF8CC39C119}"/>
            </a:ext>
          </a:extLst>
        </p:cNvPr>
        <p:cNvGrpSpPr/>
        <p:nvPr/>
      </p:nvGrpSpPr>
      <p:grpSpPr>
        <a:xfrm>
          <a:off x="0" y="0"/>
          <a:ext cx="0" cy="0"/>
          <a:chOff x="0" y="0"/>
          <a:chExt cx="0" cy="0"/>
        </a:xfrm>
      </p:grpSpPr>
      <p:sp>
        <p:nvSpPr>
          <p:cNvPr id="10249" name="Rectangle 1024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72B9D31-1271-C707-20CA-930E684072C8}"/>
              </a:ext>
            </a:extLst>
          </p:cNvPr>
          <p:cNvSpPr txBox="1"/>
          <p:nvPr/>
        </p:nvSpPr>
        <p:spPr>
          <a:xfrm>
            <a:off x="6621521" y="282800"/>
            <a:ext cx="4716231" cy="128867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i="0">
                <a:solidFill>
                  <a:schemeClr val="bg1"/>
                </a:solidFill>
                <a:effectLst/>
                <a:latin typeface="+mj-lt"/>
                <a:ea typeface="+mj-ea"/>
                <a:cs typeface="+mj-cs"/>
              </a:rPr>
              <a:t>Gender Distribution for Clustering algorithm</a:t>
            </a:r>
          </a:p>
        </p:txBody>
      </p:sp>
      <p:sp>
        <p:nvSpPr>
          <p:cNvPr id="10251" name="Oval 10250">
            <a:extLst>
              <a:ext uri="{FF2B5EF4-FFF2-40B4-BE49-F238E27FC236}">
                <a16:creationId xmlns:a16="http://schemas.microsoft.com/office/drawing/2014/main" id="{037C701E-5151-4086-9CF2-7F44AA38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5537" y="61869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53" name="Oval 10252">
            <a:extLst>
              <a:ext uri="{FF2B5EF4-FFF2-40B4-BE49-F238E27FC236}">
                <a16:creationId xmlns:a16="http://schemas.microsoft.com/office/drawing/2014/main" id="{E656C08E-A84B-4C76-9D3B-46237B5A9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5537" y="61869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0244" name="Picture 4" descr="No description has been provided for this image">
            <a:extLst>
              <a:ext uri="{FF2B5EF4-FFF2-40B4-BE49-F238E27FC236}">
                <a16:creationId xmlns:a16="http://schemas.microsoft.com/office/drawing/2014/main" id="{68B9F273-CEB9-2A78-749C-E56D47065A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4248" y="322504"/>
            <a:ext cx="4634049" cy="2931037"/>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No description has been provided for this image">
            <a:extLst>
              <a:ext uri="{FF2B5EF4-FFF2-40B4-BE49-F238E27FC236}">
                <a16:creationId xmlns:a16="http://schemas.microsoft.com/office/drawing/2014/main" id="{603017AF-211B-7C88-B68D-7DB3A82ED0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4247" y="3376158"/>
            <a:ext cx="4634049" cy="2931037"/>
          </a:xfrm>
          <a:prstGeom prst="rect">
            <a:avLst/>
          </a:prstGeom>
          <a:noFill/>
          <a:extLst>
            <a:ext uri="{909E8E84-426E-40DD-AFC4-6F175D3DCCD1}">
              <a14:hiddenFill xmlns:a14="http://schemas.microsoft.com/office/drawing/2010/main">
                <a:solidFill>
                  <a:srgbClr val="FFFFFF"/>
                </a:solidFill>
              </a14:hiddenFill>
            </a:ext>
          </a:extLst>
        </p:spPr>
      </p:pic>
      <p:grpSp>
        <p:nvGrpSpPr>
          <p:cNvPr id="10255" name="Graphic 4">
            <a:extLst>
              <a:ext uri="{FF2B5EF4-FFF2-40B4-BE49-F238E27FC236}">
                <a16:creationId xmlns:a16="http://schemas.microsoft.com/office/drawing/2014/main" id="{72FB3F6E-946C-4B30-8EAA-64FA3056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88" y="5091324"/>
            <a:ext cx="975169" cy="975171"/>
            <a:chOff x="5829300" y="3162300"/>
            <a:chExt cx="532256" cy="532257"/>
          </a:xfrm>
          <a:solidFill>
            <a:schemeClr val="bg1"/>
          </a:solidFill>
        </p:grpSpPr>
        <p:sp>
          <p:nvSpPr>
            <p:cNvPr id="10256" name="Freeform: Shape 10255">
              <a:extLst>
                <a:ext uri="{FF2B5EF4-FFF2-40B4-BE49-F238E27FC236}">
                  <a16:creationId xmlns:a16="http://schemas.microsoft.com/office/drawing/2014/main" id="{A820447A-FA0D-448D-8513-13647DCEE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0257" name="Freeform: Shape 10256">
              <a:extLst>
                <a:ext uri="{FF2B5EF4-FFF2-40B4-BE49-F238E27FC236}">
                  <a16:creationId xmlns:a16="http://schemas.microsoft.com/office/drawing/2014/main" id="{980F5A0F-E8FC-415B-BA7F-74C42D42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0258" name="Freeform: Shape 10257">
              <a:extLst>
                <a:ext uri="{FF2B5EF4-FFF2-40B4-BE49-F238E27FC236}">
                  <a16:creationId xmlns:a16="http://schemas.microsoft.com/office/drawing/2014/main" id="{D77443A5-2061-492B-AFF5-658AB7E7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0259" name="Freeform: Shape 10258">
              <a:extLst>
                <a:ext uri="{FF2B5EF4-FFF2-40B4-BE49-F238E27FC236}">
                  <a16:creationId xmlns:a16="http://schemas.microsoft.com/office/drawing/2014/main" id="{3276C0A3-C877-457C-917D-473FABC9E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0260" name="Freeform: Shape 10259">
              <a:extLst>
                <a:ext uri="{FF2B5EF4-FFF2-40B4-BE49-F238E27FC236}">
                  <a16:creationId xmlns:a16="http://schemas.microsoft.com/office/drawing/2014/main" id="{D9808886-A26A-41C2-9401-727236349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0261" name="Freeform: Shape 10260">
              <a:extLst>
                <a:ext uri="{FF2B5EF4-FFF2-40B4-BE49-F238E27FC236}">
                  <a16:creationId xmlns:a16="http://schemas.microsoft.com/office/drawing/2014/main" id="{9FB169C8-A66F-4AEC-BBEE-4DEBBE844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0262" name="Freeform: Shape 10261">
              <a:extLst>
                <a:ext uri="{FF2B5EF4-FFF2-40B4-BE49-F238E27FC236}">
                  <a16:creationId xmlns:a16="http://schemas.microsoft.com/office/drawing/2014/main" id="{EEC418CD-F215-459D-8919-D5B5194EB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0263" name="Freeform: Shape 10262">
              <a:extLst>
                <a:ext uri="{FF2B5EF4-FFF2-40B4-BE49-F238E27FC236}">
                  <a16:creationId xmlns:a16="http://schemas.microsoft.com/office/drawing/2014/main" id="{5E034A84-840E-429B-9A4F-ECC31AB62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0264" name="Freeform: Shape 10263">
              <a:extLst>
                <a:ext uri="{FF2B5EF4-FFF2-40B4-BE49-F238E27FC236}">
                  <a16:creationId xmlns:a16="http://schemas.microsoft.com/office/drawing/2014/main" id="{6D050DBA-8800-4A73-84C0-34DC71A6B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0265" name="Freeform: Shape 10264">
              <a:extLst>
                <a:ext uri="{FF2B5EF4-FFF2-40B4-BE49-F238E27FC236}">
                  <a16:creationId xmlns:a16="http://schemas.microsoft.com/office/drawing/2014/main" id="{2D4BF35D-BFFA-45A5-8081-FEDD30757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0266" name="Freeform: Shape 10265">
              <a:extLst>
                <a:ext uri="{FF2B5EF4-FFF2-40B4-BE49-F238E27FC236}">
                  <a16:creationId xmlns:a16="http://schemas.microsoft.com/office/drawing/2014/main" id="{36B354BD-25DC-42A0-9CE7-824686810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0267" name="Freeform: Shape 10266">
              <a:extLst>
                <a:ext uri="{FF2B5EF4-FFF2-40B4-BE49-F238E27FC236}">
                  <a16:creationId xmlns:a16="http://schemas.microsoft.com/office/drawing/2014/main" id="{852C4A08-6644-42B7-8237-2AD5F0041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0268" name="Freeform: Shape 10267">
              <a:extLst>
                <a:ext uri="{FF2B5EF4-FFF2-40B4-BE49-F238E27FC236}">
                  <a16:creationId xmlns:a16="http://schemas.microsoft.com/office/drawing/2014/main" id="{91D58C06-A184-4272-9824-2F08535184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5" name="TextBox 4">
            <a:extLst>
              <a:ext uri="{FF2B5EF4-FFF2-40B4-BE49-F238E27FC236}">
                <a16:creationId xmlns:a16="http://schemas.microsoft.com/office/drawing/2014/main" id="{EA22602A-298C-6CDD-53FC-86638BE92818}"/>
              </a:ext>
            </a:extLst>
          </p:cNvPr>
          <p:cNvSpPr txBox="1"/>
          <p:nvPr/>
        </p:nvSpPr>
        <p:spPr>
          <a:xfrm>
            <a:off x="6621521" y="1715151"/>
            <a:ext cx="4716232" cy="4351338"/>
          </a:xfrm>
          <a:prstGeom prst="rect">
            <a:avLst/>
          </a:prstGeom>
        </p:spPr>
        <p:txBody>
          <a:bodyPr vert="horz" lIns="91440" tIns="45720" rIns="91440" bIns="45720" rtlCol="0">
            <a:normAutofit/>
          </a:bodyPr>
          <a:lstStyle/>
          <a:p>
            <a:pPr>
              <a:lnSpc>
                <a:spcPct val="90000"/>
              </a:lnSpc>
              <a:spcAft>
                <a:spcPts val="600"/>
              </a:spcAft>
            </a:pPr>
            <a:r>
              <a:rPr lang="en-US" sz="1500" b="0" i="0" dirty="0">
                <a:solidFill>
                  <a:schemeClr val="bg1"/>
                </a:solidFill>
                <a:effectLst/>
              </a:rPr>
              <a:t>The gender distribution for the clustering algorithm is visualized using box plots and violin plots. These plots provide insights into how gender is distributed across different clusters for both K-Means and Agglomerative Clustering algorithms.</a:t>
            </a:r>
          </a:p>
          <a:p>
            <a:pPr indent="-228600">
              <a:lnSpc>
                <a:spcPct val="90000"/>
              </a:lnSpc>
              <a:spcAft>
                <a:spcPts val="600"/>
              </a:spcAft>
              <a:buFont typeface="Arial" panose="020B0604020202020204" pitchFamily="34" charset="0"/>
              <a:buChar char="•"/>
            </a:pPr>
            <a:r>
              <a:rPr lang="en-US" sz="1500" b="1" i="0" dirty="0">
                <a:solidFill>
                  <a:schemeClr val="bg1"/>
                </a:solidFill>
                <a:effectLst/>
              </a:rPr>
              <a:t>K-Means Clustering</a:t>
            </a:r>
            <a:r>
              <a:rPr lang="en-US" sz="15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500" b="0" i="0" dirty="0">
                <a:solidFill>
                  <a:schemeClr val="bg1"/>
                </a:solidFill>
                <a:effectLst/>
              </a:rPr>
              <a:t>The violin plot provides a detailed view of the gender distribution, highlighting the density and probability of gender values within each cluster.</a:t>
            </a:r>
          </a:p>
          <a:p>
            <a:pPr indent="-228600">
              <a:lnSpc>
                <a:spcPct val="90000"/>
              </a:lnSpc>
              <a:spcAft>
                <a:spcPts val="600"/>
              </a:spcAft>
              <a:buFont typeface="Arial" panose="020B0604020202020204" pitchFamily="34" charset="0"/>
              <a:buChar char="•"/>
            </a:pPr>
            <a:r>
              <a:rPr lang="en-US" sz="1500" b="1" i="0" dirty="0">
                <a:solidFill>
                  <a:schemeClr val="bg1"/>
                </a:solidFill>
                <a:effectLst/>
              </a:rPr>
              <a:t>Agglomerative Clustering</a:t>
            </a:r>
            <a:r>
              <a:rPr lang="en-US" sz="15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500" b="0" i="0" dirty="0">
                <a:solidFill>
                  <a:schemeClr val="bg1"/>
                </a:solidFill>
                <a:effectLst/>
              </a:rPr>
              <a:t>Similar to K-Means, the plot and violin plot illustrate the gender distribution across the clusters.</a:t>
            </a:r>
          </a:p>
          <a:p>
            <a:pPr>
              <a:lnSpc>
                <a:spcPct val="90000"/>
              </a:lnSpc>
              <a:spcAft>
                <a:spcPts val="600"/>
              </a:spcAft>
            </a:pPr>
            <a:r>
              <a:rPr lang="en-US" sz="1500" b="0" i="0" dirty="0">
                <a:solidFill>
                  <a:schemeClr val="bg1"/>
                </a:solidFill>
                <a:effectLst/>
              </a:rPr>
              <a:t>The visualizations reveal patterns and differences in gender distribution among the clusters, aiding in the interpretation of clustering results and their implications for sepsis patient management.</a:t>
            </a:r>
          </a:p>
        </p:txBody>
      </p:sp>
    </p:spTree>
    <p:extLst>
      <p:ext uri="{BB962C8B-B14F-4D97-AF65-F5344CB8AC3E}">
        <p14:creationId xmlns:p14="http://schemas.microsoft.com/office/powerpoint/2010/main" val="189092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514642-7CE3-6090-40BD-6B361F60F303}"/>
            </a:ext>
          </a:extLst>
        </p:cNvPr>
        <p:cNvGrpSpPr/>
        <p:nvPr/>
      </p:nvGrpSpPr>
      <p:grpSpPr>
        <a:xfrm>
          <a:off x="0" y="0"/>
          <a:ext cx="0" cy="0"/>
          <a:chOff x="0" y="0"/>
          <a:chExt cx="0" cy="0"/>
        </a:xfrm>
      </p:grpSpPr>
      <p:sp>
        <p:nvSpPr>
          <p:cNvPr id="11273" name="Rectangle 1127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32142F2-E112-25CC-C44A-4A688D1EB0E6}"/>
              </a:ext>
            </a:extLst>
          </p:cNvPr>
          <p:cNvSpPr txBox="1"/>
          <p:nvPr/>
        </p:nvSpPr>
        <p:spPr>
          <a:xfrm>
            <a:off x="938907" y="282800"/>
            <a:ext cx="5217172" cy="128867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b="1" i="0" dirty="0">
                <a:solidFill>
                  <a:schemeClr val="bg1"/>
                </a:solidFill>
                <a:effectLst/>
                <a:latin typeface="+mj-lt"/>
                <a:ea typeface="+mj-ea"/>
                <a:cs typeface="+mj-cs"/>
              </a:rPr>
              <a:t>Age distribution for Clustering algorithm</a:t>
            </a:r>
          </a:p>
        </p:txBody>
      </p:sp>
      <p:sp>
        <p:nvSpPr>
          <p:cNvPr id="5" name="TextBox 4">
            <a:extLst>
              <a:ext uri="{FF2B5EF4-FFF2-40B4-BE49-F238E27FC236}">
                <a16:creationId xmlns:a16="http://schemas.microsoft.com/office/drawing/2014/main" id="{BADE9A10-FE2B-F5AA-15EE-E8781B548769}"/>
              </a:ext>
            </a:extLst>
          </p:cNvPr>
          <p:cNvSpPr txBox="1"/>
          <p:nvPr/>
        </p:nvSpPr>
        <p:spPr>
          <a:xfrm>
            <a:off x="938906" y="1715151"/>
            <a:ext cx="5217173" cy="4351338"/>
          </a:xfrm>
          <a:prstGeom prst="rect">
            <a:avLst/>
          </a:prstGeom>
        </p:spPr>
        <p:txBody>
          <a:bodyPr vert="horz" lIns="91440" tIns="45720" rIns="91440" bIns="45720" rtlCol="0">
            <a:normAutofit/>
          </a:bodyPr>
          <a:lstStyle/>
          <a:p>
            <a:pPr>
              <a:lnSpc>
                <a:spcPct val="90000"/>
              </a:lnSpc>
              <a:spcAft>
                <a:spcPts val="600"/>
              </a:spcAft>
            </a:pPr>
            <a:r>
              <a:rPr lang="en-US" sz="1500" b="0" i="0" dirty="0">
                <a:solidFill>
                  <a:schemeClr val="bg1"/>
                </a:solidFill>
                <a:effectLst/>
              </a:rPr>
              <a:t>The age distribution for the clustering algorithm is visualized using box plots and violin plots. These plots provide insights into how age is distributed across different clusters for both K-Means and Agglomerative Clustering algorithms.</a:t>
            </a:r>
          </a:p>
          <a:p>
            <a:pPr indent="-228600">
              <a:lnSpc>
                <a:spcPct val="90000"/>
              </a:lnSpc>
              <a:spcAft>
                <a:spcPts val="600"/>
              </a:spcAft>
              <a:buFont typeface="Arial" panose="020B0604020202020204" pitchFamily="34" charset="0"/>
              <a:buChar char="•"/>
            </a:pPr>
            <a:r>
              <a:rPr lang="en-US" sz="1500" b="1" i="0" dirty="0">
                <a:solidFill>
                  <a:schemeClr val="bg1"/>
                </a:solidFill>
                <a:effectLst/>
              </a:rPr>
              <a:t>K-Means Clustering</a:t>
            </a:r>
            <a:r>
              <a:rPr lang="en-US" sz="15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500" b="0" i="0" dirty="0">
                <a:solidFill>
                  <a:schemeClr val="bg1"/>
                </a:solidFill>
                <a:effectLst/>
              </a:rPr>
              <a:t>The box plot provides a detailed view of the age distribution, highlighting the median, quartiles, and potential outliers within each cluster.</a:t>
            </a:r>
          </a:p>
          <a:p>
            <a:pPr indent="-228600">
              <a:lnSpc>
                <a:spcPct val="90000"/>
              </a:lnSpc>
              <a:spcAft>
                <a:spcPts val="600"/>
              </a:spcAft>
              <a:buFont typeface="Arial" panose="020B0604020202020204" pitchFamily="34" charset="0"/>
              <a:buChar char="•"/>
            </a:pPr>
            <a:r>
              <a:rPr lang="en-US" sz="1500" b="1" i="0" dirty="0">
                <a:solidFill>
                  <a:schemeClr val="bg1"/>
                </a:solidFill>
                <a:effectLst/>
              </a:rPr>
              <a:t>Agglomerative Clustering</a:t>
            </a:r>
            <a:r>
              <a:rPr lang="en-US" sz="15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500" b="0" i="0" dirty="0">
                <a:solidFill>
                  <a:schemeClr val="bg1"/>
                </a:solidFill>
                <a:effectLst/>
              </a:rPr>
              <a:t>Similar to K-Means, the box plot and violin plot illustrate the age distribution across the clusters.</a:t>
            </a:r>
          </a:p>
          <a:p>
            <a:pPr>
              <a:lnSpc>
                <a:spcPct val="90000"/>
              </a:lnSpc>
              <a:spcAft>
                <a:spcPts val="600"/>
              </a:spcAft>
            </a:pPr>
            <a:r>
              <a:rPr lang="en-US" sz="1500" b="0" i="0" dirty="0">
                <a:solidFill>
                  <a:schemeClr val="bg1"/>
                </a:solidFill>
                <a:effectLst/>
              </a:rPr>
              <a:t>The visualizations reveal patterns and differences in age distribution among the clusters, aiding in the interpretation of clustering results and their implications for sepsis patient management.</a:t>
            </a:r>
          </a:p>
        </p:txBody>
      </p:sp>
      <p:grpSp>
        <p:nvGrpSpPr>
          <p:cNvPr id="11275" name="Graphic 4">
            <a:extLst>
              <a:ext uri="{FF2B5EF4-FFF2-40B4-BE49-F238E27FC236}">
                <a16:creationId xmlns:a16="http://schemas.microsoft.com/office/drawing/2014/main" id="{D92F9A1A-77F4-4E16-958B-64BB489FFE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2349" y="739986"/>
            <a:ext cx="975169" cy="975171"/>
            <a:chOff x="5829300" y="3162300"/>
            <a:chExt cx="532256" cy="532257"/>
          </a:xfrm>
          <a:solidFill>
            <a:schemeClr val="bg1"/>
          </a:solidFill>
        </p:grpSpPr>
        <p:sp>
          <p:nvSpPr>
            <p:cNvPr id="11276" name="Freeform: Shape 11275">
              <a:extLst>
                <a:ext uri="{FF2B5EF4-FFF2-40B4-BE49-F238E27FC236}">
                  <a16:creationId xmlns:a16="http://schemas.microsoft.com/office/drawing/2014/main" id="{819A42ED-6B91-49E6-9BDB-6339893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1277" name="Freeform: Shape 11276">
              <a:extLst>
                <a:ext uri="{FF2B5EF4-FFF2-40B4-BE49-F238E27FC236}">
                  <a16:creationId xmlns:a16="http://schemas.microsoft.com/office/drawing/2014/main" id="{3B732C3B-202D-4B4E-9C2B-283338B2A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1278" name="Freeform: Shape 11277">
              <a:extLst>
                <a:ext uri="{FF2B5EF4-FFF2-40B4-BE49-F238E27FC236}">
                  <a16:creationId xmlns:a16="http://schemas.microsoft.com/office/drawing/2014/main" id="{E38433EC-2142-4B86-B9BA-25AFE2629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1279" name="Freeform: Shape 11278">
              <a:extLst>
                <a:ext uri="{FF2B5EF4-FFF2-40B4-BE49-F238E27FC236}">
                  <a16:creationId xmlns:a16="http://schemas.microsoft.com/office/drawing/2014/main" id="{2F3A02D8-E8AA-47DC-B215-ED01D604E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1280" name="Freeform: Shape 11279">
              <a:extLst>
                <a:ext uri="{FF2B5EF4-FFF2-40B4-BE49-F238E27FC236}">
                  <a16:creationId xmlns:a16="http://schemas.microsoft.com/office/drawing/2014/main" id="{B1A156CC-0ACD-4554-947F-A9FD30B6A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1281" name="Freeform: Shape 11280">
              <a:extLst>
                <a:ext uri="{FF2B5EF4-FFF2-40B4-BE49-F238E27FC236}">
                  <a16:creationId xmlns:a16="http://schemas.microsoft.com/office/drawing/2014/main" id="{BBACA1F0-7581-48CC-BB3D-29D84E66B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1282" name="Freeform: Shape 11281">
              <a:extLst>
                <a:ext uri="{FF2B5EF4-FFF2-40B4-BE49-F238E27FC236}">
                  <a16:creationId xmlns:a16="http://schemas.microsoft.com/office/drawing/2014/main" id="{48C34CDB-6796-4AA3-9001-DA5B717D7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1283" name="Freeform: Shape 11282">
              <a:extLst>
                <a:ext uri="{FF2B5EF4-FFF2-40B4-BE49-F238E27FC236}">
                  <a16:creationId xmlns:a16="http://schemas.microsoft.com/office/drawing/2014/main" id="{79D783F9-0F69-4135-9961-9BAB1C1A6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1284" name="Freeform: Shape 11283">
              <a:extLst>
                <a:ext uri="{FF2B5EF4-FFF2-40B4-BE49-F238E27FC236}">
                  <a16:creationId xmlns:a16="http://schemas.microsoft.com/office/drawing/2014/main" id="{4FFBBC22-B7E4-49E9-9BD1-36B5F6299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1285" name="Freeform: Shape 11284">
              <a:extLst>
                <a:ext uri="{FF2B5EF4-FFF2-40B4-BE49-F238E27FC236}">
                  <a16:creationId xmlns:a16="http://schemas.microsoft.com/office/drawing/2014/main" id="{1E179D1A-1F7F-41FF-A993-7DB78E9EB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1286" name="Freeform: Shape 11285">
              <a:extLst>
                <a:ext uri="{FF2B5EF4-FFF2-40B4-BE49-F238E27FC236}">
                  <a16:creationId xmlns:a16="http://schemas.microsoft.com/office/drawing/2014/main" id="{8565B3A8-B9D8-4EA9-B3DA-DDB2A574B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1287" name="Freeform: Shape 11286">
              <a:extLst>
                <a:ext uri="{FF2B5EF4-FFF2-40B4-BE49-F238E27FC236}">
                  <a16:creationId xmlns:a16="http://schemas.microsoft.com/office/drawing/2014/main" id="{8891E65D-798E-4741-A582-606A9152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1288" name="Freeform: Shape 11287">
              <a:extLst>
                <a:ext uri="{FF2B5EF4-FFF2-40B4-BE49-F238E27FC236}">
                  <a16:creationId xmlns:a16="http://schemas.microsoft.com/office/drawing/2014/main" id="{A8BAB8E0-D711-471F-8EB7-6F8C42092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11266" name="Picture 2" descr="No description has been provided for this image">
            <a:extLst>
              <a:ext uri="{FF2B5EF4-FFF2-40B4-BE49-F238E27FC236}">
                <a16:creationId xmlns:a16="http://schemas.microsoft.com/office/drawing/2014/main" id="{75428FBC-F5B1-3B45-ACE0-FE6C0053CE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40903" y="322504"/>
            <a:ext cx="4509286" cy="293103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No description has been provided for this image">
            <a:extLst>
              <a:ext uri="{FF2B5EF4-FFF2-40B4-BE49-F238E27FC236}">
                <a16:creationId xmlns:a16="http://schemas.microsoft.com/office/drawing/2014/main" id="{CEB0CBC1-F476-84B8-BBAD-3A7A2DD16CB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40902" y="3376158"/>
            <a:ext cx="4509286" cy="2931037"/>
          </a:xfrm>
          <a:prstGeom prst="rect">
            <a:avLst/>
          </a:prstGeom>
          <a:noFill/>
          <a:extLst>
            <a:ext uri="{909E8E84-426E-40DD-AFC4-6F175D3DCCD1}">
              <a14:hiddenFill xmlns:a14="http://schemas.microsoft.com/office/drawing/2010/main">
                <a:solidFill>
                  <a:srgbClr val="FFFFFF"/>
                </a:solidFill>
              </a14:hiddenFill>
            </a:ext>
          </a:extLst>
        </p:spPr>
      </p:pic>
      <p:sp>
        <p:nvSpPr>
          <p:cNvPr id="11290" name="Oval 11289">
            <a:extLst>
              <a:ext uri="{FF2B5EF4-FFF2-40B4-BE49-F238E27FC236}">
                <a16:creationId xmlns:a16="http://schemas.microsoft.com/office/drawing/2014/main" id="{C4C270DE-0BEB-4372-B440-7EADA6FAF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92" name="Oval 11291">
            <a:extLst>
              <a:ext uri="{FF2B5EF4-FFF2-40B4-BE49-F238E27FC236}">
                <a16:creationId xmlns:a16="http://schemas.microsoft.com/office/drawing/2014/main" id="{757ACA0C-8702-4043-8D4D-582EAEDF1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950304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FECE3E-2342-2F28-9BC3-3E65AE8F94A4}"/>
            </a:ext>
          </a:extLst>
        </p:cNvPr>
        <p:cNvGrpSpPr/>
        <p:nvPr/>
      </p:nvGrpSpPr>
      <p:grpSpPr>
        <a:xfrm>
          <a:off x="0" y="0"/>
          <a:ext cx="0" cy="0"/>
          <a:chOff x="0" y="0"/>
          <a:chExt cx="0" cy="0"/>
        </a:xfrm>
      </p:grpSpPr>
      <p:sp>
        <p:nvSpPr>
          <p:cNvPr id="12297" name="Rectangle 1229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a:extLst>
              <a:ext uri="{FF2B5EF4-FFF2-40B4-BE49-F238E27FC236}">
                <a16:creationId xmlns:a16="http://schemas.microsoft.com/office/drawing/2014/main" id="{A724AC93-0265-4580-9B52-F84C45100330}"/>
              </a:ext>
            </a:extLst>
          </p:cNvPr>
          <p:cNvSpPr txBox="1"/>
          <p:nvPr/>
        </p:nvSpPr>
        <p:spPr>
          <a:xfrm>
            <a:off x="757238" y="669925"/>
            <a:ext cx="5114925"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i="0" dirty="0">
                <a:solidFill>
                  <a:schemeClr val="bg1"/>
                </a:solidFill>
                <a:effectLst/>
                <a:latin typeface="+mj-lt"/>
                <a:ea typeface="+mj-ea"/>
                <a:cs typeface="+mj-cs"/>
              </a:rPr>
              <a:t>Length of Stay distribution</a:t>
            </a:r>
          </a:p>
        </p:txBody>
      </p:sp>
      <p:cxnSp>
        <p:nvCxnSpPr>
          <p:cNvPr id="12299" name="Straight Connector 1229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C2BE8A0-B4AF-7D5D-F449-DB78CF91EE06}"/>
              </a:ext>
            </a:extLst>
          </p:cNvPr>
          <p:cNvSpPr txBox="1"/>
          <p:nvPr/>
        </p:nvSpPr>
        <p:spPr>
          <a:xfrm>
            <a:off x="757238" y="2288833"/>
            <a:ext cx="5338762" cy="3711571"/>
          </a:xfrm>
          <a:prstGeom prst="rect">
            <a:avLst/>
          </a:prstGeom>
        </p:spPr>
        <p:txBody>
          <a:bodyPr vert="horz" lIns="91440" tIns="45720" rIns="91440" bIns="45720" rtlCol="0">
            <a:normAutofit/>
          </a:bodyPr>
          <a:lstStyle/>
          <a:p>
            <a:pPr>
              <a:lnSpc>
                <a:spcPct val="90000"/>
              </a:lnSpc>
              <a:spcAft>
                <a:spcPts val="600"/>
              </a:spcAft>
            </a:pPr>
            <a:r>
              <a:rPr lang="en-US" sz="1400" b="0" i="0" dirty="0">
                <a:solidFill>
                  <a:schemeClr val="bg1"/>
                </a:solidFill>
                <a:effectLst/>
              </a:rPr>
              <a:t>The length of stay (LOS) distribution for the clustering algorithm is visualized using box plots and violin plots. These plots provide insights into how LOS is distributed across different clusters for both K-Means and Agglomerative Clustering algorithms.</a:t>
            </a:r>
          </a:p>
          <a:p>
            <a:pPr indent="-228600">
              <a:lnSpc>
                <a:spcPct val="90000"/>
              </a:lnSpc>
              <a:spcAft>
                <a:spcPts val="600"/>
              </a:spcAft>
              <a:buFont typeface="Arial" panose="020B0604020202020204" pitchFamily="34" charset="0"/>
              <a:buChar char="•"/>
            </a:pPr>
            <a:r>
              <a:rPr lang="en-US" sz="1400" b="1" i="0" dirty="0">
                <a:solidFill>
                  <a:schemeClr val="bg1"/>
                </a:solidFill>
                <a:effectLst/>
              </a:rPr>
              <a:t>K-Means Clustering</a:t>
            </a:r>
            <a:r>
              <a:rPr lang="en-US" sz="14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400" b="0" i="0" dirty="0">
                <a:solidFill>
                  <a:schemeClr val="bg1"/>
                </a:solidFill>
                <a:effectLst/>
              </a:rPr>
              <a:t>The box plot provides a detailed view of the LOS distribution, highlighting the median, quartiles, and potential outliers within each cluster.</a:t>
            </a:r>
          </a:p>
          <a:p>
            <a:pPr indent="-228600">
              <a:lnSpc>
                <a:spcPct val="90000"/>
              </a:lnSpc>
              <a:spcAft>
                <a:spcPts val="600"/>
              </a:spcAft>
              <a:buFont typeface="Arial" panose="020B0604020202020204" pitchFamily="34" charset="0"/>
              <a:buChar char="•"/>
            </a:pPr>
            <a:r>
              <a:rPr lang="en-US" sz="1400" b="1" i="0" dirty="0">
                <a:solidFill>
                  <a:schemeClr val="bg1"/>
                </a:solidFill>
                <a:effectLst/>
              </a:rPr>
              <a:t>Agglomerative Clustering</a:t>
            </a:r>
            <a:r>
              <a:rPr lang="en-US" sz="14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400" b="0" i="0" dirty="0">
                <a:solidFill>
                  <a:schemeClr val="bg1"/>
                </a:solidFill>
                <a:effectLst/>
              </a:rPr>
              <a:t>Similar to K-Means, the box plot and violin plot illustrate the LOS distribution across the clusters.</a:t>
            </a:r>
          </a:p>
          <a:p>
            <a:pPr>
              <a:lnSpc>
                <a:spcPct val="90000"/>
              </a:lnSpc>
              <a:spcAft>
                <a:spcPts val="600"/>
              </a:spcAft>
            </a:pPr>
            <a:r>
              <a:rPr lang="en-US" sz="1400" b="0" i="0" dirty="0">
                <a:solidFill>
                  <a:schemeClr val="bg1"/>
                </a:solidFill>
                <a:effectLst/>
              </a:rPr>
              <a:t>The visualizations reveal patterns and differences in LOS distribution among the clusters, aiding in the interpretation of clustering results and their implications for sepsis patient management.</a:t>
            </a:r>
          </a:p>
        </p:txBody>
      </p:sp>
      <p:sp>
        <p:nvSpPr>
          <p:cNvPr id="12301" name="Rectangle 12300">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3" name="Rectangle 12302">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2" name="Picture 4" descr="No description has been provided for this image">
            <a:extLst>
              <a:ext uri="{FF2B5EF4-FFF2-40B4-BE49-F238E27FC236}">
                <a16:creationId xmlns:a16="http://schemas.microsoft.com/office/drawing/2014/main" id="{788009B2-E710-AD76-F533-9556261158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45192" y="342900"/>
            <a:ext cx="5176139" cy="2871788"/>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No description has been provided for this image">
            <a:extLst>
              <a:ext uri="{FF2B5EF4-FFF2-40B4-BE49-F238E27FC236}">
                <a16:creationId xmlns:a16="http://schemas.microsoft.com/office/drawing/2014/main" id="{34E53E30-878D-14AB-0A17-C7557032155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45192" y="3703256"/>
            <a:ext cx="4982109" cy="281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550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87B648-7842-C1CC-B9CF-CDC70A1DD4EB}"/>
            </a:ext>
          </a:extLst>
        </p:cNvPr>
        <p:cNvGrpSpPr/>
        <p:nvPr/>
      </p:nvGrpSpPr>
      <p:grpSpPr>
        <a:xfrm>
          <a:off x="0" y="0"/>
          <a:ext cx="0" cy="0"/>
          <a:chOff x="0" y="0"/>
          <a:chExt cx="0" cy="0"/>
        </a:xfrm>
      </p:grpSpPr>
      <p:sp>
        <p:nvSpPr>
          <p:cNvPr id="13524" name="Rectangle 13523">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26" name="Rectangle 13525">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28" name="Group 13527">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529" name="Oval 13528">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30" name="Oval 13529">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31" name="Oval 13530">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32" name="Oval 13531">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33" name="Oval 13532">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34" name="Oval 13533">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536" name="Rectangle 13535">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DDF71C2-E12F-B69E-4846-66EF7F2EF4A9}"/>
              </a:ext>
            </a:extLst>
          </p:cNvPr>
          <p:cNvSpPr txBox="1"/>
          <p:nvPr/>
        </p:nvSpPr>
        <p:spPr>
          <a:xfrm>
            <a:off x="129087" y="83923"/>
            <a:ext cx="4986045" cy="752364"/>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sz="4000" b="1" i="0" dirty="0">
                <a:solidFill>
                  <a:schemeClr val="bg1"/>
                </a:solidFill>
                <a:effectLst/>
                <a:latin typeface="+mj-lt"/>
                <a:ea typeface="+mj-ea"/>
                <a:cs typeface="+mj-cs"/>
              </a:rPr>
              <a:t>Mortality Distribution</a:t>
            </a:r>
          </a:p>
        </p:txBody>
      </p:sp>
      <p:sp>
        <p:nvSpPr>
          <p:cNvPr id="5" name="TextBox 4">
            <a:extLst>
              <a:ext uri="{FF2B5EF4-FFF2-40B4-BE49-F238E27FC236}">
                <a16:creationId xmlns:a16="http://schemas.microsoft.com/office/drawing/2014/main" id="{A179191D-D7AF-EA72-C470-66FD239C0F4E}"/>
              </a:ext>
            </a:extLst>
          </p:cNvPr>
          <p:cNvSpPr txBox="1"/>
          <p:nvPr/>
        </p:nvSpPr>
        <p:spPr>
          <a:xfrm>
            <a:off x="208978" y="712250"/>
            <a:ext cx="10623420" cy="1817906"/>
          </a:xfrm>
          <a:prstGeom prst="rect">
            <a:avLst/>
          </a:prstGeom>
          <a:noFill/>
        </p:spPr>
        <p:txBody>
          <a:bodyPr vert="horz" lIns="91440" tIns="45720" rIns="91440" bIns="45720" rtlCol="0" anchor="t">
            <a:noAutofit/>
          </a:bodyPr>
          <a:lstStyle/>
          <a:p>
            <a:pPr>
              <a:lnSpc>
                <a:spcPct val="90000"/>
              </a:lnSpc>
              <a:spcAft>
                <a:spcPts val="600"/>
              </a:spcAft>
            </a:pPr>
            <a:r>
              <a:rPr lang="en-US" sz="1200" b="0" i="0" dirty="0">
                <a:solidFill>
                  <a:schemeClr val="bg1"/>
                </a:solidFill>
                <a:effectLst/>
              </a:rPr>
              <a:t>To visualize the mortality distribution across different clusters for both K-Means and Agglomerative Clustering algorithms, we use violin plots. These plots provide insights into how the hospital expire flag (mortality) is distributed across the clusters.</a:t>
            </a:r>
          </a:p>
          <a:p>
            <a:pPr indent="-228600">
              <a:lnSpc>
                <a:spcPct val="90000"/>
              </a:lnSpc>
              <a:spcAft>
                <a:spcPts val="600"/>
              </a:spcAft>
              <a:buFont typeface="Arial" panose="020B0604020202020204" pitchFamily="34" charset="0"/>
              <a:buChar char="•"/>
            </a:pPr>
            <a:r>
              <a:rPr lang="en-US" sz="1200" b="1" i="0" dirty="0">
                <a:solidFill>
                  <a:schemeClr val="bg1"/>
                </a:solidFill>
                <a:effectLst/>
              </a:rPr>
              <a:t>K-Means Clustering</a:t>
            </a:r>
            <a:r>
              <a:rPr lang="en-US" sz="12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200" b="0" i="0" dirty="0">
                <a:solidFill>
                  <a:schemeClr val="bg1"/>
                </a:solidFill>
                <a:effectLst/>
              </a:rPr>
              <a:t>The violin plot provides a detailed view of the mortality distribution, highlighting the median, quartiles, and potential outliers within each cluster.</a:t>
            </a:r>
          </a:p>
          <a:p>
            <a:pPr indent="-228600">
              <a:lnSpc>
                <a:spcPct val="90000"/>
              </a:lnSpc>
              <a:spcAft>
                <a:spcPts val="600"/>
              </a:spcAft>
              <a:buFont typeface="Arial" panose="020B0604020202020204" pitchFamily="34" charset="0"/>
              <a:buChar char="•"/>
            </a:pPr>
            <a:r>
              <a:rPr lang="en-US" sz="1200" b="1" i="0" dirty="0">
                <a:solidFill>
                  <a:schemeClr val="bg1"/>
                </a:solidFill>
                <a:effectLst/>
              </a:rPr>
              <a:t>Agglomerative Clustering</a:t>
            </a:r>
            <a:r>
              <a:rPr lang="en-US" sz="12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200" b="0" i="0" dirty="0">
                <a:solidFill>
                  <a:schemeClr val="bg1"/>
                </a:solidFill>
                <a:effectLst/>
              </a:rPr>
              <a:t>Similar to K-Means, the violin plot illustrate the mortality distribution across the clusters.</a:t>
            </a:r>
          </a:p>
          <a:p>
            <a:pPr>
              <a:lnSpc>
                <a:spcPct val="90000"/>
              </a:lnSpc>
              <a:spcAft>
                <a:spcPts val="600"/>
              </a:spcAft>
            </a:pPr>
            <a:r>
              <a:rPr lang="en-US" sz="1200" b="0" i="0" dirty="0">
                <a:solidFill>
                  <a:schemeClr val="bg1"/>
                </a:solidFill>
                <a:effectLst/>
              </a:rPr>
              <a:t>The visualizations reveal patterns and differences in mortality distribution among the clusters, aiding in the interpretation of clustering results and their implications for sepsis patient management.</a:t>
            </a:r>
          </a:p>
        </p:txBody>
      </p:sp>
      <p:sp>
        <p:nvSpPr>
          <p:cNvPr id="13538" name="Rectangle 1353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40" name="Group 1353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3541" name="Straight Connector 1354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542" name="Straight Connector 1354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543" name="Straight Connector 1354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544" name="Straight Connector 1354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3546" name="Group 13545">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3547" name="Straight Connector 13546">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548" name="Straight Connector 13547">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549" name="Straight Connector 13548">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550" name="Straight Connector 13549">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3314" name="Picture 2" descr="No description has been provided for this image">
            <a:extLst>
              <a:ext uri="{FF2B5EF4-FFF2-40B4-BE49-F238E27FC236}">
                <a16:creationId xmlns:a16="http://schemas.microsoft.com/office/drawing/2014/main" id="{732C3877-5DF2-C93D-976D-438CD3A88C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313" y="2756877"/>
            <a:ext cx="5330898" cy="3371793"/>
          </a:xfrm>
          <a:prstGeom prst="rect">
            <a:avLst/>
          </a:prstGeom>
          <a:noFill/>
          <a:extLst>
            <a:ext uri="{909E8E84-426E-40DD-AFC4-6F175D3DCCD1}">
              <a14:hiddenFill xmlns:a14="http://schemas.microsoft.com/office/drawing/2010/main">
                <a:solidFill>
                  <a:srgbClr val="FFFFFF"/>
                </a:solidFill>
              </a14:hiddenFill>
            </a:ext>
          </a:extLst>
        </p:spPr>
      </p:pic>
      <p:grpSp>
        <p:nvGrpSpPr>
          <p:cNvPr id="13552" name="Group 13551">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13553" name="Straight Connector 13552">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54" name="Straight Connector 13553">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55" name="Straight Connector 13554">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56" name="Straight Connector 13555">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13316" name="Picture 4" descr="No description has been provided for this image">
            <a:extLst>
              <a:ext uri="{FF2B5EF4-FFF2-40B4-BE49-F238E27FC236}">
                <a16:creationId xmlns:a16="http://schemas.microsoft.com/office/drawing/2014/main" id="{435EB4C9-5FF0-EA94-9568-5F99A6200F9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49111" y="2756877"/>
            <a:ext cx="5330898" cy="337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152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9E08DE-16BC-C394-A379-FFD0CBE89F9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3BAADEB9-8265-1906-DDD3-F63101E4D5F3}"/>
              </a:ext>
            </a:extLst>
          </p:cNvPr>
          <p:cNvSpPr txBox="1"/>
          <p:nvPr/>
        </p:nvSpPr>
        <p:spPr>
          <a:xfrm>
            <a:off x="155448" y="157098"/>
            <a:ext cx="10134600" cy="598676"/>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sz="2800" b="1" i="0" kern="1200">
                <a:solidFill>
                  <a:schemeClr val="bg1"/>
                </a:solidFill>
                <a:effectLst/>
                <a:latin typeface="+mj-lt"/>
                <a:ea typeface="+mj-ea"/>
                <a:cs typeface="+mj-cs"/>
              </a:rPr>
              <a:t>Entity Extraction using Spacy and SciSpacy for Sepsis Patient</a:t>
            </a:r>
            <a:endParaRPr lang="en-US" sz="2800" b="1" i="0" kern="1200" dirty="0">
              <a:solidFill>
                <a:schemeClr val="bg1"/>
              </a:solidFill>
              <a:effectLst/>
              <a:latin typeface="+mj-lt"/>
              <a:ea typeface="+mj-ea"/>
              <a:cs typeface="+mj-cs"/>
            </a:endParaRPr>
          </a:p>
        </p:txBody>
      </p:sp>
      <p:sp>
        <p:nvSpPr>
          <p:cNvPr id="5" name="TextBox 4">
            <a:extLst>
              <a:ext uri="{FF2B5EF4-FFF2-40B4-BE49-F238E27FC236}">
                <a16:creationId xmlns:a16="http://schemas.microsoft.com/office/drawing/2014/main" id="{17E6C9E0-F7A9-C976-505E-70BA7AEBA890}"/>
              </a:ext>
            </a:extLst>
          </p:cNvPr>
          <p:cNvSpPr txBox="1"/>
          <p:nvPr/>
        </p:nvSpPr>
        <p:spPr>
          <a:xfrm>
            <a:off x="270353" y="697654"/>
            <a:ext cx="11493311" cy="3094388"/>
          </a:xfrm>
          <a:prstGeom prst="rect">
            <a:avLst/>
          </a:prstGeom>
          <a:noFill/>
        </p:spPr>
        <p:txBody>
          <a:bodyPr vert="horz" lIns="91440" tIns="45720" rIns="91440" bIns="45720" rtlCol="0" anchor="t">
            <a:noAutofit/>
          </a:bodyPr>
          <a:lstStyle/>
          <a:p>
            <a:pPr>
              <a:lnSpc>
                <a:spcPct val="90000"/>
              </a:lnSpc>
              <a:spcAft>
                <a:spcPts val="600"/>
              </a:spcAft>
            </a:pPr>
            <a:r>
              <a:rPr lang="en-US" sz="1200" b="0" i="0">
                <a:solidFill>
                  <a:schemeClr val="bg1"/>
                </a:solidFill>
                <a:effectLst/>
              </a:rPr>
              <a:t>Entity extraction was performed using both Spacy and SciSpacy to analyze the discharge notes of sepsis patients. The process involved several steps:</a:t>
            </a:r>
          </a:p>
          <a:p>
            <a:pPr indent="-228600">
              <a:lnSpc>
                <a:spcPct val="90000"/>
              </a:lnSpc>
              <a:spcAft>
                <a:spcPts val="600"/>
              </a:spcAft>
              <a:buFont typeface="Arial" panose="020B0604020202020204" pitchFamily="34" charset="0"/>
              <a:buChar char="•"/>
            </a:pPr>
            <a:r>
              <a:rPr lang="en-US" sz="1200" b="1" i="0">
                <a:solidFill>
                  <a:schemeClr val="bg1"/>
                </a:solidFill>
                <a:effectLst/>
              </a:rPr>
              <a:t>Loading Models</a:t>
            </a:r>
            <a:r>
              <a:rPr lang="en-US" sz="1200" b="0" i="0">
                <a:solidFill>
                  <a:schemeClr val="bg1"/>
                </a:solidFill>
                <a:effectLst/>
              </a:rPr>
              <a:t>:</a:t>
            </a:r>
          </a:p>
          <a:p>
            <a:pPr marL="742950" lvl="1" indent="-228600">
              <a:lnSpc>
                <a:spcPct val="90000"/>
              </a:lnSpc>
              <a:spcAft>
                <a:spcPts val="600"/>
              </a:spcAft>
              <a:buFont typeface="Arial" panose="020B0604020202020204" pitchFamily="34" charset="0"/>
              <a:buChar char="•"/>
            </a:pPr>
            <a:r>
              <a:rPr lang="en-US" sz="1200" b="0" i="0">
                <a:solidFill>
                  <a:schemeClr val="bg1"/>
                </a:solidFill>
                <a:effectLst/>
              </a:rPr>
              <a:t>Spacy's en_core_web_sm, SciSpacy's en_core_sci_lg  model was used for general NLP and extracting medical entities tasks</a:t>
            </a:r>
          </a:p>
          <a:p>
            <a:pPr indent="-228600">
              <a:lnSpc>
                <a:spcPct val="90000"/>
              </a:lnSpc>
              <a:spcAft>
                <a:spcPts val="600"/>
              </a:spcAft>
              <a:buFont typeface="Arial" panose="020B0604020202020204" pitchFamily="34" charset="0"/>
              <a:buChar char="•"/>
            </a:pPr>
            <a:r>
              <a:rPr lang="en-US" sz="1200" b="1" i="0">
                <a:solidFill>
                  <a:schemeClr val="bg1"/>
                </a:solidFill>
                <a:effectLst/>
              </a:rPr>
              <a:t>Data Preprocessing</a:t>
            </a:r>
            <a:r>
              <a:rPr lang="en-US" sz="1200" b="0" i="0">
                <a:solidFill>
                  <a:schemeClr val="bg1"/>
                </a:solidFill>
                <a:effectLst/>
              </a:rPr>
              <a:t>:</a:t>
            </a:r>
          </a:p>
          <a:p>
            <a:pPr marL="742950" lvl="1" indent="-228600">
              <a:lnSpc>
                <a:spcPct val="90000"/>
              </a:lnSpc>
              <a:spcAft>
                <a:spcPts val="600"/>
              </a:spcAft>
              <a:buFont typeface="Arial" panose="020B0604020202020204" pitchFamily="34" charset="0"/>
              <a:buChar char="•"/>
            </a:pPr>
            <a:r>
              <a:rPr lang="en-US" sz="1200" b="0" i="0">
                <a:solidFill>
                  <a:schemeClr val="bg1"/>
                </a:solidFill>
                <a:effectLst/>
              </a:rPr>
              <a:t>The discharge notes were filtered to include only those containing the term "sepsis".</a:t>
            </a:r>
          </a:p>
          <a:p>
            <a:pPr marL="742950" lvl="1" indent="-228600">
              <a:lnSpc>
                <a:spcPct val="90000"/>
              </a:lnSpc>
              <a:spcAft>
                <a:spcPts val="600"/>
              </a:spcAft>
              <a:buFont typeface="Arial" panose="020B0604020202020204" pitchFamily="34" charset="0"/>
              <a:buChar char="•"/>
            </a:pPr>
            <a:r>
              <a:rPr lang="en-US" sz="1200" b="0" i="0">
                <a:solidFill>
                  <a:schemeClr val="bg1"/>
                </a:solidFill>
                <a:effectLst/>
              </a:rPr>
              <a:t>Text preprocessing included tokenization, removing stop words, lowercasing, and lemmatization.</a:t>
            </a:r>
          </a:p>
          <a:p>
            <a:pPr indent="-228600">
              <a:lnSpc>
                <a:spcPct val="90000"/>
              </a:lnSpc>
              <a:spcAft>
                <a:spcPts val="600"/>
              </a:spcAft>
              <a:buFont typeface="Arial" panose="020B0604020202020204" pitchFamily="34" charset="0"/>
              <a:buChar char="•"/>
            </a:pPr>
            <a:r>
              <a:rPr lang="en-US" sz="1200" b="1" i="0">
                <a:solidFill>
                  <a:schemeClr val="bg1"/>
                </a:solidFill>
                <a:effectLst/>
              </a:rPr>
              <a:t>Entity Extraction</a:t>
            </a:r>
            <a:r>
              <a:rPr lang="en-US" sz="1200" b="0" i="0">
                <a:solidFill>
                  <a:schemeClr val="bg1"/>
                </a:solidFill>
                <a:effectLst/>
              </a:rPr>
              <a:t>:</a:t>
            </a:r>
          </a:p>
          <a:p>
            <a:pPr marL="742950" lvl="1" indent="-228600">
              <a:lnSpc>
                <a:spcPct val="90000"/>
              </a:lnSpc>
              <a:spcAft>
                <a:spcPts val="600"/>
              </a:spcAft>
              <a:buFont typeface="Arial" panose="020B0604020202020204" pitchFamily="34" charset="0"/>
              <a:buChar char="•"/>
            </a:pPr>
            <a:r>
              <a:rPr lang="en-US" sz="1200" b="0" i="0">
                <a:solidFill>
                  <a:schemeClr val="bg1"/>
                </a:solidFill>
                <a:effectLst/>
              </a:rPr>
              <a:t>Entities were extracted from the preprocessed text using SciSpacy.</a:t>
            </a:r>
          </a:p>
          <a:p>
            <a:pPr marL="742950" lvl="1" indent="-228600">
              <a:lnSpc>
                <a:spcPct val="90000"/>
              </a:lnSpc>
              <a:spcAft>
                <a:spcPts val="600"/>
              </a:spcAft>
              <a:buFont typeface="Arial" panose="020B0604020202020204" pitchFamily="34" charset="0"/>
              <a:buChar char="•"/>
            </a:pPr>
            <a:r>
              <a:rPr lang="en-US" sz="1200" b="0" i="0">
                <a:solidFill>
                  <a:schemeClr val="bg1"/>
                </a:solidFill>
                <a:effectLst/>
              </a:rPr>
              <a:t>The extracted entities were labeled with their respective types (e.g., diseases, symptoms).</a:t>
            </a:r>
          </a:p>
          <a:p>
            <a:pPr indent="-228600">
              <a:lnSpc>
                <a:spcPct val="90000"/>
              </a:lnSpc>
              <a:spcAft>
                <a:spcPts val="600"/>
              </a:spcAft>
              <a:buFont typeface="Arial" panose="020B0604020202020204" pitchFamily="34" charset="0"/>
              <a:buChar char="•"/>
            </a:pPr>
            <a:r>
              <a:rPr lang="en-US" sz="1200" b="1" i="0">
                <a:solidFill>
                  <a:schemeClr val="bg1"/>
                </a:solidFill>
                <a:effectLst/>
              </a:rPr>
              <a:t>Visualization</a:t>
            </a:r>
            <a:r>
              <a:rPr lang="en-US" sz="1200" b="0" i="0">
                <a:solidFill>
                  <a:schemeClr val="bg1"/>
                </a:solidFill>
                <a:effectLst/>
              </a:rPr>
              <a:t>:</a:t>
            </a:r>
          </a:p>
          <a:p>
            <a:pPr marL="742950" lvl="1" indent="-228600">
              <a:lnSpc>
                <a:spcPct val="90000"/>
              </a:lnSpc>
              <a:spcAft>
                <a:spcPts val="600"/>
              </a:spcAft>
              <a:buFont typeface="Arial" panose="020B0604020202020204" pitchFamily="34" charset="0"/>
              <a:buChar char="•"/>
            </a:pPr>
            <a:r>
              <a:rPr lang="en-US" sz="1200" b="0" i="0">
                <a:solidFill>
                  <a:schemeClr val="bg1"/>
                </a:solidFill>
                <a:effectLst/>
              </a:rPr>
              <a:t>Spacy's displacy was used to visualize the extracted entities in the text.</a:t>
            </a:r>
          </a:p>
          <a:p>
            <a:pPr>
              <a:lnSpc>
                <a:spcPct val="90000"/>
              </a:lnSpc>
              <a:spcAft>
                <a:spcPts val="600"/>
              </a:spcAft>
            </a:pPr>
            <a:r>
              <a:rPr lang="en-US" sz="1200" b="0" i="0">
                <a:solidFill>
                  <a:schemeClr val="bg1"/>
                </a:solidFill>
                <a:effectLst/>
              </a:rPr>
              <a:t>This analysis provided insights into the medical terminology and entities present in the discharge notes of sepsis patients, aiding in better understanding and management of their conditions.</a:t>
            </a:r>
            <a:endParaRPr lang="en-US" sz="1200" b="0" i="0" dirty="0">
              <a:solidFill>
                <a:schemeClr val="bg1"/>
              </a:solidFill>
              <a:effectLst/>
            </a:endParaRPr>
          </a:p>
        </p:txBody>
      </p:sp>
      <p:sp>
        <p:nvSpPr>
          <p:cNvPr id="23" name="Rectangle 22">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6" name="Straight Connector 25">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4" name="Straight Connector 3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0" name="Straight Connector 39">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250C0CFF-8CC0-9827-69E7-A5A7B0B50D27}"/>
              </a:ext>
            </a:extLst>
          </p:cNvPr>
          <p:cNvPicPr>
            <a:picLocks noChangeAspect="1"/>
          </p:cNvPicPr>
          <p:nvPr/>
        </p:nvPicPr>
        <p:blipFill>
          <a:blip r:embed="rId2"/>
          <a:stretch>
            <a:fillRect/>
          </a:stretch>
        </p:blipFill>
        <p:spPr>
          <a:xfrm>
            <a:off x="380436" y="3864233"/>
            <a:ext cx="11100314" cy="2878185"/>
          </a:xfrm>
          <a:prstGeom prst="rect">
            <a:avLst/>
          </a:prstGeom>
        </p:spPr>
      </p:pic>
    </p:spTree>
    <p:extLst>
      <p:ext uri="{BB962C8B-B14F-4D97-AF65-F5344CB8AC3E}">
        <p14:creationId xmlns:p14="http://schemas.microsoft.com/office/powerpoint/2010/main" val="473692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ED32B0-7DF7-AC72-C905-56467491E0DE}"/>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7C9826D-3EB1-F202-DD2D-B3EDA9756127}"/>
              </a:ext>
            </a:extLst>
          </p:cNvPr>
          <p:cNvSpPr txBox="1"/>
          <p:nvPr/>
        </p:nvSpPr>
        <p:spPr>
          <a:xfrm>
            <a:off x="946521" y="164469"/>
            <a:ext cx="5217172" cy="11588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b="1" i="0" kern="1200" dirty="0">
                <a:solidFill>
                  <a:schemeClr val="bg1"/>
                </a:solidFill>
                <a:effectLst/>
                <a:latin typeface="+mj-lt"/>
                <a:ea typeface="+mj-ea"/>
                <a:cs typeface="+mj-cs"/>
              </a:rPr>
              <a:t>Sepsis Patient Segmentation Insights</a:t>
            </a:r>
          </a:p>
        </p:txBody>
      </p:sp>
      <p:sp>
        <p:nvSpPr>
          <p:cNvPr id="14"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TextBox 2">
            <a:extLst>
              <a:ext uri="{FF2B5EF4-FFF2-40B4-BE49-F238E27FC236}">
                <a16:creationId xmlns:a16="http://schemas.microsoft.com/office/drawing/2014/main" id="{2C77A198-8090-3906-FB20-38B372B3B98F}"/>
              </a:ext>
            </a:extLst>
          </p:cNvPr>
          <p:cNvSpPr txBox="1"/>
          <p:nvPr/>
        </p:nvSpPr>
        <p:spPr>
          <a:xfrm>
            <a:off x="298609" y="1323326"/>
            <a:ext cx="9101423" cy="5370205"/>
          </a:xfrm>
          <a:prstGeom prst="rect">
            <a:avLst/>
          </a:prstGeom>
        </p:spPr>
        <p:txBody>
          <a:bodyPr vert="horz" lIns="91440" tIns="45720" rIns="91440" bIns="45720" rtlCol="0">
            <a:noAutofit/>
          </a:bodyPr>
          <a:lstStyle/>
          <a:p>
            <a:pPr>
              <a:lnSpc>
                <a:spcPct val="90000"/>
              </a:lnSpc>
              <a:spcAft>
                <a:spcPts val="600"/>
              </a:spcAft>
            </a:pPr>
            <a:r>
              <a:rPr lang="en-US" sz="1200" b="0" i="0" dirty="0">
                <a:solidFill>
                  <a:schemeClr val="bg1"/>
                </a:solidFill>
                <a:effectLst/>
              </a:rPr>
              <a:t>By comparing the K-Means and Agglomerative clustering results, we can derive the following insights:</a:t>
            </a:r>
          </a:p>
          <a:p>
            <a:pPr indent="-228600">
              <a:lnSpc>
                <a:spcPct val="90000"/>
              </a:lnSpc>
              <a:spcAft>
                <a:spcPts val="600"/>
              </a:spcAft>
              <a:buFont typeface="Arial" panose="020B0604020202020204" pitchFamily="34" charset="0"/>
              <a:buChar char="•"/>
            </a:pPr>
            <a:r>
              <a:rPr lang="en-US" sz="1200" b="1" i="0" dirty="0">
                <a:solidFill>
                  <a:schemeClr val="bg1"/>
                </a:solidFill>
                <a:effectLst/>
              </a:rPr>
              <a:t>Age Distribution</a:t>
            </a:r>
            <a:r>
              <a:rPr lang="en-US" sz="12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200" b="0" i="0" dirty="0">
                <a:solidFill>
                  <a:schemeClr val="bg1"/>
                </a:solidFill>
                <a:effectLst/>
              </a:rPr>
              <a:t>Both clustering methods identify clusters with older patients, typically above 60 years of age.</a:t>
            </a:r>
          </a:p>
          <a:p>
            <a:pPr marL="742950" lvl="1" indent="-228600">
              <a:lnSpc>
                <a:spcPct val="90000"/>
              </a:lnSpc>
              <a:spcAft>
                <a:spcPts val="600"/>
              </a:spcAft>
              <a:buFont typeface="Arial" panose="020B0604020202020204" pitchFamily="34" charset="0"/>
              <a:buChar char="•"/>
            </a:pPr>
            <a:r>
              <a:rPr lang="en-US" sz="1200" b="0" i="0" dirty="0">
                <a:solidFill>
                  <a:schemeClr val="bg1"/>
                </a:solidFill>
                <a:effectLst/>
              </a:rPr>
              <a:t>The average age across clusters is relatively consistent between the two methods.</a:t>
            </a:r>
          </a:p>
          <a:p>
            <a:pPr indent="-228600">
              <a:lnSpc>
                <a:spcPct val="90000"/>
              </a:lnSpc>
              <a:spcAft>
                <a:spcPts val="600"/>
              </a:spcAft>
              <a:buFont typeface="Arial" panose="020B0604020202020204" pitchFamily="34" charset="0"/>
              <a:buChar char="•"/>
            </a:pPr>
            <a:r>
              <a:rPr lang="en-US" sz="1200" b="1" i="0" dirty="0">
                <a:solidFill>
                  <a:schemeClr val="bg1"/>
                </a:solidFill>
                <a:effectLst/>
              </a:rPr>
              <a:t>Length of Stay (LOS)</a:t>
            </a:r>
            <a:r>
              <a:rPr lang="en-US" sz="12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200" b="0" i="0" dirty="0">
                <a:solidFill>
                  <a:schemeClr val="bg1"/>
                </a:solidFill>
                <a:effectLst/>
              </a:rPr>
              <a:t>Both methods identify clusters with varying LOS, from short (around 10-15 days) to very long (over 45 days).</a:t>
            </a:r>
          </a:p>
          <a:p>
            <a:pPr marL="742950" lvl="1" indent="-228600">
              <a:lnSpc>
                <a:spcPct val="90000"/>
              </a:lnSpc>
              <a:spcAft>
                <a:spcPts val="600"/>
              </a:spcAft>
              <a:buFont typeface="Arial" panose="020B0604020202020204" pitchFamily="34" charset="0"/>
              <a:buChar char="•"/>
            </a:pPr>
            <a:r>
              <a:rPr lang="en-US" sz="1200" b="0" i="0" dirty="0">
                <a:solidFill>
                  <a:schemeClr val="bg1"/>
                </a:solidFill>
                <a:effectLst/>
              </a:rPr>
              <a:t>Clusters with very long LOS (Cluster 4 in both methods) have similar characteristics, indicating a consistent pattern.</a:t>
            </a:r>
          </a:p>
          <a:p>
            <a:pPr indent="-228600">
              <a:lnSpc>
                <a:spcPct val="90000"/>
              </a:lnSpc>
              <a:spcAft>
                <a:spcPts val="600"/>
              </a:spcAft>
              <a:buFont typeface="Arial" panose="020B0604020202020204" pitchFamily="34" charset="0"/>
              <a:buChar char="•"/>
            </a:pPr>
            <a:r>
              <a:rPr lang="en-US" sz="1200" b="1" i="0" dirty="0">
                <a:solidFill>
                  <a:schemeClr val="bg1"/>
                </a:solidFill>
                <a:effectLst/>
              </a:rPr>
              <a:t>Gender Distribution</a:t>
            </a:r>
            <a:r>
              <a:rPr lang="en-US" sz="12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200" b="0" i="0" dirty="0">
                <a:solidFill>
                  <a:schemeClr val="bg1"/>
                </a:solidFill>
                <a:effectLst/>
              </a:rPr>
              <a:t>Both methods identify clusters with 100% female or 0% female, indicating strong gender-based clustering.</a:t>
            </a:r>
          </a:p>
          <a:p>
            <a:pPr marL="742950" lvl="1" indent="-228600">
              <a:lnSpc>
                <a:spcPct val="90000"/>
              </a:lnSpc>
              <a:spcAft>
                <a:spcPts val="600"/>
              </a:spcAft>
              <a:buFont typeface="Arial" panose="020B0604020202020204" pitchFamily="34" charset="0"/>
              <a:buChar char="•"/>
            </a:pPr>
            <a:r>
              <a:rPr lang="en-US" sz="1200" b="0" i="0" dirty="0">
                <a:solidFill>
                  <a:schemeClr val="bg1"/>
                </a:solidFill>
                <a:effectLst/>
              </a:rPr>
              <a:t>The percentage of female patients in mixed-gender clusters is also similar between the two methods.</a:t>
            </a:r>
          </a:p>
          <a:p>
            <a:pPr indent="-228600">
              <a:lnSpc>
                <a:spcPct val="90000"/>
              </a:lnSpc>
              <a:spcAft>
                <a:spcPts val="600"/>
              </a:spcAft>
              <a:buFont typeface="Arial" panose="020B0604020202020204" pitchFamily="34" charset="0"/>
              <a:buChar char="•"/>
            </a:pPr>
            <a:r>
              <a:rPr lang="en-US" sz="1200" b="1" i="0" dirty="0">
                <a:solidFill>
                  <a:schemeClr val="bg1"/>
                </a:solidFill>
                <a:effectLst/>
              </a:rPr>
              <a:t>Readmission Status</a:t>
            </a:r>
            <a:r>
              <a:rPr lang="en-US" sz="12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200" b="0" i="0" dirty="0">
                <a:solidFill>
                  <a:schemeClr val="bg1"/>
                </a:solidFill>
                <a:effectLst/>
              </a:rPr>
              <a:t>High readmission rates are consistently observed in clusters with long LOS.</a:t>
            </a:r>
          </a:p>
          <a:p>
            <a:pPr marL="742950" lvl="1" indent="-228600">
              <a:lnSpc>
                <a:spcPct val="90000"/>
              </a:lnSpc>
              <a:spcAft>
                <a:spcPts val="600"/>
              </a:spcAft>
              <a:buFont typeface="Arial" panose="020B0604020202020204" pitchFamily="34" charset="0"/>
              <a:buChar char="•"/>
            </a:pPr>
            <a:r>
              <a:rPr lang="en-US" sz="1200" b="0" i="0" dirty="0">
                <a:solidFill>
                  <a:schemeClr val="bg1"/>
                </a:solidFill>
                <a:effectLst/>
              </a:rPr>
              <a:t>Clusters with 0% readmission rates are typically those with shorter LOS.</a:t>
            </a:r>
          </a:p>
          <a:p>
            <a:pPr indent="-228600">
              <a:lnSpc>
                <a:spcPct val="90000"/>
              </a:lnSpc>
              <a:spcAft>
                <a:spcPts val="600"/>
              </a:spcAft>
              <a:buFont typeface="Arial" panose="020B0604020202020204" pitchFamily="34" charset="0"/>
              <a:buChar char="•"/>
            </a:pPr>
            <a:r>
              <a:rPr lang="en-US" sz="1200" b="1" i="0" dirty="0">
                <a:solidFill>
                  <a:schemeClr val="bg1"/>
                </a:solidFill>
                <a:effectLst/>
              </a:rPr>
              <a:t>Admission Type</a:t>
            </a:r>
            <a:r>
              <a:rPr lang="en-US" sz="12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200" b="0" i="0" dirty="0">
                <a:solidFill>
                  <a:schemeClr val="bg1"/>
                </a:solidFill>
                <a:effectLst/>
              </a:rPr>
              <a:t>Both methods identify clusters predominantly characterized by elective admissions.</a:t>
            </a:r>
          </a:p>
          <a:p>
            <a:pPr marL="742950" lvl="1" indent="-228600">
              <a:lnSpc>
                <a:spcPct val="90000"/>
              </a:lnSpc>
              <a:spcAft>
                <a:spcPts val="600"/>
              </a:spcAft>
              <a:buFont typeface="Arial" panose="020B0604020202020204" pitchFamily="34" charset="0"/>
              <a:buChar char="•"/>
            </a:pPr>
            <a:r>
              <a:rPr lang="en-US" sz="1200" b="0" i="0" dirty="0">
                <a:solidFill>
                  <a:schemeClr val="bg1"/>
                </a:solidFill>
                <a:effectLst/>
              </a:rPr>
              <a:t>Emergency admissions are less frequent but are consistently identified in specific clusters (Cluster 4).</a:t>
            </a:r>
          </a:p>
          <a:p>
            <a:pPr indent="-228600">
              <a:lnSpc>
                <a:spcPct val="90000"/>
              </a:lnSpc>
              <a:spcAft>
                <a:spcPts val="600"/>
              </a:spcAft>
              <a:buFont typeface="Arial" panose="020B0604020202020204" pitchFamily="34" charset="0"/>
              <a:buChar char="•"/>
            </a:pPr>
            <a:r>
              <a:rPr lang="en-US" sz="1200" b="1" i="0" dirty="0">
                <a:solidFill>
                  <a:schemeClr val="bg1"/>
                </a:solidFill>
                <a:effectLst/>
              </a:rPr>
              <a:t>Hospital Expire Flag</a:t>
            </a:r>
            <a:r>
              <a:rPr lang="en-US" sz="12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200" b="0" i="0" dirty="0">
                <a:solidFill>
                  <a:schemeClr val="bg1"/>
                </a:solidFill>
                <a:effectLst/>
              </a:rPr>
              <a:t>High hospital mortality is observed in specific clusters (Cluster 1 in K-Means and Cluster 3 in Agglomerative).</a:t>
            </a:r>
          </a:p>
          <a:p>
            <a:pPr marL="742950" lvl="1" indent="-228600">
              <a:lnSpc>
                <a:spcPct val="90000"/>
              </a:lnSpc>
              <a:spcAft>
                <a:spcPts val="600"/>
              </a:spcAft>
              <a:buFont typeface="Arial" panose="020B0604020202020204" pitchFamily="34" charset="0"/>
              <a:buChar char="•"/>
            </a:pPr>
            <a:r>
              <a:rPr lang="en-US" sz="1200" b="0" i="0" dirty="0">
                <a:solidFill>
                  <a:schemeClr val="bg1"/>
                </a:solidFill>
                <a:effectLst/>
              </a:rPr>
              <a:t>Clusters with 0% hospital mortality are also consistently identified, typically those with shorter LOS and elective admissions.</a:t>
            </a:r>
          </a:p>
          <a:p>
            <a:pPr>
              <a:lnSpc>
                <a:spcPct val="90000"/>
              </a:lnSpc>
              <a:spcAft>
                <a:spcPts val="600"/>
              </a:spcAft>
            </a:pPr>
            <a:r>
              <a:rPr lang="en-US" sz="1200" b="0" i="0" dirty="0">
                <a:solidFill>
                  <a:schemeClr val="bg1"/>
                </a:solidFill>
                <a:effectLst/>
              </a:rPr>
              <a:t>Overall, both clustering methods provide consistent insights into patient demographics, LOS, readmission rates, and hospital mortality, with minor variations in cluster composition.</a:t>
            </a:r>
          </a:p>
        </p:txBody>
      </p:sp>
      <p:grpSp>
        <p:nvGrpSpPr>
          <p:cNvPr id="18" name="Group 17">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19"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3" name="Freeform: Shape 22">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0"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1" name="Freeform: Shape 20">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9" name="Graphic 8" descr="Pie chart">
            <a:extLst>
              <a:ext uri="{FF2B5EF4-FFF2-40B4-BE49-F238E27FC236}">
                <a16:creationId xmlns:a16="http://schemas.microsoft.com/office/drawing/2014/main" id="{FD6F9671-15E9-0A42-5858-EE76351A52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6058" y="1305984"/>
            <a:ext cx="3217333" cy="3217333"/>
          </a:xfrm>
          <a:prstGeom prst="rect">
            <a:avLst/>
          </a:prstGeom>
        </p:spPr>
      </p:pic>
      <p:grpSp>
        <p:nvGrpSpPr>
          <p:cNvPr id="26" name="Group 25">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27"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8" name="Freeform: Shape 197">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8"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9" name="Freeform: Shape 28">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376324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AF0D7E-CF74-BA79-9D07-5B2912C97F52}"/>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82D3E11-9F1A-7628-7CC0-180C1AB081EF}"/>
              </a:ext>
            </a:extLst>
          </p:cNvPr>
          <p:cNvSpPr txBox="1"/>
          <p:nvPr/>
        </p:nvSpPr>
        <p:spPr>
          <a:xfrm>
            <a:off x="838200" y="565739"/>
            <a:ext cx="10515600" cy="112494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kern="1200" dirty="0">
                <a:solidFill>
                  <a:schemeClr val="bg1"/>
                </a:solidFill>
                <a:effectLst/>
                <a:latin typeface="+mj-lt"/>
                <a:ea typeface="+mj-ea"/>
                <a:cs typeface="+mj-cs"/>
              </a:rPr>
              <a:t>Conclusion</a:t>
            </a:r>
            <a:endParaRPr lang="en-US" sz="4400" kern="1200" dirty="0">
              <a:solidFill>
                <a:schemeClr val="bg1"/>
              </a:solidFill>
              <a:latin typeface="+mj-lt"/>
              <a:ea typeface="+mj-ea"/>
              <a:cs typeface="+mj-cs"/>
            </a:endParaRPr>
          </a:p>
        </p:txBody>
      </p:sp>
      <p:grpSp>
        <p:nvGrpSpPr>
          <p:cNvPr id="16"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17" name="Freeform: Shape 16">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0" name="Group 19">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21" name="Freeform: Shape 20">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6" name="Freeform: Shape 25">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aphicFrame>
        <p:nvGraphicFramePr>
          <p:cNvPr id="7" name="TextBox 2">
            <a:extLst>
              <a:ext uri="{FF2B5EF4-FFF2-40B4-BE49-F238E27FC236}">
                <a16:creationId xmlns:a16="http://schemas.microsoft.com/office/drawing/2014/main" id="{E83FC0A2-51B7-5414-21AE-25CE70E12EF5}"/>
              </a:ext>
            </a:extLst>
          </p:cNvPr>
          <p:cNvGraphicFramePr/>
          <p:nvPr>
            <p:extLst>
              <p:ext uri="{D42A27DB-BD31-4B8C-83A1-F6EECF244321}">
                <p14:modId xmlns:p14="http://schemas.microsoft.com/office/powerpoint/2010/main" val="2151930217"/>
              </p:ext>
            </p:extLst>
          </p:nvPr>
        </p:nvGraphicFramePr>
        <p:xfrm>
          <a:off x="567950" y="2639965"/>
          <a:ext cx="10995518" cy="353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3944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86D279-B934-DC29-1874-8243FB70CAC9}"/>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extBox 1">
            <a:extLst>
              <a:ext uri="{FF2B5EF4-FFF2-40B4-BE49-F238E27FC236}">
                <a16:creationId xmlns:a16="http://schemas.microsoft.com/office/drawing/2014/main" id="{FA578BFE-70B3-B7DF-495A-9E06E47C97D8}"/>
              </a:ext>
            </a:extLst>
          </p:cNvPr>
          <p:cNvSpPr txBox="1"/>
          <p:nvPr/>
        </p:nvSpPr>
        <p:spPr>
          <a:xfrm>
            <a:off x="1932903" y="949325"/>
            <a:ext cx="8071706"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i="0" kern="1200">
                <a:solidFill>
                  <a:schemeClr val="bg1"/>
                </a:solidFill>
                <a:effectLst/>
                <a:latin typeface="+mj-lt"/>
                <a:ea typeface="+mj-ea"/>
                <a:cs typeface="+mj-cs"/>
              </a:rPr>
              <a:t>Thank You</a:t>
            </a:r>
            <a:endParaRPr lang="en-US" sz="6600" kern="1200">
              <a:solidFill>
                <a:schemeClr val="bg1"/>
              </a:solidFill>
              <a:latin typeface="+mj-lt"/>
              <a:ea typeface="+mj-ea"/>
              <a:cs typeface="+mj-cs"/>
            </a:endParaRP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11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3FA04E-8363-F7D1-6BB6-B1E192B0A07E}"/>
            </a:ext>
          </a:extLst>
        </p:cNvPr>
        <p:cNvGrpSpPr/>
        <p:nvPr/>
      </p:nvGrpSpPr>
      <p:grpSpPr>
        <a:xfrm>
          <a:off x="0" y="0"/>
          <a:ext cx="0" cy="0"/>
          <a:chOff x="0" y="0"/>
          <a:chExt cx="0" cy="0"/>
        </a:xfrm>
      </p:grpSpPr>
      <p:sp>
        <p:nvSpPr>
          <p:cNvPr id="34" name="Rectangle 3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015CD21-F859-3588-7B1D-38DA8C8E3009}"/>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dirty="0">
                <a:solidFill>
                  <a:srgbClr val="FFFFFF"/>
                </a:solidFill>
                <a:effectLst/>
                <a:latin typeface="+mj-lt"/>
                <a:ea typeface="+mj-ea"/>
                <a:cs typeface="+mj-cs"/>
              </a:rPr>
              <a:t>Segmenting Sepsis Patient using various Clustering Algorithms</a:t>
            </a:r>
          </a:p>
        </p:txBody>
      </p:sp>
      <p:graphicFrame>
        <p:nvGraphicFramePr>
          <p:cNvPr id="36" name="TextBox 2">
            <a:extLst>
              <a:ext uri="{FF2B5EF4-FFF2-40B4-BE49-F238E27FC236}">
                <a16:creationId xmlns:a16="http://schemas.microsoft.com/office/drawing/2014/main" id="{4D61FFE2-25F9-DA12-933E-817F11B37864}"/>
              </a:ext>
            </a:extLst>
          </p:cNvPr>
          <p:cNvGraphicFramePr/>
          <p:nvPr>
            <p:extLst>
              <p:ext uri="{D42A27DB-BD31-4B8C-83A1-F6EECF244321}">
                <p14:modId xmlns:p14="http://schemas.microsoft.com/office/powerpoint/2010/main" val="110976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33503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10F0D0-2BC8-4BF8-25CB-AC8E215C4207}"/>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472562C-9C23-DF0A-DA9C-564F16FEC099}"/>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a:solidFill>
                  <a:srgbClr val="FFFFFF"/>
                </a:solidFill>
                <a:effectLst/>
                <a:latin typeface="+mj-lt"/>
                <a:ea typeface="+mj-ea"/>
                <a:cs typeface="+mj-cs"/>
              </a:rPr>
              <a:t>Segmenting Sepsis Patient using various Clustering Algorithms(Cont.,)</a:t>
            </a:r>
          </a:p>
        </p:txBody>
      </p:sp>
      <p:graphicFrame>
        <p:nvGraphicFramePr>
          <p:cNvPr id="7" name="TextBox 2">
            <a:extLst>
              <a:ext uri="{FF2B5EF4-FFF2-40B4-BE49-F238E27FC236}">
                <a16:creationId xmlns:a16="http://schemas.microsoft.com/office/drawing/2014/main" id="{78703AE7-A5FB-10EC-66D4-4F6FB90065D2}"/>
              </a:ext>
            </a:extLst>
          </p:cNvPr>
          <p:cNvGraphicFramePr/>
          <p:nvPr>
            <p:extLst>
              <p:ext uri="{D42A27DB-BD31-4B8C-83A1-F6EECF244321}">
                <p14:modId xmlns:p14="http://schemas.microsoft.com/office/powerpoint/2010/main" val="3752965490"/>
              </p:ext>
            </p:extLst>
          </p:nvPr>
        </p:nvGraphicFramePr>
        <p:xfrm>
          <a:off x="838200" y="1125537"/>
          <a:ext cx="10515600"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59093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FE4BA8-2E70-050A-1F96-BA5925E1B3D6}"/>
            </a:ext>
          </a:extLst>
        </p:cNvPr>
        <p:cNvGrpSpPr/>
        <p:nvPr/>
      </p:nvGrpSpPr>
      <p:grpSpPr>
        <a:xfrm>
          <a:off x="0" y="0"/>
          <a:ext cx="0" cy="0"/>
          <a:chOff x="0" y="0"/>
          <a:chExt cx="0" cy="0"/>
        </a:xfrm>
      </p:grpSpPr>
      <p:sp>
        <p:nvSpPr>
          <p:cNvPr id="1031" name="Rectangle 103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a:extLst>
              <a:ext uri="{FF2B5EF4-FFF2-40B4-BE49-F238E27FC236}">
                <a16:creationId xmlns:a16="http://schemas.microsoft.com/office/drawing/2014/main" id="{C7E05948-9FD0-3503-31E7-F75D33338E24}"/>
              </a:ext>
            </a:extLst>
          </p:cNvPr>
          <p:cNvSpPr txBox="1"/>
          <p:nvPr/>
        </p:nvSpPr>
        <p:spPr>
          <a:xfrm>
            <a:off x="838200" y="448721"/>
            <a:ext cx="4707671" cy="12256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b="1" i="0" kern="1200">
                <a:solidFill>
                  <a:schemeClr val="bg1"/>
                </a:solidFill>
                <a:effectLst/>
                <a:latin typeface="+mj-lt"/>
                <a:ea typeface="+mj-ea"/>
                <a:cs typeface="+mj-cs"/>
              </a:rPr>
              <a:t>Exploratory Data Analysis (EDA)</a:t>
            </a:r>
          </a:p>
        </p:txBody>
      </p:sp>
      <p:cxnSp>
        <p:nvCxnSpPr>
          <p:cNvPr id="1033" name="Straight Connector 103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9EEA5F8-1745-193D-FB63-D19F81674649}"/>
              </a:ext>
            </a:extLst>
          </p:cNvPr>
          <p:cNvSpPr txBox="1"/>
          <p:nvPr/>
        </p:nvSpPr>
        <p:spPr>
          <a:xfrm>
            <a:off x="897769" y="1909192"/>
            <a:ext cx="4586513" cy="3647710"/>
          </a:xfrm>
          <a:prstGeom prst="rect">
            <a:avLst/>
          </a:prstGeom>
        </p:spPr>
        <p:txBody>
          <a:bodyPr vert="horz" lIns="91440" tIns="45720" rIns="91440" bIns="45720" rtlCol="0">
            <a:normAutofit/>
          </a:bodyPr>
          <a:lstStyle/>
          <a:p>
            <a:pPr>
              <a:lnSpc>
                <a:spcPct val="90000"/>
              </a:lnSpc>
              <a:spcAft>
                <a:spcPts val="600"/>
              </a:spcAft>
            </a:pPr>
            <a:r>
              <a:rPr lang="en-US" sz="2000" b="0" i="0" dirty="0">
                <a:solidFill>
                  <a:schemeClr val="bg1"/>
                </a:solidFill>
                <a:effectLst/>
              </a:rPr>
              <a:t>This section provides visualizations for the dataset using matplotlib and seaborn. It includes a histogram with KDE for age distribution, a boxplot for length of stay (LOS), and count plots for gender, readmission status, admission type, and mortality. The layout is adjusted to prevent overlap and ensure better visualization.</a:t>
            </a:r>
          </a:p>
        </p:txBody>
      </p:sp>
      <p:cxnSp>
        <p:nvCxnSpPr>
          <p:cNvPr id="1035" name="Straight Connector 103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6" name="Picture 2" descr="No description has been provided for this image">
            <a:extLst>
              <a:ext uri="{FF2B5EF4-FFF2-40B4-BE49-F238E27FC236}">
                <a16:creationId xmlns:a16="http://schemas.microsoft.com/office/drawing/2014/main" id="{BCE463EE-4CB5-9DF6-D923-BB1B51B82C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99641" y="595726"/>
            <a:ext cx="6477000" cy="5666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28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113692-9B4E-1E7E-C22A-4BE4EC2BBAF0}"/>
            </a:ext>
          </a:extLst>
        </p:cNvPr>
        <p:cNvGrpSpPr/>
        <p:nvPr/>
      </p:nvGrpSpPr>
      <p:grpSpPr>
        <a:xfrm>
          <a:off x="0" y="0"/>
          <a:ext cx="0" cy="0"/>
          <a:chOff x="0" y="0"/>
          <a:chExt cx="0" cy="0"/>
        </a:xfrm>
      </p:grpSpPr>
      <p:sp>
        <p:nvSpPr>
          <p:cNvPr id="2055" name="Rectangle 205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a:extLst>
              <a:ext uri="{FF2B5EF4-FFF2-40B4-BE49-F238E27FC236}">
                <a16:creationId xmlns:a16="http://schemas.microsoft.com/office/drawing/2014/main" id="{5DBFC975-C4D7-BD48-43C4-D08C70CF8E8C}"/>
              </a:ext>
            </a:extLst>
          </p:cNvPr>
          <p:cNvSpPr txBox="1"/>
          <p:nvPr/>
        </p:nvSpPr>
        <p:spPr>
          <a:xfrm>
            <a:off x="6527800" y="448721"/>
            <a:ext cx="4713997" cy="12256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i="0" kern="1200" dirty="0">
                <a:solidFill>
                  <a:schemeClr val="bg1"/>
                </a:solidFill>
                <a:effectLst/>
                <a:latin typeface="+mj-lt"/>
                <a:ea typeface="+mj-ea"/>
                <a:cs typeface="+mj-cs"/>
              </a:rPr>
              <a:t>Determining the Optimal Number of Clusters</a:t>
            </a:r>
          </a:p>
        </p:txBody>
      </p:sp>
      <p:pic>
        <p:nvPicPr>
          <p:cNvPr id="2050" name="Picture 2" descr="No description has been provided for this image">
            <a:extLst>
              <a:ext uri="{FF2B5EF4-FFF2-40B4-BE49-F238E27FC236}">
                <a16:creationId xmlns:a16="http://schemas.microsoft.com/office/drawing/2014/main" id="{88126173-DF6F-B7CE-052D-E6FEB5F6BB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529" y="957263"/>
            <a:ext cx="6160259" cy="5057773"/>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Straight Connector 205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7C494A-B013-5DBD-8BEA-DE856FDF7617}"/>
              </a:ext>
            </a:extLst>
          </p:cNvPr>
          <p:cNvSpPr txBox="1"/>
          <p:nvPr/>
        </p:nvSpPr>
        <p:spPr>
          <a:xfrm>
            <a:off x="6527800" y="1909192"/>
            <a:ext cx="4713997" cy="3647710"/>
          </a:xfrm>
          <a:prstGeom prst="rect">
            <a:avLst/>
          </a:prstGeom>
        </p:spPr>
        <p:txBody>
          <a:bodyPr vert="horz" lIns="91440" tIns="45720" rIns="91440" bIns="45720" rtlCol="0">
            <a:normAutofit/>
          </a:bodyPr>
          <a:lstStyle/>
          <a:p>
            <a:pPr>
              <a:lnSpc>
                <a:spcPct val="90000"/>
              </a:lnSpc>
              <a:spcAft>
                <a:spcPts val="600"/>
              </a:spcAft>
            </a:pPr>
            <a:r>
              <a:rPr lang="en-US" sz="1100" b="0" i="0" dirty="0">
                <a:solidFill>
                  <a:schemeClr val="bg1"/>
                </a:solidFill>
                <a:effectLst/>
              </a:rPr>
              <a:t>To determine the optimal number of clusters for the </a:t>
            </a:r>
            <a:r>
              <a:rPr lang="en-US" sz="1100" b="0" i="0" dirty="0" err="1">
                <a:solidFill>
                  <a:schemeClr val="bg1"/>
                </a:solidFill>
                <a:effectLst/>
              </a:rPr>
              <a:t>KMeans</a:t>
            </a:r>
            <a:r>
              <a:rPr lang="en-US" sz="1100" b="0" i="0" dirty="0">
                <a:solidFill>
                  <a:schemeClr val="bg1"/>
                </a:solidFill>
                <a:effectLst/>
              </a:rPr>
              <a:t> algorithm, we use the Elbow Method. The Elbow Method involves plotting the inertia (sum of squared distances of samples to their closest cluster center) for a range of cluster numbers and identifying the "elbow point" where the rate of decrease sharply slows down.</a:t>
            </a:r>
          </a:p>
          <a:p>
            <a:pPr indent="-228600">
              <a:lnSpc>
                <a:spcPct val="90000"/>
              </a:lnSpc>
              <a:spcAft>
                <a:spcPts val="600"/>
              </a:spcAft>
              <a:buFont typeface="Arial" panose="020B0604020202020204" pitchFamily="34" charset="0"/>
              <a:buChar char="•"/>
            </a:pPr>
            <a:r>
              <a:rPr lang="en-US" sz="1100" b="1" i="0" dirty="0">
                <a:solidFill>
                  <a:schemeClr val="bg1"/>
                </a:solidFill>
                <a:effectLst/>
              </a:rPr>
              <a:t>Code Explanation</a:t>
            </a:r>
          </a:p>
          <a:p>
            <a:pPr indent="-228600">
              <a:lnSpc>
                <a:spcPct val="90000"/>
              </a:lnSpc>
              <a:spcAft>
                <a:spcPts val="600"/>
              </a:spcAft>
              <a:buFont typeface="Arial" panose="020B0604020202020204" pitchFamily="34" charset="0"/>
              <a:buChar char="•"/>
            </a:pPr>
            <a:r>
              <a:rPr lang="en-US" sz="1100" b="1" i="0" dirty="0">
                <a:solidFill>
                  <a:schemeClr val="bg1"/>
                </a:solidFill>
                <a:effectLst/>
              </a:rPr>
              <a:t>Calculate Inertia for Different Cluster Numbers:</a:t>
            </a:r>
            <a:endParaRPr lang="en-US" sz="1100" b="0" i="0" dirty="0">
              <a:solidFill>
                <a:schemeClr val="bg1"/>
              </a:solidFill>
              <a:effectLst/>
            </a:endParaRPr>
          </a:p>
          <a:p>
            <a:pPr marL="742950" lvl="1" indent="-228600">
              <a:lnSpc>
                <a:spcPct val="90000"/>
              </a:lnSpc>
              <a:spcAft>
                <a:spcPts val="600"/>
              </a:spcAft>
              <a:buFont typeface="Arial" panose="020B0604020202020204" pitchFamily="34" charset="0"/>
              <a:buChar char="•"/>
            </a:pPr>
            <a:r>
              <a:rPr lang="en-US" sz="1100" b="0" i="0" dirty="0">
                <a:solidFill>
                  <a:schemeClr val="bg1"/>
                </a:solidFill>
                <a:effectLst/>
              </a:rPr>
              <a:t>We iterate over a range of cluster numbers (from 1 to 9).</a:t>
            </a:r>
          </a:p>
          <a:p>
            <a:pPr marL="742950" lvl="1" indent="-228600">
              <a:lnSpc>
                <a:spcPct val="90000"/>
              </a:lnSpc>
              <a:spcAft>
                <a:spcPts val="600"/>
              </a:spcAft>
              <a:buFont typeface="Arial" panose="020B0604020202020204" pitchFamily="34" charset="0"/>
              <a:buChar char="•"/>
            </a:pPr>
            <a:r>
              <a:rPr lang="en-US" sz="1100" b="0" i="0" dirty="0">
                <a:solidFill>
                  <a:schemeClr val="bg1"/>
                </a:solidFill>
                <a:effectLst/>
              </a:rPr>
              <a:t>For each number of clusters, we fit the </a:t>
            </a:r>
            <a:r>
              <a:rPr lang="en-US" sz="1100" b="0" i="0" dirty="0" err="1">
                <a:solidFill>
                  <a:schemeClr val="bg1"/>
                </a:solidFill>
                <a:effectLst/>
              </a:rPr>
              <a:t>KMeans</a:t>
            </a:r>
            <a:r>
              <a:rPr lang="en-US" sz="1100" b="0" i="0" dirty="0">
                <a:solidFill>
                  <a:schemeClr val="bg1"/>
                </a:solidFill>
                <a:effectLst/>
              </a:rPr>
              <a:t> algorithm to the scaled and imputed data (</a:t>
            </a:r>
            <a:r>
              <a:rPr lang="en-US" sz="1100" b="0" i="0" dirty="0" err="1">
                <a:solidFill>
                  <a:schemeClr val="bg1"/>
                </a:solidFill>
                <a:effectLst/>
              </a:rPr>
              <a:t>X_scaled_imputed</a:t>
            </a:r>
            <a:r>
              <a:rPr lang="en-US" sz="11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100" b="0" i="0" dirty="0">
                <a:solidFill>
                  <a:schemeClr val="bg1"/>
                </a:solidFill>
                <a:effectLst/>
              </a:rPr>
              <a:t>We store the inertia for each number of clusters.</a:t>
            </a:r>
          </a:p>
          <a:p>
            <a:pPr indent="-228600">
              <a:lnSpc>
                <a:spcPct val="90000"/>
              </a:lnSpc>
              <a:spcAft>
                <a:spcPts val="600"/>
              </a:spcAft>
              <a:buFont typeface="Arial" panose="020B0604020202020204" pitchFamily="34" charset="0"/>
              <a:buChar char="•"/>
            </a:pPr>
            <a:r>
              <a:rPr lang="en-US" sz="1100" b="1" i="0" dirty="0">
                <a:solidFill>
                  <a:schemeClr val="bg1"/>
                </a:solidFill>
                <a:effectLst/>
              </a:rPr>
              <a:t>Plot the Elbow Curve:</a:t>
            </a:r>
            <a:endParaRPr lang="en-US" sz="1100" b="0" i="0" dirty="0">
              <a:solidFill>
                <a:schemeClr val="bg1"/>
              </a:solidFill>
              <a:effectLst/>
            </a:endParaRPr>
          </a:p>
          <a:p>
            <a:pPr marL="742950" lvl="1" indent="-228600">
              <a:lnSpc>
                <a:spcPct val="90000"/>
              </a:lnSpc>
              <a:spcAft>
                <a:spcPts val="600"/>
              </a:spcAft>
              <a:buFont typeface="Arial" panose="020B0604020202020204" pitchFamily="34" charset="0"/>
              <a:buChar char="•"/>
            </a:pPr>
            <a:r>
              <a:rPr lang="en-US" sz="1100" b="0" i="0" dirty="0">
                <a:solidFill>
                  <a:schemeClr val="bg1"/>
                </a:solidFill>
                <a:effectLst/>
              </a:rPr>
              <a:t>We plot the number of clusters against the corresponding inertia values.</a:t>
            </a:r>
          </a:p>
          <a:p>
            <a:pPr marL="742950" lvl="1" indent="-228600">
              <a:lnSpc>
                <a:spcPct val="90000"/>
              </a:lnSpc>
              <a:spcAft>
                <a:spcPts val="600"/>
              </a:spcAft>
              <a:buFont typeface="Arial" panose="020B0604020202020204" pitchFamily="34" charset="0"/>
              <a:buChar char="•"/>
            </a:pPr>
            <a:r>
              <a:rPr lang="en-US" sz="1100" b="0" i="0" dirty="0">
                <a:solidFill>
                  <a:schemeClr val="bg1"/>
                </a:solidFill>
                <a:effectLst/>
              </a:rPr>
              <a:t>The plot helps to visually identify the optimal number of clusters.</a:t>
            </a:r>
          </a:p>
        </p:txBody>
      </p:sp>
      <p:cxnSp>
        <p:nvCxnSpPr>
          <p:cNvPr id="2059" name="Straight Connector 205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67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7D4440-1F65-321E-2745-6F311D27D1E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66AF57A-CF8D-D751-3854-F9C5250B5301}"/>
              </a:ext>
            </a:extLst>
          </p:cNvPr>
          <p:cNvSpPr txBox="1"/>
          <p:nvPr/>
        </p:nvSpPr>
        <p:spPr>
          <a:xfrm>
            <a:off x="838199" y="1174819"/>
            <a:ext cx="4826795" cy="285836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b="1" i="0" dirty="0">
                <a:solidFill>
                  <a:schemeClr val="bg1"/>
                </a:solidFill>
                <a:effectLst/>
                <a:latin typeface="+mj-lt"/>
                <a:ea typeface="+mj-ea"/>
                <a:cs typeface="+mj-cs"/>
              </a:rPr>
              <a:t>Determining the Optimal Number of Clusters(Code Snippet)</a:t>
            </a:r>
          </a:p>
        </p:txBody>
      </p:sp>
      <p:pic>
        <p:nvPicPr>
          <p:cNvPr id="3" name="Picture 2">
            <a:extLst>
              <a:ext uri="{FF2B5EF4-FFF2-40B4-BE49-F238E27FC236}">
                <a16:creationId xmlns:a16="http://schemas.microsoft.com/office/drawing/2014/main" id="{EE940C17-E262-0199-7F16-952AD05BE501}"/>
              </a:ext>
            </a:extLst>
          </p:cNvPr>
          <p:cNvPicPr>
            <a:picLocks noChangeAspect="1"/>
          </p:cNvPicPr>
          <p:nvPr/>
        </p:nvPicPr>
        <p:blipFill>
          <a:blip r:embed="rId2"/>
          <a:srcRect r="24285" b="-1"/>
          <a:stretch/>
        </p:blipFill>
        <p:spPr>
          <a:xfrm>
            <a:off x="5772150" y="841375"/>
            <a:ext cx="6249384" cy="5302250"/>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sp>
        <p:nvSpPr>
          <p:cNvPr id="10" name="Freeform: Shape 9">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2257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8F58CB-21BD-04DF-08BE-9EA4795F4356}"/>
            </a:ext>
          </a:extLst>
        </p:cNvPr>
        <p:cNvGrpSpPr/>
        <p:nvPr/>
      </p:nvGrpSpPr>
      <p:grpSpPr>
        <a:xfrm>
          <a:off x="0" y="0"/>
          <a:ext cx="0" cy="0"/>
          <a:chOff x="0" y="0"/>
          <a:chExt cx="0" cy="0"/>
        </a:xfrm>
      </p:grpSpPr>
      <p:sp>
        <p:nvSpPr>
          <p:cNvPr id="93" name="Rectangle 9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extBox 1">
            <a:extLst>
              <a:ext uri="{FF2B5EF4-FFF2-40B4-BE49-F238E27FC236}">
                <a16:creationId xmlns:a16="http://schemas.microsoft.com/office/drawing/2014/main" id="{F067AF97-FC01-F1B5-868D-1D77D86CE180}"/>
              </a:ext>
            </a:extLst>
          </p:cNvPr>
          <p:cNvSpPr txBox="1"/>
          <p:nvPr/>
        </p:nvSpPr>
        <p:spPr>
          <a:xfrm>
            <a:off x="838199" y="388308"/>
            <a:ext cx="7188989" cy="102142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i="0" kern="1200">
                <a:solidFill>
                  <a:schemeClr val="bg1"/>
                </a:solidFill>
                <a:effectLst/>
                <a:latin typeface="+mj-lt"/>
                <a:ea typeface="+mj-ea"/>
                <a:cs typeface="+mj-cs"/>
              </a:rPr>
              <a:t>Clustering Algorithm</a:t>
            </a:r>
          </a:p>
        </p:txBody>
      </p:sp>
      <p:cxnSp>
        <p:nvCxnSpPr>
          <p:cNvPr id="95" name="Straight Connector 9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552B4336-E94E-27D0-4A90-F71F2201A29D}"/>
              </a:ext>
            </a:extLst>
          </p:cNvPr>
          <p:cNvGraphicFramePr/>
          <p:nvPr>
            <p:extLst>
              <p:ext uri="{D42A27DB-BD31-4B8C-83A1-F6EECF244321}">
                <p14:modId xmlns:p14="http://schemas.microsoft.com/office/powerpoint/2010/main" val="1292669032"/>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75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E3EEA4-B7C3-5C97-6DCB-703680DDF2E2}"/>
            </a:ext>
          </a:extLst>
        </p:cNvPr>
        <p:cNvGrpSpPr/>
        <p:nvPr/>
      </p:nvGrpSpPr>
      <p:grpSpPr>
        <a:xfrm>
          <a:off x="0" y="0"/>
          <a:ext cx="0" cy="0"/>
          <a:chOff x="0" y="0"/>
          <a:chExt cx="0" cy="0"/>
        </a:xfrm>
      </p:grpSpPr>
      <p:sp>
        <p:nvSpPr>
          <p:cNvPr id="5127" name="Rectangle 512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2A5B0D72-1889-CBC8-A833-7042AD2FC82F}"/>
              </a:ext>
            </a:extLst>
          </p:cNvPr>
          <p:cNvSpPr txBox="1"/>
          <p:nvPr/>
        </p:nvSpPr>
        <p:spPr>
          <a:xfrm>
            <a:off x="1295400" y="669925"/>
            <a:ext cx="4800600" cy="1325563"/>
          </a:xfrm>
          <a:prstGeom prst="rect">
            <a:avLst/>
          </a:prstGeom>
        </p:spPr>
        <p:txBody>
          <a:bodyPr vert="horz" lIns="91440" tIns="45720" rIns="91440" bIns="45720" rtlCol="0" anchor="b">
            <a:normAutofit/>
          </a:bodyPr>
          <a:lstStyle/>
          <a:p>
            <a:pPr lvl="0">
              <a:lnSpc>
                <a:spcPct val="90000"/>
              </a:lnSpc>
              <a:spcBef>
                <a:spcPct val="0"/>
              </a:spcBef>
              <a:spcAft>
                <a:spcPts val="600"/>
              </a:spcAft>
            </a:pPr>
            <a:r>
              <a:rPr lang="en-US" sz="4400" kern="1200" dirty="0">
                <a:solidFill>
                  <a:schemeClr val="bg1"/>
                </a:solidFill>
                <a:latin typeface="+mj-lt"/>
                <a:ea typeface="+mj-ea"/>
                <a:cs typeface="+mj-cs"/>
              </a:rPr>
              <a:t>K-Means Clustering</a:t>
            </a:r>
          </a:p>
        </p:txBody>
      </p:sp>
      <p:cxnSp>
        <p:nvCxnSpPr>
          <p:cNvPr id="5129" name="Straight Connector 512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B671A69-C5CA-BE0E-B2F9-1477254ED4AF}"/>
              </a:ext>
            </a:extLst>
          </p:cNvPr>
          <p:cNvSpPr txBox="1"/>
          <p:nvPr/>
        </p:nvSpPr>
        <p:spPr>
          <a:xfrm>
            <a:off x="1295400" y="2288834"/>
            <a:ext cx="4800600" cy="2340316"/>
          </a:xfrm>
          <a:prstGeom prst="rect">
            <a:avLst/>
          </a:prstGeom>
        </p:spPr>
        <p:txBody>
          <a:bodyPr vert="horz" lIns="91440" tIns="45720" rIns="91440" bIns="45720" rtlCol="0">
            <a:normAutofit/>
          </a:bodyPr>
          <a:lstStyle/>
          <a:p>
            <a:pPr>
              <a:lnSpc>
                <a:spcPct val="90000"/>
              </a:lnSpc>
              <a:spcAft>
                <a:spcPts val="1350"/>
              </a:spcAft>
            </a:pPr>
            <a:r>
              <a:rPr lang="en-US" sz="2000" b="1" i="0" dirty="0">
                <a:solidFill>
                  <a:schemeClr val="bg1"/>
                </a:solidFill>
                <a:effectLst/>
              </a:rPr>
              <a:t>Insights:</a:t>
            </a:r>
            <a:endParaRPr lang="en-US" sz="2000" b="0" i="0" dirty="0">
              <a:solidFill>
                <a:schemeClr val="bg1"/>
              </a:solidFill>
              <a:effectLst/>
            </a:endParaRPr>
          </a:p>
          <a:p>
            <a:pPr>
              <a:lnSpc>
                <a:spcPct val="90000"/>
              </a:lnSpc>
              <a:spcAft>
                <a:spcPts val="225"/>
              </a:spcAft>
            </a:pPr>
            <a:r>
              <a:rPr lang="en-US" sz="2000" b="1" i="0" dirty="0">
                <a:solidFill>
                  <a:schemeClr val="bg1"/>
                </a:solidFill>
                <a:effectLst/>
              </a:rPr>
              <a:t>Clusters:</a:t>
            </a:r>
            <a:r>
              <a:rPr lang="en-US" sz="2000" b="0" i="0" dirty="0">
                <a:solidFill>
                  <a:schemeClr val="bg1"/>
                </a:solidFill>
                <a:effectLst/>
              </a:rPr>
              <a:t> The scatter plot shows six distinct clusters (labeled 0 through 5) formed by the K-Means algorithm. The data points are colored according to their assigned cluster.</a:t>
            </a:r>
          </a:p>
        </p:txBody>
      </p:sp>
      <p:pic>
        <p:nvPicPr>
          <p:cNvPr id="5122" name="Picture 2" descr="No description has been provided for this image">
            <a:extLst>
              <a:ext uri="{FF2B5EF4-FFF2-40B4-BE49-F238E27FC236}">
                <a16:creationId xmlns:a16="http://schemas.microsoft.com/office/drawing/2014/main" id="{2CA32285-6C19-A0AF-33AE-31812728C8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3654" y="985843"/>
            <a:ext cx="5343519" cy="5014556"/>
          </a:xfrm>
          <a:prstGeom prst="rect">
            <a:avLst/>
          </a:prstGeom>
          <a:noFill/>
          <a:extLst>
            <a:ext uri="{909E8E84-426E-40DD-AFC4-6F175D3DCCD1}">
              <a14:hiddenFill xmlns:a14="http://schemas.microsoft.com/office/drawing/2010/main">
                <a:solidFill>
                  <a:srgbClr val="FFFFFF"/>
                </a:solidFill>
              </a14:hiddenFill>
            </a:ext>
          </a:extLst>
        </p:spPr>
      </p:pic>
      <p:cxnSp>
        <p:nvCxnSpPr>
          <p:cNvPr id="5131" name="Straight Connector 5130">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7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B264C9-1887-5C01-33E7-324A2E6F951A}"/>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90C2F2D-AC1F-B8B8-4AA2-8E825EC31986}"/>
              </a:ext>
            </a:extLst>
          </p:cNvPr>
          <p:cNvSpPr txBox="1"/>
          <p:nvPr/>
        </p:nvSpPr>
        <p:spPr>
          <a:xfrm>
            <a:off x="946521" y="104921"/>
            <a:ext cx="5217172" cy="892835"/>
          </a:xfrm>
          <a:prstGeom prst="rect">
            <a:avLst/>
          </a:prstGeom>
        </p:spPr>
        <p:txBody>
          <a:bodyPr vert="horz" lIns="91440" tIns="45720" rIns="91440" bIns="45720" rtlCol="0" anchor="b">
            <a:normAutofit/>
          </a:bodyPr>
          <a:lstStyle/>
          <a:p>
            <a:pPr lvl="0">
              <a:lnSpc>
                <a:spcPct val="90000"/>
              </a:lnSpc>
              <a:spcBef>
                <a:spcPct val="0"/>
              </a:spcBef>
              <a:spcAft>
                <a:spcPts val="600"/>
              </a:spcAft>
            </a:pPr>
            <a:r>
              <a:rPr lang="en-US" sz="4400" kern="1200" dirty="0">
                <a:solidFill>
                  <a:schemeClr val="bg1"/>
                </a:solidFill>
                <a:latin typeface="+mj-lt"/>
                <a:ea typeface="+mj-ea"/>
                <a:cs typeface="+mj-cs"/>
              </a:rPr>
              <a:t>K-Means Clustering</a:t>
            </a:r>
          </a:p>
        </p:txBody>
      </p:sp>
      <p:sp>
        <p:nvSpPr>
          <p:cNvPr id="14"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TextBox 6">
            <a:extLst>
              <a:ext uri="{FF2B5EF4-FFF2-40B4-BE49-F238E27FC236}">
                <a16:creationId xmlns:a16="http://schemas.microsoft.com/office/drawing/2014/main" id="{1E140347-3B84-9BED-2CA5-B415D4F0D739}"/>
              </a:ext>
            </a:extLst>
          </p:cNvPr>
          <p:cNvSpPr txBox="1"/>
          <p:nvPr/>
        </p:nvSpPr>
        <p:spPr>
          <a:xfrm>
            <a:off x="100013" y="1747592"/>
            <a:ext cx="6915151" cy="4494712"/>
          </a:xfrm>
          <a:prstGeom prst="rect">
            <a:avLst/>
          </a:prstGeom>
        </p:spPr>
        <p:txBody>
          <a:bodyPr vert="horz" lIns="91440" tIns="45720" rIns="91440" bIns="45720" rtlCol="0">
            <a:noAutofit/>
          </a:bodyPr>
          <a:lstStyle/>
          <a:p>
            <a:pPr>
              <a:lnSpc>
                <a:spcPct val="90000"/>
              </a:lnSpc>
              <a:spcAft>
                <a:spcPts val="600"/>
              </a:spcAft>
            </a:pPr>
            <a:r>
              <a:rPr lang="en-US" sz="1200" dirty="0">
                <a:solidFill>
                  <a:schemeClr val="bg1"/>
                </a:solidFill>
              </a:rPr>
              <a:t>Cluster Characteristics: The table provides summary statistics for each cluster across various features:</a:t>
            </a:r>
          </a:p>
          <a:p>
            <a:pPr indent="-228600">
              <a:lnSpc>
                <a:spcPct val="90000"/>
              </a:lnSpc>
              <a:spcAft>
                <a:spcPts val="600"/>
              </a:spcAft>
              <a:buFont typeface="Arial" panose="020B0604020202020204" pitchFamily="34" charset="0"/>
              <a:buChar char="•"/>
            </a:pPr>
            <a:r>
              <a:rPr lang="en-US" sz="1200" dirty="0">
                <a:solidFill>
                  <a:schemeClr val="bg1"/>
                </a:solidFill>
              </a:rPr>
              <a:t>Age: Cluster 0 is associated with the youngest patients, while Cluster 5 represents the oldest patients.</a:t>
            </a:r>
          </a:p>
          <a:p>
            <a:pPr indent="-228600">
              <a:lnSpc>
                <a:spcPct val="90000"/>
              </a:lnSpc>
              <a:spcAft>
                <a:spcPts val="600"/>
              </a:spcAft>
              <a:buFont typeface="Arial" panose="020B0604020202020204" pitchFamily="34" charset="0"/>
              <a:buChar char="•"/>
            </a:pPr>
            <a:r>
              <a:rPr lang="en-US" sz="1200" dirty="0">
                <a:solidFill>
                  <a:schemeClr val="bg1"/>
                </a:solidFill>
              </a:rPr>
              <a:t>Length of Stay (LOS): Clusters 2 and 4 have the longest average LOS, while Cluster 5 has the shortest.</a:t>
            </a:r>
          </a:p>
          <a:p>
            <a:pPr indent="-228600">
              <a:lnSpc>
                <a:spcPct val="90000"/>
              </a:lnSpc>
              <a:spcAft>
                <a:spcPts val="600"/>
              </a:spcAft>
              <a:buFont typeface="Arial" panose="020B0604020202020204" pitchFamily="34" charset="0"/>
              <a:buChar char="•"/>
            </a:pPr>
            <a:r>
              <a:rPr lang="en-US" sz="1200" dirty="0">
                <a:solidFill>
                  <a:schemeClr val="bg1"/>
                </a:solidFill>
              </a:rPr>
              <a:t>Gender: Cluster 1 and 2 seem to have a higher percentage of female patients.</a:t>
            </a:r>
          </a:p>
          <a:p>
            <a:pPr>
              <a:lnSpc>
                <a:spcPct val="90000"/>
              </a:lnSpc>
              <a:spcAft>
                <a:spcPts val="600"/>
              </a:spcAft>
            </a:pPr>
            <a:r>
              <a:rPr lang="en-US" sz="1200" dirty="0">
                <a:solidFill>
                  <a:schemeClr val="bg1"/>
                </a:solidFill>
              </a:rPr>
              <a:t>Readmission Status, Admission Type, and Hospital Expire Flag: There are patterns in these features across clusters, suggesting that some clusters might be associated with specific patient profiles or outcomes.</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a:lnSpc>
                <a:spcPct val="90000"/>
              </a:lnSpc>
              <a:spcAft>
                <a:spcPts val="600"/>
              </a:spcAft>
            </a:pPr>
            <a:r>
              <a:rPr lang="en-US" sz="1200" dirty="0">
                <a:solidFill>
                  <a:schemeClr val="bg1"/>
                </a:solidFill>
              </a:rPr>
              <a:t>Potential Interpretations:</a:t>
            </a:r>
          </a:p>
          <a:p>
            <a:pPr indent="-228600">
              <a:lnSpc>
                <a:spcPct val="90000"/>
              </a:lnSpc>
              <a:spcAft>
                <a:spcPts val="600"/>
              </a:spcAft>
              <a:buFont typeface="Arial" panose="020B0604020202020204" pitchFamily="34" charset="0"/>
              <a:buChar char="•"/>
            </a:pPr>
            <a:r>
              <a:rPr lang="en-US" sz="1200" dirty="0">
                <a:solidFill>
                  <a:schemeClr val="bg1"/>
                </a:solidFill>
              </a:rPr>
              <a:t>Based on the trends in the cluster characteristics, it's possible that the clusters represent:</a:t>
            </a:r>
          </a:p>
          <a:p>
            <a:pPr indent="-228600">
              <a:lnSpc>
                <a:spcPct val="90000"/>
              </a:lnSpc>
              <a:spcAft>
                <a:spcPts val="600"/>
              </a:spcAft>
              <a:buFont typeface="Arial" panose="020B0604020202020204" pitchFamily="34" charset="0"/>
              <a:buChar char="•"/>
            </a:pPr>
            <a:r>
              <a:rPr lang="en-US" sz="1200" dirty="0">
                <a:solidFill>
                  <a:schemeClr val="bg1"/>
                </a:solidFill>
              </a:rPr>
              <a:t>Different patient </a:t>
            </a:r>
            <a:r>
              <a:rPr lang="en-US" sz="1200" dirty="0" err="1">
                <a:solidFill>
                  <a:schemeClr val="bg1"/>
                </a:solidFill>
              </a:rPr>
              <a:t>cohorts:Younger</a:t>
            </a:r>
            <a:r>
              <a:rPr lang="en-US" sz="1200" dirty="0">
                <a:solidFill>
                  <a:schemeClr val="bg1"/>
                </a:solidFill>
              </a:rPr>
              <a:t> patients with shorter LOS might be in Cluster 0, while older patients with more complex medical histories and longer LOS might be in other clusters.</a:t>
            </a:r>
          </a:p>
          <a:p>
            <a:pPr indent="-228600">
              <a:lnSpc>
                <a:spcPct val="90000"/>
              </a:lnSpc>
              <a:spcAft>
                <a:spcPts val="600"/>
              </a:spcAft>
              <a:buFont typeface="Arial" panose="020B0604020202020204" pitchFamily="34" charset="0"/>
              <a:buChar char="•"/>
            </a:pPr>
            <a:r>
              <a:rPr lang="en-US" sz="1200" dirty="0">
                <a:solidFill>
                  <a:schemeClr val="bg1"/>
                </a:solidFill>
              </a:rPr>
              <a:t>Specific medical conditions: Clusters might be associated with distinct disease groups or patient types that require different levels of care.</a:t>
            </a:r>
          </a:p>
          <a:p>
            <a:pPr indent="-228600">
              <a:lnSpc>
                <a:spcPct val="90000"/>
              </a:lnSpc>
              <a:spcAft>
                <a:spcPts val="600"/>
              </a:spcAft>
              <a:buFont typeface="Arial" panose="020B0604020202020204" pitchFamily="34" charset="0"/>
              <a:buChar char="•"/>
            </a:pPr>
            <a:r>
              <a:rPr lang="en-US" sz="1200" dirty="0">
                <a:solidFill>
                  <a:schemeClr val="bg1"/>
                </a:solidFill>
              </a:rPr>
              <a:t>Responses to treatment: Clusters might indicate different responses to treatments, where some groups respond better than others.</a:t>
            </a:r>
          </a:p>
        </p:txBody>
      </p:sp>
      <p:grpSp>
        <p:nvGrpSpPr>
          <p:cNvPr id="9" name="Group 8">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10"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3" name="Freeform: Shape 22">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1"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3" name="Freeform: Shape 20">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21">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4" name="Picture 3">
            <a:extLst>
              <a:ext uri="{FF2B5EF4-FFF2-40B4-BE49-F238E27FC236}">
                <a16:creationId xmlns:a16="http://schemas.microsoft.com/office/drawing/2014/main" id="{1F9164E4-674E-7EA6-1E2C-CF48F8F29DB2}"/>
              </a:ext>
            </a:extLst>
          </p:cNvPr>
          <p:cNvPicPr>
            <a:picLocks noChangeAspect="1"/>
          </p:cNvPicPr>
          <p:nvPr/>
        </p:nvPicPr>
        <p:blipFill>
          <a:blip r:embed="rId2"/>
          <a:stretch>
            <a:fillRect/>
          </a:stretch>
        </p:blipFill>
        <p:spPr>
          <a:xfrm>
            <a:off x="7015165" y="2170750"/>
            <a:ext cx="5076822" cy="2101213"/>
          </a:xfrm>
          <a:prstGeom prst="rect">
            <a:avLst/>
          </a:prstGeom>
        </p:spPr>
      </p:pic>
      <p:grpSp>
        <p:nvGrpSpPr>
          <p:cNvPr id="26" name="Group 25">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27"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8" name="Freeform: Shape 197">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8"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9" name="Freeform: Shape 28">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454734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TotalTime>
  <Words>2172</Words>
  <Application>Microsoft Macintosh PowerPoint</Application>
  <PresentationFormat>Widescreen</PresentationFormat>
  <Paragraphs>149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Suresh Venkatesan</dc:creator>
  <cp:lastModifiedBy>Suresh Venkatesan</cp:lastModifiedBy>
  <cp:revision>40</cp:revision>
  <dcterms:created xsi:type="dcterms:W3CDTF">2024-10-30T23:57:27Z</dcterms:created>
  <dcterms:modified xsi:type="dcterms:W3CDTF">2024-11-01T18:23:49Z</dcterms:modified>
</cp:coreProperties>
</file>