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0D27E0-9563-40AC-9775-FE03923202E6}">
  <a:tblStyle styleId="{680D27E0-9563-40AC-9775-FE0392320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c44ef1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c44ef1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c44ef14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c44ef14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c44ef14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c44ef14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c44ef1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c44ef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c44ef14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c44ef14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c44ef14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c44ef14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c44ef14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c44ef1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c44ef14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c44ef14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c44ef14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c44ef14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c44ef14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c44ef14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c44ef14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c44ef14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dc61fe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dc61fe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dc6770f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dc6770f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dc44ef14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dc44ef14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dc61fe2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dc61fe2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cdc61fe2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cdc61fe2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dc61fe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dc61fe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dc61fe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dc61fe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dc61fe2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dc61fe2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dc61fe2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dc61fe2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c44ef14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c44ef14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c6770f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c6770f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c44ef14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c44ef14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slide" Target="/ppt/slides/slide2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ciencedirect.com/science/article/pii/S0048969718344413" TargetMode="External"/><Relationship Id="rId4" Type="http://schemas.openxmlformats.org/officeDocument/2006/relationships/hyperlink" Target="https://app.cpcbccr.com/ccr/#/caaqm-dashboard-all/caaqm-landing/caaqm-comparison-data" TargetMode="External"/><Relationship Id="rId5" Type="http://schemas.openxmlformats.org/officeDocument/2006/relationships/hyperlink" Target="https://www.sciencedirect.com/science/article/abs/pii/S135223101400302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ciencedirect.com/science/article/abs/pii/S135223101100029X" TargetMode="External"/><Relationship Id="rId4" Type="http://schemas.openxmlformats.org/officeDocument/2006/relationships/hyperlink" Target="https://www.sciencedirect.com/science/article/pii/S0269749117307534" TargetMode="External"/><Relationship Id="rId5" Type="http://schemas.openxmlformats.org/officeDocument/2006/relationships/hyperlink" Target="http://refhub.elsevier.com/S0048-9697(18)34441-3/rf024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60950" y="1300700"/>
            <a:ext cx="76881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Spatio Temporal PM2.5 concentration prediction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1834300"/>
            <a:ext cx="7688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                                           Using convolution long short-term neural network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564900" y="2788350"/>
            <a:ext cx="349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Group Members :</a:t>
            </a:r>
            <a:endParaRPr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Kannuru Dinesh</a:t>
            </a:r>
            <a:endParaRPr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P.Sai sree Ram</a:t>
            </a:r>
            <a:endParaRPr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Sasikanth Rayaprolu</a:t>
            </a:r>
            <a:endParaRPr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i="1" lang="en" sz="1800">
                <a:latin typeface="Lato"/>
                <a:ea typeface="Lato"/>
                <a:cs typeface="Lato"/>
                <a:sym typeface="Lato"/>
              </a:rPr>
              <a:t>Group Number :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MT02</a:t>
            </a:r>
            <a:endParaRPr i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Auxiliary </a:t>
            </a:r>
            <a:r>
              <a:rPr lang="en"/>
              <a:t>Data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38424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model is integrated with</a:t>
            </a:r>
            <a:r>
              <a:rPr lang="en" sz="1600">
                <a:solidFill>
                  <a:srgbClr val="666666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auxiliary data such as humidity, wind speed to improve the accuracy.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These plots represents the normalized data of humidity and wind speed  of a station.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100" y="806800"/>
            <a:ext cx="2986150" cy="21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00" y="3048550"/>
            <a:ext cx="2986150" cy="19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4951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Neighbouring Stations </a:t>
            </a:r>
            <a:r>
              <a:rPr lang="en" sz="2400"/>
              <a:t>Data</a:t>
            </a:r>
            <a:endParaRPr sz="24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987650"/>
            <a:ext cx="38424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neighbouring distributions of each station is fully considered, which means that k-nearest neighbouring stations were adaptively selected for each station.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These Graphs represent PM2.5 concentration of two neighbouring stations.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050" y="562125"/>
            <a:ext cx="3201800" cy="21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050" y="2954500"/>
            <a:ext cx="3286125" cy="20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of LSTME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The input is a 2-D matrix contains normalized PM2.5 concentration data of dimensions  N*r(N= n.o of stations ,r= The time lag ). 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1st  layer is  stacked  LSTM layers.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Next  layer is a Fully connected layer . 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Auxiliary data is added to Fully connected layer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output is predicted PM2.5 concentration data.</a:t>
            </a:r>
            <a:endParaRPr sz="17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 LSTME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-3103"/>
          <a:stretch/>
        </p:blipFill>
        <p:spPr>
          <a:xfrm>
            <a:off x="1692125" y="1853850"/>
            <a:ext cx="4901750" cy="3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400" y="1853850"/>
            <a:ext cx="4694200" cy="267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6"/>
          <p:cNvGraphicFramePr/>
          <p:nvPr/>
        </p:nvGraphicFramePr>
        <p:xfrm>
          <a:off x="375725" y="223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{680D27E0-9563-40AC-9775-FE03923202E6}</a:tableStyleId>
              </a:tblPr>
              <a:tblGrid>
                <a:gridCol w="2086550"/>
                <a:gridCol w="1407600"/>
              </a:tblGrid>
              <a:tr h="6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C-LSTME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MEAN  SQUARE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0.06268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0.04266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PERCENTAGE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of C-LSTME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input is a 3-D matrix contains normalized PM2.5 concentration data of dimensions  k*N*r( k= n.o of neighbours ,N= n.o of stations ,r= The time lag ). 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1st layer is a 3D convolution layer with the k*1*r convolution kernel , 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2nd layer is a activation layer were RELU is used as the activation function.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3rd stacked  LSTM layer.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4th layer is a Fully connected layer . 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output is predicted PM2.5 concentration data.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 C-LSTME Model 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7705"/>
            <a:ext cx="9143999" cy="305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7909975" y="4279550"/>
            <a:ext cx="1067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C - LSTME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125" y="2078875"/>
            <a:ext cx="4443025" cy="2542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9"/>
          <p:cNvGraphicFramePr/>
          <p:nvPr/>
        </p:nvGraphicFramePr>
        <p:xfrm>
          <a:off x="375725" y="2233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{680D27E0-9563-40AC-9775-FE03923202E6}</a:tableStyleId>
              </a:tblPr>
              <a:tblGrid>
                <a:gridCol w="2086550"/>
                <a:gridCol w="1407600"/>
              </a:tblGrid>
              <a:tr h="6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C-LSTME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 MEAN  SQUARE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0.04606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0.03296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PERCENTAGE ERROR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25" y="803050"/>
            <a:ext cx="4093850" cy="20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75" y="2994775"/>
            <a:ext cx="4093850" cy="209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30"/>
          <p:cNvGraphicFramePr/>
          <p:nvPr/>
        </p:nvGraphicFramePr>
        <p:xfrm>
          <a:off x="276675" y="21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{680D27E0-9563-40AC-9775-FE03923202E6}</a:tableStyleId>
              </a:tblPr>
              <a:tblGrid>
                <a:gridCol w="1170175"/>
                <a:gridCol w="1033050"/>
                <a:gridCol w="1065375"/>
              </a:tblGrid>
              <a:tr h="60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C-LSTME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0.06268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0.04606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3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0.04266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0.03296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MAPE(%)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17.32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5" name="Google Shape;205;p30"/>
          <p:cNvSpPr txBox="1"/>
          <p:nvPr/>
        </p:nvSpPr>
        <p:spPr>
          <a:xfrm>
            <a:off x="3625975" y="1114650"/>
            <a:ext cx="1262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LSTM Model: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854275" y="3075350"/>
            <a:ext cx="1034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C-LSTME Model: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addition of PM2.5 information from neighboring stations , which contributes to the spatiality of the data, can considerably improve the prediction accuracy of the model.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C-LSTME model can efficiently extract more essential spatiotemporal correlation features through the combination of 3D-CNN and stateful LSTM, thereby yielding higher accuracy and stability for air quality prediction of different spatiotemporal scales.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065875" y="2078875"/>
            <a:ext cx="73521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Literature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Methodology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Network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Comparison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Model Front end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Plan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References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Front end design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202" y="1816425"/>
            <a:ext cx="2303350" cy="3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3rd Quartile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Adding some optimization and regularization techniques to improve the accuracy of the C-LSTME model and working on the mobile application.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4th Quartile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Complecting Mobile application and finding 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comparison results in </a:t>
            </a: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PM2.5 concentration before lockdown and during lockdown.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9450" y="1853850"/>
            <a:ext cx="76887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24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novel spatio-temporal convolutional long short-term neural network for air pollution prediction.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https://www.sciencedirect.com/science/article/pii/S0048969718344413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Air Pollution data ( Central Control Room for Air Quality Management )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https://app.cpcbccr.com/ccr/#/caaqm-dashboard-all/caaqm-landing/caaqm-comparison-dat</a:t>
            </a:r>
            <a:r>
              <a:rPr lang="en" sz="1600"/>
              <a:t>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J. Chen et al., 2014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https://www.sciencedirect.com/science/article/abs/pii/S1352231014003021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continued..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Feng et al., 2011 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https://www.sciencedirect.com/science/article/abs/pii/S135223101100029X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 li et al 2017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https://www.sciencedirect.com/science/article/pii/S0269749117307534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Soh et al. 2018 </a:t>
            </a:r>
            <a:r>
              <a:rPr lang="en" sz="16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http://refhub.elsevier.com/S0048-9697(18)34441-3/rf0240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42033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Predicting air pollution in advance has great significance on people’s daily health control and government decision-making.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Existing methods have failed to effectively extract the spatiotemporal features of air pollution data, and exhibited low precisions in long-term predictions and sudden changes in air quality.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50" y="1735150"/>
            <a:ext cx="4019200" cy="30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br>
              <a:rPr lang="en"/>
            </a:b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058900" y="2076775"/>
            <a:ext cx="40851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 large number of epidemiological studies have demonstrated that PM2.5 can cause negative health effects, such as respiratory diseases.</a:t>
            </a:r>
            <a:endParaRPr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Therefore, predicting air pollutant concentration in advance is fundamental to strengthen air pollution prevention and achieve comprehensive environmental management.</a:t>
            </a:r>
            <a:endParaRPr sz="1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1946700"/>
            <a:ext cx="4675950" cy="28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Previously, researchers used deterministic methods which like Community Multi-scale Air Quality (CMAQ) model (</a:t>
            </a:r>
            <a:r>
              <a:rPr lang="en" sz="1600" u="sng">
                <a:solidFill>
                  <a:schemeClr val="hlink"/>
                </a:solidFill>
                <a:hlinkClick action="ppaction://hlinksldjump" r:id="rId3"/>
              </a:rPr>
              <a:t>J. Chen et al., 2014</a:t>
            </a:r>
            <a:r>
              <a:rPr lang="en" sz="1600"/>
              <a:t>), are based on aerodynamic theory and physicochemical process.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deterministic  models require very informative source data that are difficult to obtain in practice which resulting in limited accuracy.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Nowadays, statistical prediction methods have received increasing attention.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Continued..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Deep Learning methods which are proposed in recent years include The Recurrent Neural Network(RNN)</a:t>
            </a:r>
            <a:r>
              <a:rPr lang="en" sz="1600" u="sng">
                <a:solidFill>
                  <a:schemeClr val="hlink"/>
                </a:solidFill>
                <a:hlinkClick action="ppaction://hlinksldjump" r:id="rId3"/>
              </a:rPr>
              <a:t>(Feng et al.,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/>
              </a:rPr>
              <a:t>2011)</a:t>
            </a:r>
            <a:r>
              <a:rPr lang="en" sz="1600"/>
              <a:t>, Elman Neural Network, Time Delay Neural Network(TDNN).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action="ppaction://hlinksldjump" r:id="rId4"/>
              </a:rPr>
              <a:t>X. Li et al. (2017)</a:t>
            </a:r>
            <a:r>
              <a:rPr lang="en" sz="1600"/>
              <a:t> proposed the long short term memory neural network extended (LSTME)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action="ppaction://hlinksldjump" r:id="rId5"/>
              </a:rPr>
              <a:t>Soh et al. (2018)</a:t>
            </a:r>
            <a:r>
              <a:rPr lang="en" sz="1600"/>
              <a:t> proposed the spatio-temporal deep neural network (ST-DNN) model which integrates the long short term memory (LSTM) model to extract temporal features.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Hourly Data of PM2.5 concentration along with other auxilary data like windspeed and humidity for 29 stations across Delhi are taken in the range 01-01-2019 to 31-12-2019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Data is taken from Central Control Room for Air Quality Management - All India(</a:t>
            </a:r>
            <a:r>
              <a:rPr lang="en" sz="1800" u="sng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ccr</a:t>
            </a: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Since the data is huge we have used selenium to scrap the data from the above mentioned site.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Null values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Sequential Gaussian</a:t>
            </a:r>
            <a:r>
              <a:rPr lang="en" sz="1800">
                <a:solidFill>
                  <a:srgbClr val="666666"/>
                </a:solidFill>
              </a:rPr>
              <a:t> simulation is used to handle null values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First,semivariogram is calculated using the 29 stations’ locations(lat,long)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Then the original data is transformed to normal data with zero mean and unit variance.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A simulation grid is created and the transformed data is assigned into it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38424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These graphs represent  the hourly PM2.5 concentration (before and after normalization) of a station in delhi from january to december 2019.</a:t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90% of data is used for training and 10% for testing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00" y="839600"/>
            <a:ext cx="3049550" cy="1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300" y="3039250"/>
            <a:ext cx="3049550" cy="1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