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7432000" cy="32918400"/>
  <p:notesSz cx="6858000" cy="9144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A0"/>
    <a:srgbClr val="E9F4FD"/>
    <a:srgbClr val="9AB5E4"/>
    <a:srgbClr val="CCECFF"/>
    <a:srgbClr val="FCDE04"/>
    <a:srgbClr val="6E8BCC"/>
    <a:srgbClr val="030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786" y="-3534"/>
      </p:cViewPr>
      <p:guideLst>
        <p:guide orient="horz" pos="1036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226042"/>
            <a:ext cx="233172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8653760"/>
            <a:ext cx="192024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318265"/>
            <a:ext cx="617220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318265"/>
            <a:ext cx="1805940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1153122"/>
            <a:ext cx="23317200" cy="653796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3952225"/>
            <a:ext cx="23317200" cy="720089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7680963"/>
            <a:ext cx="12115800" cy="2172462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7680963"/>
            <a:ext cx="12115800" cy="2172462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368542"/>
            <a:ext cx="12120564" cy="307085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0439400"/>
            <a:ext cx="12120564" cy="1896618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7368542"/>
            <a:ext cx="12125325" cy="307085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0439400"/>
            <a:ext cx="12125325" cy="1896618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310640"/>
            <a:ext cx="9024939" cy="55778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310643"/>
            <a:ext cx="15335250" cy="2809494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6888483"/>
            <a:ext cx="9024939" cy="2251710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3042880"/>
            <a:ext cx="16459200" cy="272034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941320"/>
            <a:ext cx="16459200" cy="1975104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5763222"/>
            <a:ext cx="16459200" cy="386333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318262"/>
            <a:ext cx="24688800" cy="54864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680963"/>
            <a:ext cx="24688800" cy="2172462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0510482"/>
            <a:ext cx="6400800" cy="17526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0510482"/>
            <a:ext cx="8686800" cy="17526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0510482"/>
            <a:ext cx="6400800" cy="17526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hyperlink" Target="mailto:sumitjangid05aug@gmail.com" TargetMode="Externa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hyperlink" Target="mailto:Hemant.singh404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openxmlformats.org/officeDocument/2006/relationships/image" Target="../media/image2.jpe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4FD"/>
            </a:gs>
            <a:gs pos="50000">
              <a:srgbClr val="E9F4FD"/>
            </a:gs>
            <a:gs pos="100000">
              <a:srgbClr val="E9F4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26670000" cy="5386090"/>
          </a:xfrm>
          <a:prstGeom prst="rect">
            <a:avLst/>
          </a:prstGeom>
          <a:solidFill>
            <a:srgbClr val="1B14A0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Establishment of Daphnia culture for </a:t>
            </a:r>
            <a:r>
              <a:rPr lang="en-US" sz="7200" dirty="0" smtClean="0">
                <a:solidFill>
                  <a:schemeClr val="bg1"/>
                </a:solidFill>
              </a:rPr>
              <a:t>studying population modelling and drug testing </a:t>
            </a:r>
            <a:r>
              <a:rPr lang="en-US" sz="7200" dirty="0" smtClean="0"/>
              <a:t>.</a:t>
            </a:r>
            <a:endParaRPr lang="en-US" sz="7000" b="1" dirty="0" smtClean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Hemant Singh, </a:t>
            </a:r>
            <a:r>
              <a:rPr lang="en-US" sz="4600" b="1" dirty="0" err="1" smtClean="0">
                <a:solidFill>
                  <a:schemeClr val="bg1"/>
                </a:solidFill>
                <a:latin typeface="Lucida Sans" panose="020B0602040502020204" pitchFamily="34" charset="0"/>
              </a:rPr>
              <a:t>Sumit</a:t>
            </a:r>
            <a:r>
              <a:rPr lang="en-US" sz="4600" b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Kumar</a:t>
            </a:r>
            <a:endParaRPr lang="en-US" sz="4600" b="1" baseline="30000" dirty="0" smtClean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algn="ctr"/>
            <a:r>
              <a:rPr lang="en-US" sz="4000" i="1" dirty="0" smtClean="0">
                <a:solidFill>
                  <a:schemeClr val="bg1"/>
                </a:solidFill>
                <a:latin typeface="Impact" panose="020B0806030902050204" pitchFamily="34" charset="0"/>
              </a:rPr>
              <a:t>Cluster Innovation Centre </a:t>
            </a:r>
            <a:endParaRPr 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sz="3800" i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University </a:t>
            </a:r>
            <a:r>
              <a:rPr lang="en-US" sz="3800" i="1" dirty="0">
                <a:solidFill>
                  <a:schemeClr val="bg1"/>
                </a:solidFill>
                <a:latin typeface="Lucida Sans" panose="020B0602040502020204" pitchFamily="34" charset="0"/>
              </a:rPr>
              <a:t>of Delhi, Delhi-110002, India</a:t>
            </a:r>
            <a:r>
              <a:rPr lang="en-US" sz="3800" i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.</a:t>
            </a:r>
          </a:p>
          <a:p>
            <a:pPr algn="ctr"/>
            <a:r>
              <a:rPr lang="en-US" sz="38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Lucida Sans" panose="020B0602040502020204" pitchFamily="34" charset="0"/>
                <a:hlinkClick r:id="rId2"/>
              </a:rPr>
              <a:t>Hemant.singh4</a:t>
            </a:r>
            <a:r>
              <a:rPr lang="en-US" sz="3800" i="1" dirty="0" smtClean="0">
                <a:solidFill>
                  <a:schemeClr val="bg1"/>
                </a:solidFill>
                <a:latin typeface="Lucida Sans" panose="020B0602040502020204" pitchFamily="34" charset="0"/>
                <a:hlinkClick r:id="rId2"/>
              </a:rPr>
              <a:t>04@gmail.co</a:t>
            </a:r>
            <a:r>
              <a:rPr lang="en-US" sz="38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Lucida Sans" panose="020B0602040502020204" pitchFamily="34" charset="0"/>
                <a:hlinkClick r:id="rId2"/>
              </a:rPr>
              <a:t>m</a:t>
            </a:r>
            <a:r>
              <a:rPr lang="en-US" sz="38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Lucida Sans" panose="020B0602040502020204" pitchFamily="34" charset="0"/>
              </a:rPr>
              <a:t>, </a:t>
            </a:r>
            <a:r>
              <a:rPr lang="en-US" sz="38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Lucida Sans" panose="020B0602040502020204" pitchFamily="34" charset="0"/>
                <a:hlinkClick r:id="rId3"/>
              </a:rPr>
              <a:t>sumitjangid05aug@gmail.com</a:t>
            </a:r>
            <a:endParaRPr lang="en-US" sz="3800" i="1" dirty="0" smtClean="0">
              <a:solidFill>
                <a:schemeClr val="accent6">
                  <a:lumMod val="20000"/>
                  <a:lumOff val="80000"/>
                </a:schemeClr>
              </a:solidFill>
              <a:latin typeface="Lucida Sans" panose="020B0602040502020204" pitchFamily="34" charset="0"/>
            </a:endParaRPr>
          </a:p>
          <a:p>
            <a:pPr algn="ctr"/>
            <a:endParaRPr lang="en-US" sz="3800" dirty="0">
              <a:solidFill>
                <a:schemeClr val="bg1"/>
              </a:solidFill>
              <a:latin typeface="Lucida Sans" panose="020B06020405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791200"/>
            <a:ext cx="26670000" cy="0"/>
          </a:xfrm>
          <a:prstGeom prst="line">
            <a:avLst/>
          </a:prstGeom>
          <a:ln w="381000">
            <a:solidFill>
              <a:srgbClr val="FCD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6552248"/>
            <a:ext cx="26670000" cy="35073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One of the most common crustaceans to be found in lakes, ponds and quiet streams is the 'water flea</a:t>
            </a:r>
            <a:r>
              <a:rPr lang="en-US" sz="4000" dirty="0" smtClean="0"/>
              <a:t>', </a:t>
            </a:r>
            <a:r>
              <a:rPr lang="en-US" sz="4000" i="1" dirty="0" smtClean="0"/>
              <a:t>Daphnia</a:t>
            </a:r>
            <a:r>
              <a:rPr lang="en-US" sz="4000" dirty="0"/>
              <a:t>. These tiny animals are usually less than 3mm in size, so you could put dozens of them on a single fingernail. They're not really fleas – in fact they're not insects at all, but rather crustaceans, more closely related to crabs and </a:t>
            </a:r>
            <a:r>
              <a:rPr lang="en-US" sz="4000" dirty="0" smtClean="0"/>
              <a:t>shrimp. Daphnia has a transparent body and thus its heartbeat can be observed easily , the heartbeat of daphnia responds to environmental stress in different manners and is very useful to detect the toxicity or change in the environment.</a:t>
            </a:r>
            <a:endParaRPr lang="en-US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73855"/>
            <a:ext cx="5935717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0154841"/>
            <a:ext cx="13335000" cy="1239488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 </a:t>
            </a:r>
            <a:r>
              <a:rPr lang="en-US" sz="3800" dirty="0" smtClean="0"/>
              <a:t>Initial </a:t>
            </a:r>
            <a:r>
              <a:rPr lang="en-US" sz="3800" dirty="0" smtClean="0"/>
              <a:t>population was taken as 10 </a:t>
            </a:r>
            <a:r>
              <a:rPr lang="en-US" sz="3800" dirty="0" smtClean="0"/>
              <a:t>individuals</a:t>
            </a:r>
            <a:endParaRPr lang="en-US" sz="38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 Daphnia was cultured using milk (1mg) and its   population model was constructed over the time interval of 40 days  using its exponential and logistic growth.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The population overtime was studied and predicted for the future by linear regression method. 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Two drugs which contain alcohol and caffeine was tested.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The heart rate of daphnia was studied under exposure to these chemicals.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800" dirty="0" smtClean="0"/>
              <a:t>Based on the observations correlation coefficient was calculated which described how a drug is affecting the heart rate of Daphnia.</a:t>
            </a:r>
          </a:p>
          <a:p>
            <a:pPr algn="just"/>
            <a:endParaRPr lang="en-US" sz="3800" dirty="0"/>
          </a:p>
          <a:p>
            <a:pPr marL="742950" indent="-742950" algn="just">
              <a:buAutoNum type="arabicPeriod"/>
            </a:pPr>
            <a:endParaRPr lang="en-US" sz="3800" dirty="0" smtClean="0"/>
          </a:p>
          <a:p>
            <a:pPr marL="742950" indent="-742950" algn="just">
              <a:buAutoNum type="arabicPeriod"/>
            </a:pPr>
            <a:endParaRPr lang="en-US" sz="3800" dirty="0"/>
          </a:p>
          <a:p>
            <a:pPr algn="just"/>
            <a:endParaRPr lang="en-US" sz="3800" dirty="0" smtClean="0"/>
          </a:p>
          <a:p>
            <a:pPr marL="742950" indent="-742950" algn="just">
              <a:buAutoNum type="arabicPeriod"/>
            </a:pPr>
            <a:endParaRPr lang="en-US" sz="3800" dirty="0"/>
          </a:p>
          <a:p>
            <a:pPr marL="742950" indent="-742950" algn="just">
              <a:buAutoNum type="arabicPeriod"/>
            </a:pPr>
            <a:endParaRPr lang="en-US" sz="3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33499" y="9873428"/>
            <a:ext cx="5935717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EXPERIMENTAL DETAILS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467847" y="28881536"/>
            <a:ext cx="13335000" cy="26900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800" dirty="0" smtClean="0"/>
              <a:t>Population prediction for 40-45 days = </a:t>
            </a:r>
            <a:r>
              <a:rPr lang="en-US" sz="3800" dirty="0" smtClean="0"/>
              <a:t>79</a:t>
            </a:r>
            <a:endParaRPr lang="en-US" sz="3800" dirty="0" smtClean="0"/>
          </a:p>
          <a:p>
            <a:pPr algn="just"/>
            <a:r>
              <a:rPr lang="en-US" sz="3800" dirty="0" smtClean="0"/>
              <a:t>Population prediction for 45-50 days</a:t>
            </a:r>
            <a:r>
              <a:rPr lang="en-US" sz="3800" dirty="0" smtClean="0"/>
              <a:t>= 85</a:t>
            </a:r>
            <a:endParaRPr lang="en-US" sz="3800" dirty="0" smtClean="0"/>
          </a:p>
          <a:p>
            <a:pPr algn="just"/>
            <a:r>
              <a:rPr lang="en-US" sz="3800" dirty="0" smtClean="0"/>
              <a:t>Correlation coefficient for caffeine and </a:t>
            </a:r>
            <a:r>
              <a:rPr lang="en-US" sz="3800" dirty="0" smtClean="0"/>
              <a:t>heartbeat=1.03 </a:t>
            </a:r>
            <a:endParaRPr lang="en-US" sz="3800" dirty="0" smtClean="0"/>
          </a:p>
          <a:p>
            <a:pPr algn="just"/>
            <a:r>
              <a:rPr lang="en-US" sz="3800" dirty="0" smtClean="0"/>
              <a:t>Correlation </a:t>
            </a:r>
            <a:r>
              <a:rPr lang="en-US" sz="3800" dirty="0" smtClean="0"/>
              <a:t>coefficient for alcohol and heartbeat</a:t>
            </a:r>
            <a:r>
              <a:rPr lang="en-US" sz="3800" dirty="0" smtClean="0"/>
              <a:t>= -0.11</a:t>
            </a:r>
            <a:endParaRPr lang="en-US" sz="3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487847" y="28158286"/>
            <a:ext cx="5935717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RESULTS 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3580833" y="10022527"/>
                <a:ext cx="13335000" cy="1810421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1B14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800" dirty="0" smtClean="0"/>
                  <a:t>The population model</a:t>
                </a:r>
              </a:p>
              <a:p>
                <a:pPr algn="just"/>
                <a:r>
                  <a:rPr lang="en-US" sz="3800" dirty="0" smtClean="0"/>
                  <a:t>Exponential equation: </a:t>
                </a:r>
              </a:p>
              <a:p>
                <a:pPr algn="just"/>
                <a:r>
                  <a:rPr lang="en-US" sz="3800" dirty="0" smtClean="0"/>
                  <a:t>P(t) =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1.053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800" dirty="0"/>
              </a:p>
              <a:p>
                <a:pPr algn="just"/>
                <a:r>
                  <a:rPr lang="en-US" sz="3800" dirty="0" smtClean="0"/>
                  <a:t>Logistic equation:</a:t>
                </a:r>
              </a:p>
              <a:p>
                <a:pPr algn="just"/>
                <a:r>
                  <a:rPr lang="en-US" sz="3800" dirty="0" smtClean="0"/>
                  <a:t>P(t)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(10)(1000)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1.053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den>
                    </m:f>
                  </m:oMath>
                </a14:m>
                <a:endParaRPr lang="en-US" sz="3800" dirty="0"/>
              </a:p>
              <a:p>
                <a:pPr algn="just"/>
                <a:r>
                  <a:rPr lang="en-US" sz="3800" dirty="0" smtClean="0"/>
                  <a:t>Linear regression equation: y = 1.533x+13.145</a:t>
                </a:r>
              </a:p>
              <a:p>
                <a:pPr algn="just"/>
                <a:endParaRPr lang="en-US" sz="3800" dirty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  <a:p>
                <a:pPr algn="just"/>
                <a:r>
                  <a:rPr lang="en-US" sz="3800" dirty="0" smtClean="0"/>
                  <a:t>Correlation coefficient calculation </a:t>
                </a:r>
                <a:r>
                  <a:rPr lang="en-US" sz="3800" dirty="0" smtClean="0"/>
                  <a:t>formula</a:t>
                </a:r>
              </a:p>
              <a:p>
                <a:pPr algn="just"/>
                <a:endParaRPr lang="en-US" sz="3800" dirty="0"/>
              </a:p>
              <a:p>
                <a:pPr algn="just"/>
                <a:r>
                  <a:rPr lang="en-US" sz="3800" dirty="0" smtClean="0"/>
                  <a:t>R =</a:t>
                </a:r>
              </a:p>
              <a:p>
                <a:pPr algn="just"/>
                <a:endParaRPr lang="en-US" sz="3800" dirty="0"/>
              </a:p>
              <a:p>
                <a:pPr algn="just"/>
                <a:r>
                  <a:rPr lang="en-US" sz="3800" dirty="0" smtClean="0"/>
                  <a:t>Effect of caffeine     	effect of alcohol</a:t>
                </a:r>
              </a:p>
              <a:p>
                <a:pPr algn="just"/>
                <a:endParaRPr lang="en-US" sz="3800" dirty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/>
              </a:p>
              <a:p>
                <a:pPr algn="just"/>
                <a:endParaRPr lang="en-US" sz="3800" dirty="0" smtClean="0"/>
              </a:p>
              <a:p>
                <a:pPr algn="just"/>
                <a:endParaRPr lang="en-US" sz="3800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833" y="10022527"/>
                <a:ext cx="13335000" cy="1810421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rgbClr val="1B14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3249758" y="9873427"/>
            <a:ext cx="9669517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OBSERVATIONS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2847" y="20218247"/>
            <a:ext cx="13335000" cy="1113496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8829290"/>
            <a:ext cx="3920358" cy="146423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Life Cycle of Daphnia</a:t>
            </a:r>
            <a:endParaRPr lang="en-US" sz="4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33" y="14588848"/>
            <a:ext cx="10058400" cy="47862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523412" y="31541961"/>
            <a:ext cx="3920358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CONCLUSION</a:t>
            </a:r>
            <a:endParaRPr lang="en-US" sz="4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4" y="20966555"/>
            <a:ext cx="2869246" cy="62076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467847" y="32266276"/>
            <a:ext cx="13335000" cy="26900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800" dirty="0" smtClean="0"/>
              <a:t>The experimental results shows that with increasing concentration of caffeine, daphnia’s heart rate increases and with the increasing concentration of alcohol, daphnia’s heart rate decreases.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784" y="20460811"/>
            <a:ext cx="655320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5" y="21462648"/>
            <a:ext cx="3509144" cy="411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00" y="27379668"/>
            <a:ext cx="2019300" cy="33565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98" y="27384473"/>
            <a:ext cx="2936483" cy="33517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4" y="27364719"/>
            <a:ext cx="3219450" cy="3351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225" y="22802375"/>
            <a:ext cx="4848225" cy="457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128" y="22758857"/>
            <a:ext cx="5067300" cy="4572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1640" y="31353210"/>
            <a:ext cx="3920358" cy="78319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REFERENCES</a:t>
            </a:r>
            <a:endParaRPr lang="en-US" sz="4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8412" y="32194332"/>
            <a:ext cx="13335000" cy="248578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B14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http://www.frostburg.edu/fsu/assets/File/clife/mscenter/FinalPapers/2015Daphnia.pdf</a:t>
            </a:r>
          </a:p>
          <a:p>
            <a:pPr algn="just"/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http://www.academia.edu/9032468/Does_caffeine_affect_the_heart_rate_of_Daphnia_</a:t>
            </a:r>
            <a:endParaRPr lang="en-US" sz="28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http://abacus.bates.edu/~ganderso/biology/resources/writing/HTWtablefigs.html</a:t>
            </a:r>
          </a:p>
          <a:p>
            <a:pPr algn="just"/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http://www.slideshare.net/robswatski/biol-101-chp-53-population-ecology</a:t>
            </a:r>
          </a:p>
          <a:p>
            <a:pPr algn="just"/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http://www.scielo.br/scielo.php?script=sci_arttext&amp;pid=S1519-69842008000200020</a:t>
            </a:r>
            <a:endParaRPr lang="en-US" sz="28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5054</TotalTime>
  <Words>333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Impact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Vinamrita</dc:creator>
  <cp:lastModifiedBy>Hemant Singh</cp:lastModifiedBy>
  <cp:revision>43</cp:revision>
  <dcterms:created xsi:type="dcterms:W3CDTF">2006-08-16T00:00:00Z</dcterms:created>
  <dcterms:modified xsi:type="dcterms:W3CDTF">2016-05-30T13:33:24Z</dcterms:modified>
</cp:coreProperties>
</file>