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
  </p:notesMasterIdLst>
  <p:sldIdLst>
    <p:sldId id="257" r:id="rId2"/>
    <p:sldId id="258" r:id="rId3"/>
    <p:sldId id="259" r:id="rId4"/>
    <p:sldId id="260" r:id="rId5"/>
  </p:sldIdLst>
  <p:sldSz cx="18288000" cy="10287000"/>
  <p:notesSz cx="6858000" cy="9144000"/>
  <p:embeddedFontLst>
    <p:embeddedFont>
      <p:font typeface="Calibri" panose="020F050202020403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gzKB7u37nxHBJa9OJXVX2Hhb7R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27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font" Target="fonts/font1.fntdata"/><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23" Type="http://schemas.openxmlformats.org/officeDocument/2006/relationships/tableStyles" Target="tableStyles.xml"/><Relationship Id="rId10" Type="http://schemas.openxmlformats.org/officeDocument/2006/relationships/font" Target="fonts/font4.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009790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7497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5425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780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0084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1792288" y="612775"/>
            <a:ext cx="5486400" cy="4114800"/>
          </a:xfrm>
          <a:prstGeom prst="rect">
            <a:avLst/>
          </a:prstGeom>
          <a:noFill/>
          <a:ln>
            <a:noFill/>
          </a:ln>
        </p:spPr>
      </p:sp>
      <p:sp>
        <p:nvSpPr>
          <p:cNvPr id="64" name="Google Shape;64;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2"/>
          <p:cNvPicPr preferRelativeResize="0"/>
          <p:nvPr/>
        </p:nvPicPr>
        <p:blipFill rotWithShape="1">
          <a:blip r:embed="rId3">
            <a:alphaModFix/>
          </a:blip>
          <a:srcRect t="5000" b="5000"/>
          <a:stretch/>
        </p:blipFill>
        <p:spPr>
          <a:xfrm>
            <a:off x="0" y="0"/>
            <a:ext cx="18288000" cy="10287000"/>
          </a:xfrm>
          <a:prstGeom prst="rect">
            <a:avLst/>
          </a:prstGeom>
          <a:noFill/>
          <a:ln>
            <a:noFill/>
          </a:ln>
        </p:spPr>
      </p:pic>
      <p:pic>
        <p:nvPicPr>
          <p:cNvPr id="95" name="Google Shape;95;p2"/>
          <p:cNvPicPr preferRelativeResize="0"/>
          <p:nvPr/>
        </p:nvPicPr>
        <p:blipFill rotWithShape="1">
          <a:blip r:embed="rId4">
            <a:alphaModFix amt="14000"/>
          </a:blip>
          <a:srcRect/>
          <a:stretch/>
        </p:blipFill>
        <p:spPr>
          <a:xfrm>
            <a:off x="-272276" y="6367213"/>
            <a:ext cx="4114800" cy="4114800"/>
          </a:xfrm>
          <a:prstGeom prst="rect">
            <a:avLst/>
          </a:prstGeom>
          <a:noFill/>
          <a:ln>
            <a:noFill/>
          </a:ln>
        </p:spPr>
      </p:pic>
      <p:pic>
        <p:nvPicPr>
          <p:cNvPr id="96" name="Google Shape;96;p2"/>
          <p:cNvPicPr preferRelativeResize="0"/>
          <p:nvPr/>
        </p:nvPicPr>
        <p:blipFill rotWithShape="1">
          <a:blip r:embed="rId4">
            <a:alphaModFix amt="14000"/>
          </a:blip>
          <a:srcRect/>
          <a:stretch/>
        </p:blipFill>
        <p:spPr>
          <a:xfrm rot="10800000">
            <a:off x="14173200" y="-195013"/>
            <a:ext cx="4114800" cy="4114800"/>
          </a:xfrm>
          <a:prstGeom prst="rect">
            <a:avLst/>
          </a:prstGeom>
          <a:noFill/>
          <a:ln>
            <a:noFill/>
          </a:ln>
        </p:spPr>
      </p:pic>
      <p:sp>
        <p:nvSpPr>
          <p:cNvPr id="97" name="Google Shape;97;p2"/>
          <p:cNvSpPr txBox="1"/>
          <p:nvPr/>
        </p:nvSpPr>
        <p:spPr>
          <a:xfrm>
            <a:off x="2725323" y="1088045"/>
            <a:ext cx="12837354" cy="1079856"/>
          </a:xfrm>
          <a:prstGeom prst="rect">
            <a:avLst/>
          </a:prstGeom>
          <a:noFill/>
          <a:ln>
            <a:noFill/>
          </a:ln>
        </p:spPr>
        <p:txBody>
          <a:bodyPr spcFirstLastPara="1" wrap="square" lIns="0" tIns="0" rIns="0" bIns="0" anchor="t" anchorCtr="0">
            <a:spAutoFit/>
          </a:bodyPr>
          <a:lstStyle/>
          <a:p>
            <a:pPr marL="0" marR="0" lvl="0" indent="0" algn="ctr" rtl="0">
              <a:lnSpc>
                <a:spcPct val="139993"/>
              </a:lnSpc>
              <a:spcBef>
                <a:spcPts val="0"/>
              </a:spcBef>
              <a:spcAft>
                <a:spcPts val="0"/>
              </a:spcAft>
              <a:buNone/>
            </a:pPr>
            <a:r>
              <a:rPr lang="en-US" sz="6236" b="0" i="0" u="none" strike="noStrike" cap="none">
                <a:solidFill>
                  <a:srgbClr val="92DCEF"/>
                </a:solidFill>
                <a:latin typeface="Arial"/>
                <a:ea typeface="Arial"/>
                <a:cs typeface="Arial"/>
                <a:sym typeface="Arial"/>
              </a:rPr>
              <a:t>TEAM DETAILS</a:t>
            </a:r>
            <a:endParaRPr/>
          </a:p>
        </p:txBody>
      </p:sp>
      <p:sp>
        <p:nvSpPr>
          <p:cNvPr id="98" name="Google Shape;98;p2"/>
          <p:cNvSpPr txBox="1"/>
          <p:nvPr/>
        </p:nvSpPr>
        <p:spPr>
          <a:xfrm>
            <a:off x="2658062" y="2653137"/>
            <a:ext cx="12971876" cy="6660349"/>
          </a:xfrm>
          <a:prstGeom prst="rect">
            <a:avLst/>
          </a:prstGeom>
          <a:noFill/>
          <a:ln>
            <a:noFill/>
          </a:ln>
        </p:spPr>
        <p:txBody>
          <a:bodyPr spcFirstLastPara="1" wrap="square" lIns="0" tIns="0" rIns="0" bIns="0" anchor="t" anchorCtr="0">
            <a:spAutoFit/>
          </a:bodyPr>
          <a:lstStyle/>
          <a:p>
            <a:pPr marL="0" marR="0" lvl="0" indent="0" algn="l" rtl="0">
              <a:lnSpc>
                <a:spcPct val="160994"/>
              </a:lnSpc>
              <a:spcBef>
                <a:spcPts val="0"/>
              </a:spcBef>
              <a:spcAft>
                <a:spcPts val="0"/>
              </a:spcAft>
              <a:buNone/>
            </a:pPr>
            <a:r>
              <a:rPr lang="en-US" sz="4684" b="0" i="0" u="none" strike="noStrike" cap="none">
                <a:solidFill>
                  <a:srgbClr val="F5FAFF"/>
                </a:solidFill>
                <a:latin typeface="Arial"/>
                <a:ea typeface="Arial"/>
                <a:cs typeface="Arial"/>
                <a:sym typeface="Arial"/>
              </a:rPr>
              <a:t>Team Name: Deadline Tech Team</a:t>
            </a:r>
            <a:endParaRPr/>
          </a:p>
          <a:p>
            <a:pPr marL="0" marR="0" lvl="0" indent="0" algn="l" rtl="0">
              <a:lnSpc>
                <a:spcPct val="160994"/>
              </a:lnSpc>
              <a:spcBef>
                <a:spcPts val="0"/>
              </a:spcBef>
              <a:spcAft>
                <a:spcPts val="0"/>
              </a:spcAft>
              <a:buNone/>
            </a:pPr>
            <a:r>
              <a:rPr lang="en-US" sz="4684" b="0" i="0" u="none" strike="noStrike" cap="none">
                <a:solidFill>
                  <a:srgbClr val="F5FAFF"/>
                </a:solidFill>
                <a:latin typeface="Arial"/>
                <a:ea typeface="Arial"/>
                <a:cs typeface="Arial"/>
                <a:sym typeface="Arial"/>
              </a:rPr>
              <a:t>Team Leader Name: G . Hema Naga Sri</a:t>
            </a:r>
            <a:endParaRPr/>
          </a:p>
          <a:p>
            <a:pPr marL="0" marR="0" lvl="0" indent="0" algn="l" rtl="0">
              <a:lnSpc>
                <a:spcPct val="160994"/>
              </a:lnSpc>
              <a:spcBef>
                <a:spcPts val="0"/>
              </a:spcBef>
              <a:spcAft>
                <a:spcPts val="0"/>
              </a:spcAft>
              <a:buNone/>
            </a:pPr>
            <a:r>
              <a:rPr lang="en-US" sz="4684" b="0" i="0" u="none" strike="noStrike" cap="none">
                <a:solidFill>
                  <a:srgbClr val="F5FAFF"/>
                </a:solidFill>
                <a:latin typeface="Arial"/>
                <a:ea typeface="Arial"/>
                <a:cs typeface="Arial"/>
                <a:sym typeface="Arial"/>
              </a:rPr>
              <a:t>College Name: Lakireddy Balireddy College of Engineering</a:t>
            </a:r>
            <a:endParaRPr/>
          </a:p>
          <a:p>
            <a:pPr marL="0" marR="0" lvl="0" indent="0" algn="l" rtl="0">
              <a:lnSpc>
                <a:spcPct val="160994"/>
              </a:lnSpc>
              <a:spcBef>
                <a:spcPts val="0"/>
              </a:spcBef>
              <a:spcAft>
                <a:spcPts val="0"/>
              </a:spcAft>
              <a:buNone/>
            </a:pPr>
            <a:r>
              <a:rPr lang="en-US" sz="4684" b="0" i="0" u="none" strike="noStrike" cap="none">
                <a:solidFill>
                  <a:srgbClr val="F5FAFF"/>
                </a:solidFill>
                <a:latin typeface="Arial"/>
                <a:ea typeface="Arial"/>
                <a:cs typeface="Arial"/>
                <a:sym typeface="Arial"/>
              </a:rPr>
              <a:t>Team Member 1 Name : A. Bhargavi</a:t>
            </a:r>
            <a:endParaRPr/>
          </a:p>
          <a:p>
            <a:pPr marL="0" marR="0" lvl="0" indent="0" algn="l" rtl="0">
              <a:lnSpc>
                <a:spcPct val="160994"/>
              </a:lnSpc>
              <a:spcBef>
                <a:spcPts val="0"/>
              </a:spcBef>
              <a:spcAft>
                <a:spcPts val="0"/>
              </a:spcAft>
              <a:buNone/>
            </a:pPr>
            <a:r>
              <a:rPr lang="en-US" sz="4684" b="0" i="0" u="none" strike="noStrike" cap="none">
                <a:solidFill>
                  <a:srgbClr val="F5FAFF"/>
                </a:solidFill>
                <a:latin typeface="Arial"/>
                <a:ea typeface="Arial"/>
                <a:cs typeface="Arial"/>
                <a:sym typeface="Arial"/>
              </a:rPr>
              <a:t>Team Member 2 Name : M. Vagdevi</a:t>
            </a:r>
            <a:endParaRPr sz="4684" b="0" i="0" u="none" strike="noStrike" cap="none">
              <a:solidFill>
                <a:srgbClr val="F5FAFF"/>
              </a:solidFill>
              <a:latin typeface="Arial"/>
              <a:ea typeface="Arial"/>
              <a:cs typeface="Arial"/>
              <a:sym typeface="Arial"/>
            </a:endParaRPr>
          </a:p>
          <a:p>
            <a:pPr marL="0" marR="0" lvl="0" indent="0" algn="l" rtl="0">
              <a:lnSpc>
                <a:spcPct val="160994"/>
              </a:lnSpc>
              <a:spcBef>
                <a:spcPts val="0"/>
              </a:spcBef>
              <a:spcAft>
                <a:spcPts val="0"/>
              </a:spcAft>
              <a:buNone/>
            </a:pPr>
            <a:r>
              <a:rPr lang="en-US" sz="4684" b="0" i="0" u="none" strike="noStrike" cap="none">
                <a:solidFill>
                  <a:srgbClr val="F5FAFF"/>
                </a:solidFill>
                <a:latin typeface="Arial"/>
                <a:ea typeface="Arial"/>
                <a:cs typeface="Arial"/>
                <a:sym typeface="Arial"/>
              </a:rPr>
              <a:t>Team Member 3 Name : J. Harika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3"/>
          <p:cNvPicPr preferRelativeResize="0"/>
          <p:nvPr/>
        </p:nvPicPr>
        <p:blipFill rotWithShape="1">
          <a:blip r:embed="rId3">
            <a:alphaModFix/>
          </a:blip>
          <a:srcRect t="5000" b="5000"/>
          <a:stretch/>
        </p:blipFill>
        <p:spPr>
          <a:xfrm>
            <a:off x="0" y="0"/>
            <a:ext cx="18288000" cy="10287000"/>
          </a:xfrm>
          <a:prstGeom prst="rect">
            <a:avLst/>
          </a:prstGeom>
          <a:noFill/>
          <a:ln>
            <a:noFill/>
          </a:ln>
        </p:spPr>
      </p:pic>
      <p:sp>
        <p:nvSpPr>
          <p:cNvPr id="104" name="Google Shape;104;p3"/>
          <p:cNvSpPr txBox="1"/>
          <p:nvPr/>
        </p:nvSpPr>
        <p:spPr>
          <a:xfrm>
            <a:off x="2725323" y="1088045"/>
            <a:ext cx="12837354" cy="836768"/>
          </a:xfrm>
          <a:prstGeom prst="rect">
            <a:avLst/>
          </a:prstGeom>
          <a:noFill/>
          <a:ln>
            <a:noFill/>
          </a:ln>
        </p:spPr>
        <p:txBody>
          <a:bodyPr spcFirstLastPara="1" wrap="square" lIns="0" tIns="0" rIns="0" bIns="0" anchor="t" anchorCtr="0">
            <a:spAutoFit/>
          </a:bodyPr>
          <a:lstStyle/>
          <a:p>
            <a:pPr marL="0" marR="0" lvl="0" indent="0" algn="ctr" rtl="0">
              <a:lnSpc>
                <a:spcPct val="139993"/>
              </a:lnSpc>
              <a:spcBef>
                <a:spcPts val="0"/>
              </a:spcBef>
              <a:spcAft>
                <a:spcPts val="0"/>
              </a:spcAft>
              <a:buNone/>
            </a:pPr>
            <a:r>
              <a:rPr lang="en-US" sz="6236" b="0" i="0" u="none" strike="noStrike" cap="none">
                <a:solidFill>
                  <a:srgbClr val="92DCEF"/>
                </a:solidFill>
                <a:latin typeface="Arial"/>
                <a:ea typeface="Arial"/>
                <a:cs typeface="Arial"/>
                <a:sym typeface="Arial"/>
              </a:rPr>
              <a:t>APPROACH</a:t>
            </a:r>
            <a:endParaRPr/>
          </a:p>
        </p:txBody>
      </p:sp>
      <p:sp>
        <p:nvSpPr>
          <p:cNvPr id="105" name="Google Shape;105;p3"/>
          <p:cNvSpPr txBox="1">
            <a:spLocks noGrp="1"/>
          </p:cNvSpPr>
          <p:nvPr>
            <p:ph type="body" idx="1"/>
          </p:nvPr>
        </p:nvSpPr>
        <p:spPr>
          <a:xfrm>
            <a:off x="1600200" y="2247900"/>
            <a:ext cx="15011400" cy="6934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5D8F1"/>
              </a:buClr>
              <a:buSzPts val="3200"/>
              <a:buNone/>
            </a:pPr>
            <a:r>
              <a:rPr lang="en-US">
                <a:solidFill>
                  <a:srgbClr val="C5D8F1"/>
                </a:solidFill>
              </a:rPr>
              <a:t>               Our approach is to benefit  the farmers in the financial way. They should know the actual prices of the crops in the market . So we use MACHINE LEARNING algorithms to find the price . </a:t>
            </a:r>
            <a:endParaRPr/>
          </a:p>
          <a:p>
            <a:pPr marL="0" lvl="0" indent="0" algn="l" rtl="0">
              <a:spcBef>
                <a:spcPts val="640"/>
              </a:spcBef>
              <a:spcAft>
                <a:spcPts val="0"/>
              </a:spcAft>
              <a:buClr>
                <a:srgbClr val="C5D8F1"/>
              </a:buClr>
              <a:buSzPts val="3200"/>
              <a:buNone/>
            </a:pPr>
            <a:r>
              <a:rPr lang="en-US">
                <a:solidFill>
                  <a:srgbClr val="C5D8F1"/>
                </a:solidFill>
              </a:rPr>
              <a:t>PROCESS:</a:t>
            </a:r>
            <a:endParaRPr/>
          </a:p>
          <a:p>
            <a:pPr marL="0" lvl="0" indent="0" algn="l" rtl="0">
              <a:spcBef>
                <a:spcPts val="640"/>
              </a:spcBef>
              <a:spcAft>
                <a:spcPts val="0"/>
              </a:spcAft>
              <a:buClr>
                <a:srgbClr val="C5D8F1"/>
              </a:buClr>
              <a:buSzPts val="3200"/>
              <a:buNone/>
            </a:pPr>
            <a:r>
              <a:rPr lang="en-US">
                <a:solidFill>
                  <a:srgbClr val="C5D8F1"/>
                </a:solidFill>
              </a:rPr>
              <a:t>1.Scan the required product(vegetables , fruits , crops…etc).</a:t>
            </a:r>
            <a:endParaRPr/>
          </a:p>
          <a:p>
            <a:pPr marL="0" lvl="0" indent="0" algn="l" rtl="0">
              <a:spcBef>
                <a:spcPts val="640"/>
              </a:spcBef>
              <a:spcAft>
                <a:spcPts val="0"/>
              </a:spcAft>
              <a:buClr>
                <a:srgbClr val="C5D8F1"/>
              </a:buClr>
              <a:buSzPts val="3200"/>
              <a:buNone/>
            </a:pPr>
            <a:r>
              <a:rPr lang="en-US">
                <a:solidFill>
                  <a:srgbClr val="C5D8F1"/>
                </a:solidFill>
              </a:rPr>
              <a:t>2.The perfect price will be displayed based on the quality of the product after scanning.</a:t>
            </a:r>
            <a:endParaRPr/>
          </a:p>
          <a:p>
            <a:pPr marL="0" lvl="0" indent="0" algn="l" rtl="0">
              <a:spcBef>
                <a:spcPts val="640"/>
              </a:spcBef>
              <a:spcAft>
                <a:spcPts val="0"/>
              </a:spcAft>
              <a:buClr>
                <a:srgbClr val="C5D8F1"/>
              </a:buClr>
              <a:buSzPts val="3200"/>
              <a:buNone/>
            </a:pPr>
            <a:r>
              <a:rPr lang="en-US">
                <a:solidFill>
                  <a:srgbClr val="C5D8F1"/>
                </a:solidFill>
              </a:rPr>
              <a:t>3.In addition to this it shows the nearby market place which is giving highest price to that product.</a:t>
            </a:r>
            <a:endParaRPr/>
          </a:p>
          <a:p>
            <a:pPr marL="0" lvl="0" indent="0" algn="l" rtl="0">
              <a:spcBef>
                <a:spcPts val="640"/>
              </a:spcBef>
              <a:spcAft>
                <a:spcPts val="0"/>
              </a:spcAft>
              <a:buClr>
                <a:srgbClr val="C5D8F1"/>
              </a:buClr>
              <a:buSzPts val="3200"/>
              <a:buNone/>
            </a:pPr>
            <a:r>
              <a:rPr lang="en-US">
                <a:solidFill>
                  <a:srgbClr val="C5D8F1"/>
                </a:solidFill>
              </a:rPr>
              <a:t>EG : Farmers doesn’t  know the actual prices of the crop/vegetables so when they scan that crop  then it will display the price of that crop based on its quality  and corresponding place will be displayed. So they can easily know the prices of the crop .</a:t>
            </a:r>
            <a:endParaRPr>
              <a:solidFill>
                <a:srgbClr val="C5D8F1"/>
              </a:solidFill>
            </a:endParaRPr>
          </a:p>
          <a:p>
            <a:pPr marL="0" lvl="0" indent="0" algn="l" rtl="0">
              <a:spcBef>
                <a:spcPts val="640"/>
              </a:spcBef>
              <a:spcAft>
                <a:spcPts val="0"/>
              </a:spcAft>
              <a:buClr>
                <a:schemeClr val="dk1"/>
              </a:buClr>
              <a:buSzPts val="3200"/>
              <a:buNone/>
            </a:pPr>
            <a:endParaRPr>
              <a:solidFill>
                <a:srgbClr val="C5D8F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4"/>
          <p:cNvPicPr preferRelativeResize="0"/>
          <p:nvPr/>
        </p:nvPicPr>
        <p:blipFill rotWithShape="1">
          <a:blip r:embed="rId3">
            <a:alphaModFix/>
          </a:blip>
          <a:srcRect t="5000" b="5000"/>
          <a:stretch/>
        </p:blipFill>
        <p:spPr>
          <a:xfrm>
            <a:off x="0" y="0"/>
            <a:ext cx="18288000" cy="10287000"/>
          </a:xfrm>
          <a:prstGeom prst="rect">
            <a:avLst/>
          </a:prstGeom>
          <a:noFill/>
          <a:ln>
            <a:noFill/>
          </a:ln>
        </p:spPr>
      </p:pic>
      <p:sp>
        <p:nvSpPr>
          <p:cNvPr id="111" name="Google Shape;111;p4"/>
          <p:cNvSpPr txBox="1"/>
          <p:nvPr/>
        </p:nvSpPr>
        <p:spPr>
          <a:xfrm>
            <a:off x="2725323" y="342900"/>
            <a:ext cx="12837354" cy="1952458"/>
          </a:xfrm>
          <a:prstGeom prst="rect">
            <a:avLst/>
          </a:prstGeom>
          <a:noFill/>
          <a:ln>
            <a:noFill/>
          </a:ln>
        </p:spPr>
        <p:txBody>
          <a:bodyPr spcFirstLastPara="1" wrap="square" lIns="0" tIns="0" rIns="0" bIns="0" anchor="t" anchorCtr="0">
            <a:spAutoFit/>
          </a:bodyPr>
          <a:lstStyle/>
          <a:p>
            <a:pPr marL="0" marR="0" lvl="0" indent="0" algn="ctr" rtl="0">
              <a:lnSpc>
                <a:spcPct val="181875"/>
              </a:lnSpc>
              <a:spcBef>
                <a:spcPts val="0"/>
              </a:spcBef>
              <a:spcAft>
                <a:spcPts val="0"/>
              </a:spcAft>
              <a:buNone/>
            </a:pPr>
            <a:r>
              <a:rPr lang="en-US" sz="4800" b="0" i="0" u="none" strike="noStrike" cap="none">
                <a:solidFill>
                  <a:srgbClr val="92DCEF"/>
                </a:solidFill>
                <a:latin typeface="Arial"/>
                <a:ea typeface="Arial"/>
                <a:cs typeface="Arial"/>
                <a:sym typeface="Arial"/>
              </a:rPr>
              <a:t>WHAT MAKES YOUR SOLUTION UNIQUE?</a:t>
            </a:r>
            <a:endParaRPr/>
          </a:p>
        </p:txBody>
      </p:sp>
      <p:sp>
        <p:nvSpPr>
          <p:cNvPr id="112" name="Google Shape;112;p4"/>
          <p:cNvSpPr txBox="1"/>
          <p:nvPr/>
        </p:nvSpPr>
        <p:spPr>
          <a:xfrm>
            <a:off x="1638300" y="2638258"/>
            <a:ext cx="15011400" cy="6934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5D8F1"/>
              </a:buClr>
              <a:buSzPts val="3200"/>
              <a:buFont typeface="Arial"/>
              <a:buNone/>
            </a:pPr>
            <a:r>
              <a:rPr lang="en-US" sz="3200" b="0" i="0" u="none" strike="noStrike" cap="none">
                <a:solidFill>
                  <a:srgbClr val="C5D8F1"/>
                </a:solidFill>
                <a:latin typeface="Calibri"/>
                <a:ea typeface="Calibri"/>
                <a:cs typeface="Calibri"/>
                <a:sym typeface="Calibri"/>
              </a:rPr>
              <a:t>             In India , agriculture sector is a primary source for about 58% of population . But it is quite common that most of the farmers in rural areas are non-tech people . Now-a-days everyone is having their own smartphones but they have lack of awareness on how to utilize it . So without any extra activities to be processed they just simply scan there product and obtain the required info.</a:t>
            </a:r>
            <a:endParaRPr/>
          </a:p>
          <a:p>
            <a:pPr marL="0" marR="0" lvl="0" indent="0" algn="l" rtl="0">
              <a:spcBef>
                <a:spcPts val="640"/>
              </a:spcBef>
              <a:spcAft>
                <a:spcPts val="0"/>
              </a:spcAft>
              <a:buClr>
                <a:srgbClr val="C5D8F1"/>
              </a:buClr>
              <a:buSzPts val="3200"/>
              <a:buFont typeface="Arial"/>
              <a:buNone/>
            </a:pPr>
            <a:r>
              <a:rPr lang="en-US" sz="3200" b="0" i="0" u="none" strike="noStrike" cap="none">
                <a:solidFill>
                  <a:srgbClr val="C5D8F1"/>
                </a:solidFill>
                <a:latin typeface="Calibri"/>
                <a:ea typeface="Calibri"/>
                <a:cs typeface="Calibri"/>
                <a:sym typeface="Calibri"/>
              </a:rPr>
              <a:t>           So by using this type of technology(cv) every farmer may access this and they can sell their crops to reasonable prices by not getting into debts or financial loses.</a:t>
            </a:r>
            <a:endParaRPr/>
          </a:p>
          <a:p>
            <a:pPr marL="0" marR="0" lvl="0" indent="0" algn="l" rtl="0">
              <a:spcBef>
                <a:spcPts val="640"/>
              </a:spcBef>
              <a:spcAft>
                <a:spcPts val="0"/>
              </a:spcAft>
              <a:buClr>
                <a:srgbClr val="C5D8F1"/>
              </a:buClr>
              <a:buSzPts val="3200"/>
              <a:buFont typeface="Arial"/>
              <a:buNone/>
            </a:pPr>
            <a:r>
              <a:rPr lang="en-US" sz="3200" b="0" i="0" u="none" strike="noStrike" cap="none">
                <a:solidFill>
                  <a:srgbClr val="C5D8F1"/>
                </a:solidFill>
                <a:latin typeface="Calibri"/>
                <a:ea typeface="Calibri"/>
                <a:cs typeface="Calibri"/>
                <a:sym typeface="Calibri"/>
              </a:rPr>
              <a:t>UNIQUENESS OF OUR APPROACH:</a:t>
            </a:r>
            <a:endParaRPr/>
          </a:p>
          <a:p>
            <a:pPr marL="0" marR="0" lvl="0" indent="0" algn="l" rtl="0">
              <a:spcBef>
                <a:spcPts val="640"/>
              </a:spcBef>
              <a:spcAft>
                <a:spcPts val="0"/>
              </a:spcAft>
              <a:buClr>
                <a:srgbClr val="C5D8F1"/>
              </a:buClr>
              <a:buSzPts val="3200"/>
              <a:buFont typeface="Arial"/>
              <a:buNone/>
            </a:pPr>
            <a:r>
              <a:rPr lang="en-US" sz="3200" b="0" i="0" u="none" strike="noStrike" cap="none">
                <a:solidFill>
                  <a:srgbClr val="C5D8F1"/>
                </a:solidFill>
                <a:latin typeface="Calibri"/>
                <a:ea typeface="Calibri"/>
                <a:cs typeface="Calibri"/>
                <a:sym typeface="Calibri"/>
              </a:rPr>
              <a:t>1.The tool Computer Vision(cv) is highly reliable.</a:t>
            </a:r>
            <a:endParaRPr/>
          </a:p>
          <a:p>
            <a:pPr marL="0" marR="0" lvl="0" indent="0" algn="l" rtl="0">
              <a:spcBef>
                <a:spcPts val="640"/>
              </a:spcBef>
              <a:spcAft>
                <a:spcPts val="0"/>
              </a:spcAft>
              <a:buClr>
                <a:srgbClr val="C5D8F1"/>
              </a:buClr>
              <a:buSzPts val="3200"/>
              <a:buFont typeface="Arial"/>
              <a:buNone/>
            </a:pPr>
            <a:r>
              <a:rPr lang="en-US" sz="3200" b="0" i="0" u="none" strike="noStrike" cap="none">
                <a:solidFill>
                  <a:srgbClr val="C5D8F1"/>
                </a:solidFill>
                <a:latin typeface="Calibri"/>
                <a:ea typeface="Calibri"/>
                <a:cs typeface="Calibri"/>
                <a:sym typeface="Calibri"/>
              </a:rPr>
              <a:t>2.It has very high accuracy.</a:t>
            </a:r>
            <a:endParaRPr/>
          </a:p>
          <a:p>
            <a:pPr marL="0" marR="0" lvl="0" indent="0" algn="l" rtl="0">
              <a:spcBef>
                <a:spcPts val="640"/>
              </a:spcBef>
              <a:spcAft>
                <a:spcPts val="0"/>
              </a:spcAft>
              <a:buClr>
                <a:srgbClr val="C5D8F1"/>
              </a:buClr>
              <a:buSzPts val="3200"/>
              <a:buFont typeface="Arial"/>
              <a:buNone/>
            </a:pPr>
            <a:r>
              <a:rPr lang="en-US" sz="3200" b="0" i="0" u="none" strike="noStrike" cap="none">
                <a:solidFill>
                  <a:srgbClr val="C5D8F1"/>
                </a:solidFill>
                <a:latin typeface="Calibri"/>
                <a:ea typeface="Calibri"/>
                <a:cs typeface="Calibri"/>
                <a:sym typeface="Calibri"/>
              </a:rPr>
              <a:t>3.By using cv there is no cause of damage to the product.</a:t>
            </a:r>
            <a:endParaRPr/>
          </a:p>
          <a:p>
            <a:pPr marL="0" marR="0" lvl="0" indent="0" algn="l" rtl="0">
              <a:spcBef>
                <a:spcPts val="640"/>
              </a:spcBef>
              <a:spcAft>
                <a:spcPts val="0"/>
              </a:spcAft>
              <a:buClr>
                <a:srgbClr val="C5D8F1"/>
              </a:buClr>
              <a:buSzPts val="3200"/>
              <a:buFont typeface="Arial"/>
              <a:buNone/>
            </a:pPr>
            <a:r>
              <a:rPr lang="en-US" sz="3200" b="0" i="0" u="none" strike="noStrike" cap="none">
                <a:solidFill>
                  <a:srgbClr val="C5D8F1"/>
                </a:solidFill>
                <a:latin typeface="Calibri"/>
                <a:ea typeface="Calibri"/>
                <a:cs typeface="Calibri"/>
                <a:sym typeface="Calibri"/>
              </a:rPr>
              <a:t>4.It can be accessible for any type of crops.</a:t>
            </a:r>
            <a:endParaRPr/>
          </a:p>
          <a:p>
            <a:pPr marL="0" marR="0" lvl="0" indent="0" algn="l" rtl="0">
              <a:spcBef>
                <a:spcPts val="640"/>
              </a:spcBef>
              <a:spcAft>
                <a:spcPts val="0"/>
              </a:spcAft>
              <a:buClr>
                <a:srgbClr val="C5D8F1"/>
              </a:buClr>
              <a:buSzPts val="3200"/>
              <a:buFont typeface="Arial"/>
              <a:buNone/>
            </a:pPr>
            <a:r>
              <a:rPr lang="en-US" sz="3200" b="0" i="0" u="none" strike="noStrike" cap="none">
                <a:solidFill>
                  <a:srgbClr val="C5D8F1"/>
                </a:solidFill>
                <a:latin typeface="Calibri"/>
                <a:ea typeface="Calibri"/>
                <a:cs typeface="Calibri"/>
                <a:sym typeface="Calibri"/>
              </a:rPr>
              <a:t>   </a:t>
            </a:r>
            <a:endParaRPr/>
          </a:p>
        </p:txBody>
      </p:sp>
      <p:sp>
        <p:nvSpPr>
          <p:cNvPr id="113" name="Google Shape;113;p4"/>
          <p:cNvSpPr/>
          <p:nvPr/>
        </p:nvSpPr>
        <p:spPr>
          <a:xfrm>
            <a:off x="1905001" y="5295901"/>
            <a:ext cx="685800" cy="381000"/>
          </a:xfrm>
          <a:prstGeom prst="notched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5"/>
          <p:cNvPicPr preferRelativeResize="0"/>
          <p:nvPr/>
        </p:nvPicPr>
        <p:blipFill rotWithShape="1">
          <a:blip r:embed="rId3">
            <a:alphaModFix/>
          </a:blip>
          <a:srcRect t="5000" b="5000"/>
          <a:stretch/>
        </p:blipFill>
        <p:spPr>
          <a:xfrm>
            <a:off x="-1" y="0"/>
            <a:ext cx="18288000" cy="10287000"/>
          </a:xfrm>
          <a:prstGeom prst="rect">
            <a:avLst/>
          </a:prstGeom>
          <a:noFill/>
          <a:ln>
            <a:noFill/>
          </a:ln>
        </p:spPr>
      </p:pic>
      <p:sp>
        <p:nvSpPr>
          <p:cNvPr id="119" name="Google Shape;119;p5"/>
          <p:cNvSpPr txBox="1"/>
          <p:nvPr/>
        </p:nvSpPr>
        <p:spPr>
          <a:xfrm>
            <a:off x="3768126" y="434521"/>
            <a:ext cx="10751747" cy="1862689"/>
          </a:xfrm>
          <a:prstGeom prst="rect">
            <a:avLst/>
          </a:prstGeom>
          <a:noFill/>
          <a:ln>
            <a:noFill/>
          </a:ln>
        </p:spPr>
        <p:txBody>
          <a:bodyPr spcFirstLastPara="1" wrap="square" lIns="0" tIns="0" rIns="0" bIns="0" anchor="t" anchorCtr="0">
            <a:spAutoFit/>
          </a:bodyPr>
          <a:lstStyle/>
          <a:p>
            <a:pPr marL="0" marR="0" lvl="0" indent="0" algn="ctr" rtl="0">
              <a:lnSpc>
                <a:spcPct val="173125"/>
              </a:lnSpc>
              <a:spcBef>
                <a:spcPts val="0"/>
              </a:spcBef>
              <a:spcAft>
                <a:spcPts val="0"/>
              </a:spcAft>
              <a:buNone/>
            </a:pPr>
            <a:r>
              <a:rPr lang="en-US" sz="4800" b="0" i="0" u="none" strike="noStrike" cap="none">
                <a:solidFill>
                  <a:srgbClr val="92DCEF"/>
                </a:solidFill>
                <a:latin typeface="Arial"/>
                <a:ea typeface="Arial"/>
                <a:cs typeface="Arial"/>
                <a:sym typeface="Arial"/>
              </a:rPr>
              <a:t>TECHNOLOGY USED / Solution architecture</a:t>
            </a:r>
            <a:endParaRPr/>
          </a:p>
        </p:txBody>
      </p:sp>
      <p:sp>
        <p:nvSpPr>
          <p:cNvPr id="120" name="Google Shape;120;p5"/>
          <p:cNvSpPr txBox="1"/>
          <p:nvPr/>
        </p:nvSpPr>
        <p:spPr>
          <a:xfrm>
            <a:off x="1828800" y="2731731"/>
            <a:ext cx="15240000" cy="6934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5D8F1"/>
              </a:buClr>
              <a:buSzPts val="3200"/>
              <a:buFont typeface="Arial"/>
              <a:buNone/>
            </a:pPr>
            <a:r>
              <a:rPr lang="en-US" sz="3200" b="0" i="0" u="none" strike="noStrike" cap="none">
                <a:solidFill>
                  <a:srgbClr val="C5D8F1"/>
                </a:solidFill>
                <a:latin typeface="Calibri"/>
                <a:ea typeface="Calibri"/>
                <a:cs typeface="Calibri"/>
                <a:sym typeface="Calibri"/>
              </a:rPr>
              <a:t>           This project is mainly based on the Machine learning and Deep learning algorithms . To scan the required crop we use image processing which is subset of the computer vision(cv).</a:t>
            </a:r>
            <a:endParaRPr/>
          </a:p>
          <a:p>
            <a:pPr marL="0" marR="0" lvl="0" indent="0" algn="l" rtl="0">
              <a:spcBef>
                <a:spcPts val="640"/>
              </a:spcBef>
              <a:spcAft>
                <a:spcPts val="0"/>
              </a:spcAft>
              <a:buClr>
                <a:srgbClr val="C5D8F1"/>
              </a:buClr>
              <a:buSzPts val="3200"/>
              <a:buFont typeface="Arial"/>
              <a:buNone/>
            </a:pPr>
            <a:r>
              <a:rPr lang="en-US" sz="3200" b="0" i="0" u="none" strike="noStrike" cap="none">
                <a:solidFill>
                  <a:srgbClr val="C5D8F1"/>
                </a:solidFill>
                <a:latin typeface="Calibri"/>
                <a:ea typeface="Calibri"/>
                <a:cs typeface="Calibri"/>
                <a:sym typeface="Calibri"/>
              </a:rPr>
              <a:t>In order to detect the price of the crop we apply the following algorithms : </a:t>
            </a:r>
            <a:endParaRPr/>
          </a:p>
          <a:p>
            <a:pPr marL="0" marR="0" lvl="0" indent="0" algn="l" rtl="0">
              <a:spcBef>
                <a:spcPts val="640"/>
              </a:spcBef>
              <a:spcAft>
                <a:spcPts val="0"/>
              </a:spcAft>
              <a:buClr>
                <a:srgbClr val="C5D8F1"/>
              </a:buClr>
              <a:buSzPts val="3200"/>
              <a:buFont typeface="Arial"/>
              <a:buNone/>
            </a:pPr>
            <a:r>
              <a:rPr lang="en-US" sz="3200" b="0" i="0" u="none" strike="noStrike" cap="none">
                <a:solidFill>
                  <a:srgbClr val="C5D8F1"/>
                </a:solidFill>
                <a:latin typeface="Calibri"/>
                <a:ea typeface="Calibri"/>
                <a:cs typeface="Calibri"/>
                <a:sym typeface="Calibri"/>
              </a:rPr>
              <a:t>1.In machine learning the Neural Network algorithm is used.</a:t>
            </a:r>
            <a:endParaRPr/>
          </a:p>
          <a:p>
            <a:pPr marL="0" marR="0" lvl="0" indent="0" algn="l" rtl="0">
              <a:spcBef>
                <a:spcPts val="640"/>
              </a:spcBef>
              <a:spcAft>
                <a:spcPts val="0"/>
              </a:spcAft>
              <a:buClr>
                <a:srgbClr val="C5D8F1"/>
              </a:buClr>
              <a:buSzPts val="3200"/>
              <a:buFont typeface="Arial"/>
              <a:buNone/>
            </a:pPr>
            <a:r>
              <a:rPr lang="en-US" sz="3200" b="0" i="0" u="none" strike="noStrike" cap="none">
                <a:solidFill>
                  <a:srgbClr val="C5D8F1"/>
                </a:solidFill>
                <a:latin typeface="Calibri"/>
                <a:ea typeface="Calibri"/>
                <a:cs typeface="Calibri"/>
                <a:sym typeface="Calibri"/>
              </a:rPr>
              <a:t>2.In deep learning </a:t>
            </a:r>
            <a:endParaRPr/>
          </a:p>
          <a:p>
            <a:pPr marL="0" marR="0" lvl="0" indent="0" algn="l" rtl="0">
              <a:spcBef>
                <a:spcPts val="640"/>
              </a:spcBef>
              <a:spcAft>
                <a:spcPts val="0"/>
              </a:spcAft>
              <a:buClr>
                <a:srgbClr val="C5D8F1"/>
              </a:buClr>
              <a:buSzPts val="3200"/>
              <a:buFont typeface="Arial"/>
              <a:buNone/>
            </a:pPr>
            <a:r>
              <a:rPr lang="en-US" sz="3200" b="0" i="0" u="none" strike="noStrike" cap="none">
                <a:solidFill>
                  <a:srgbClr val="C5D8F1"/>
                </a:solidFill>
                <a:latin typeface="Calibri"/>
                <a:ea typeface="Calibri"/>
                <a:cs typeface="Calibri"/>
                <a:sym typeface="Calibri"/>
              </a:rPr>
              <a:t>     a . Long short term memory(LSTM).</a:t>
            </a:r>
            <a:endParaRPr/>
          </a:p>
          <a:p>
            <a:pPr marL="0" marR="0" lvl="0" indent="0" algn="l" rtl="0">
              <a:spcBef>
                <a:spcPts val="640"/>
              </a:spcBef>
              <a:spcAft>
                <a:spcPts val="0"/>
              </a:spcAft>
              <a:buClr>
                <a:srgbClr val="C5D8F1"/>
              </a:buClr>
              <a:buSzPts val="3200"/>
              <a:buFont typeface="Arial"/>
              <a:buNone/>
            </a:pPr>
            <a:r>
              <a:rPr lang="en-US" sz="3200" b="0" i="0" u="none" strike="noStrike" cap="none">
                <a:solidFill>
                  <a:srgbClr val="C5D8F1"/>
                </a:solidFill>
                <a:latin typeface="Calibri"/>
                <a:ea typeface="Calibri"/>
                <a:cs typeface="Calibri"/>
                <a:sym typeface="Calibri"/>
              </a:rPr>
              <a:t>     b . Deep neural networks(DNN).</a:t>
            </a:r>
            <a:endParaRPr/>
          </a:p>
          <a:p>
            <a:pPr marL="0" marR="0" lvl="0" indent="0" algn="l" rtl="0">
              <a:spcBef>
                <a:spcPts val="640"/>
              </a:spcBef>
              <a:spcAft>
                <a:spcPts val="0"/>
              </a:spcAft>
              <a:buClr>
                <a:srgbClr val="C5D8F1"/>
              </a:buClr>
              <a:buSzPts val="3200"/>
              <a:buFont typeface="Arial"/>
              <a:buNone/>
            </a:pPr>
            <a:r>
              <a:rPr lang="en-US" sz="3200" b="0" i="0" u="none" strike="noStrike" cap="none">
                <a:solidFill>
                  <a:srgbClr val="C5D8F1"/>
                </a:solidFill>
                <a:latin typeface="Calibri"/>
                <a:ea typeface="Calibri"/>
                <a:cs typeface="Calibri"/>
                <a:sym typeface="Calibri"/>
              </a:rPr>
              <a:t>     c . Convolutional neural networks(CNN).</a:t>
            </a:r>
            <a:endParaRPr/>
          </a:p>
          <a:p>
            <a:pPr marL="0" marR="0" lvl="0" indent="0" algn="l" rtl="0">
              <a:spcBef>
                <a:spcPts val="640"/>
              </a:spcBef>
              <a:spcAft>
                <a:spcPts val="0"/>
              </a:spcAft>
              <a:buClr>
                <a:srgbClr val="C5D8F1"/>
              </a:buClr>
              <a:buSzPts val="3200"/>
              <a:buFont typeface="Arial"/>
              <a:buNone/>
            </a:pPr>
            <a:r>
              <a:rPr lang="en-US" sz="3200" b="0" i="0" u="none" strike="noStrike" cap="none">
                <a:solidFill>
                  <a:srgbClr val="C5D8F1"/>
                </a:solidFill>
                <a:latin typeface="Calibri"/>
                <a:ea typeface="Calibri"/>
                <a:cs typeface="Calibri"/>
                <a:sym typeface="Calibri"/>
              </a:rPr>
              <a:t>For tracking purpose we use k-Nearest Neighbors Algorithm(KNN).</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432</Words>
  <Application>Microsoft Office PowerPoint</Application>
  <PresentationFormat>Custom</PresentationFormat>
  <Paragraphs>32</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BHARGAVI</dc:creator>
  <cp:lastModifiedBy>Microsoft account</cp:lastModifiedBy>
  <cp:revision>1</cp:revision>
  <dcterms:created xsi:type="dcterms:W3CDTF">2006-08-16T00:00:00Z</dcterms:created>
  <dcterms:modified xsi:type="dcterms:W3CDTF">2023-07-10T06:20:35Z</dcterms:modified>
</cp:coreProperties>
</file>