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6"/>
  </p:notesMasterIdLst>
  <p:sldIdLst>
    <p:sldId id="257" r:id="rId2"/>
    <p:sldId id="264" r:id="rId3"/>
    <p:sldId id="258" r:id="rId4"/>
    <p:sldId id="261" r:id="rId5"/>
    <p:sldId id="265" r:id="rId6"/>
    <p:sldId id="267" r:id="rId7"/>
    <p:sldId id="280" r:id="rId8"/>
    <p:sldId id="259" r:id="rId9"/>
    <p:sldId id="266" r:id="rId10"/>
    <p:sldId id="262" r:id="rId11"/>
    <p:sldId id="281" r:id="rId12"/>
    <p:sldId id="268" r:id="rId13"/>
    <p:sldId id="269" r:id="rId14"/>
    <p:sldId id="270" r:id="rId15"/>
    <p:sldId id="274" r:id="rId16"/>
    <p:sldId id="275" r:id="rId17"/>
    <p:sldId id="276" r:id="rId18"/>
    <p:sldId id="271" r:id="rId19"/>
    <p:sldId id="272" r:id="rId20"/>
    <p:sldId id="278" r:id="rId21"/>
    <p:sldId id="273" r:id="rId22"/>
    <p:sldId id="277" r:id="rId23"/>
    <p:sldId id="282"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78B0C-874B-41DB-A106-8F6D3864FD4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989A92D-2DB5-4776-AB9D-1E2101D73A9A}">
      <dgm:prSet/>
      <dgm:spPr/>
      <dgm:t>
        <a:bodyPr/>
        <a:lstStyle/>
        <a:p>
          <a:r>
            <a:rPr lang="tr-TR" dirty="0"/>
            <a:t>We </a:t>
          </a:r>
          <a:r>
            <a:rPr lang="en-US" dirty="0"/>
            <a:t>tend to like things that are similar to other things </a:t>
          </a:r>
          <a:r>
            <a:rPr lang="tr-TR" dirty="0"/>
            <a:t>we</a:t>
          </a:r>
          <a:r>
            <a:rPr lang="en-US" dirty="0"/>
            <a:t> like</a:t>
          </a:r>
        </a:p>
      </dgm:t>
    </dgm:pt>
    <dgm:pt modelId="{FD31395F-C31D-447E-935A-36906F78E2CE}" type="parTrans" cxnId="{31BC4458-2455-4423-ADAD-905540B8C6F0}">
      <dgm:prSet/>
      <dgm:spPr/>
      <dgm:t>
        <a:bodyPr/>
        <a:lstStyle/>
        <a:p>
          <a:endParaRPr lang="en-US"/>
        </a:p>
      </dgm:t>
    </dgm:pt>
    <dgm:pt modelId="{0C9A60B5-B560-4E5B-905F-F736900E4994}" type="sibTrans" cxnId="{31BC4458-2455-4423-ADAD-905540B8C6F0}">
      <dgm:prSet/>
      <dgm:spPr/>
      <dgm:t>
        <a:bodyPr/>
        <a:lstStyle/>
        <a:p>
          <a:endParaRPr lang="en-US"/>
        </a:p>
      </dgm:t>
    </dgm:pt>
    <dgm:pt modelId="{CBA14C1C-846D-47D0-A351-712D2DD20409}">
      <dgm:prSet/>
      <dgm:spPr/>
      <dgm:t>
        <a:bodyPr/>
        <a:lstStyle/>
        <a:p>
          <a:r>
            <a:rPr lang="tr-TR"/>
            <a:t>We </a:t>
          </a:r>
          <a:r>
            <a:rPr lang="en-US"/>
            <a:t>tend to like things that similar people like</a:t>
          </a:r>
        </a:p>
      </dgm:t>
    </dgm:pt>
    <dgm:pt modelId="{46DA2B03-4B6D-4A43-ADE4-A4E31D1E8BF2}" type="parTrans" cxnId="{94A5039A-63C7-4EA8-9CA6-827E7D3780A8}">
      <dgm:prSet/>
      <dgm:spPr/>
      <dgm:t>
        <a:bodyPr/>
        <a:lstStyle/>
        <a:p>
          <a:endParaRPr lang="en-US"/>
        </a:p>
      </dgm:t>
    </dgm:pt>
    <dgm:pt modelId="{B47449D4-BE01-4503-868F-B4EE0F7007E4}" type="sibTrans" cxnId="{94A5039A-63C7-4EA8-9CA6-827E7D3780A8}">
      <dgm:prSet/>
      <dgm:spPr/>
      <dgm:t>
        <a:bodyPr/>
        <a:lstStyle/>
        <a:p>
          <a:endParaRPr lang="en-US"/>
        </a:p>
      </dgm:t>
    </dgm:pt>
    <dgm:pt modelId="{195B7B4A-62A2-4F9A-890A-716A2AA21EBB}">
      <dgm:prSet/>
      <dgm:spPr/>
      <dgm:t>
        <a:bodyPr/>
        <a:lstStyle/>
        <a:p>
          <a:r>
            <a:rPr lang="tr-TR" dirty="0"/>
            <a:t>T</a:t>
          </a:r>
          <a:r>
            <a:rPr lang="en-US" dirty="0"/>
            <a:t>hese  patterns  </a:t>
          </a:r>
          <a:r>
            <a:rPr lang="tr-TR" dirty="0"/>
            <a:t>can be used </a:t>
          </a:r>
          <a:r>
            <a:rPr lang="en-US" dirty="0"/>
            <a:t>to  make  predictions  to  offer  new  things</a:t>
          </a:r>
        </a:p>
      </dgm:t>
    </dgm:pt>
    <dgm:pt modelId="{4774BF25-1921-42A6-8BF8-24C8DDD39F51}" type="parTrans" cxnId="{952D4D95-A798-4790-81A9-C4AF7F590602}">
      <dgm:prSet/>
      <dgm:spPr/>
      <dgm:t>
        <a:bodyPr/>
        <a:lstStyle/>
        <a:p>
          <a:endParaRPr lang="en-US"/>
        </a:p>
      </dgm:t>
    </dgm:pt>
    <dgm:pt modelId="{5FFD44B1-58A4-4EF4-A5F6-ACCA64023EFB}" type="sibTrans" cxnId="{952D4D95-A798-4790-81A9-C4AF7F590602}">
      <dgm:prSet/>
      <dgm:spPr/>
      <dgm:t>
        <a:bodyPr/>
        <a:lstStyle/>
        <a:p>
          <a:endParaRPr lang="en-US"/>
        </a:p>
      </dgm:t>
    </dgm:pt>
    <dgm:pt modelId="{F80061E0-81D0-4ED7-8130-7E85A9BB45C2}" type="pres">
      <dgm:prSet presAssocID="{68B78B0C-874B-41DB-A106-8F6D3864FD4F}" presName="vert0" presStyleCnt="0">
        <dgm:presLayoutVars>
          <dgm:dir/>
          <dgm:animOne val="branch"/>
          <dgm:animLvl val="lvl"/>
        </dgm:presLayoutVars>
      </dgm:prSet>
      <dgm:spPr/>
    </dgm:pt>
    <dgm:pt modelId="{47333F2E-205C-4EEE-80C4-310822FEA407}" type="pres">
      <dgm:prSet presAssocID="{6989A92D-2DB5-4776-AB9D-1E2101D73A9A}" presName="thickLine" presStyleLbl="alignNode1" presStyleIdx="0" presStyleCnt="3"/>
      <dgm:spPr/>
    </dgm:pt>
    <dgm:pt modelId="{1755088A-5257-4570-8EA0-2A349F9AA3ED}" type="pres">
      <dgm:prSet presAssocID="{6989A92D-2DB5-4776-AB9D-1E2101D73A9A}" presName="horz1" presStyleCnt="0"/>
      <dgm:spPr/>
    </dgm:pt>
    <dgm:pt modelId="{D3709254-3E21-4EA6-A6FB-7DFEDACE0D25}" type="pres">
      <dgm:prSet presAssocID="{6989A92D-2DB5-4776-AB9D-1E2101D73A9A}" presName="tx1" presStyleLbl="revTx" presStyleIdx="0" presStyleCnt="3"/>
      <dgm:spPr/>
    </dgm:pt>
    <dgm:pt modelId="{494A18FD-3E6E-4842-B39D-FF7596378AAD}" type="pres">
      <dgm:prSet presAssocID="{6989A92D-2DB5-4776-AB9D-1E2101D73A9A}" presName="vert1" presStyleCnt="0"/>
      <dgm:spPr/>
    </dgm:pt>
    <dgm:pt modelId="{DA3811FC-831A-4F7F-9138-1D520560FA2C}" type="pres">
      <dgm:prSet presAssocID="{CBA14C1C-846D-47D0-A351-712D2DD20409}" presName="thickLine" presStyleLbl="alignNode1" presStyleIdx="1" presStyleCnt="3"/>
      <dgm:spPr/>
    </dgm:pt>
    <dgm:pt modelId="{C78B396B-2387-422D-844E-2C585B010949}" type="pres">
      <dgm:prSet presAssocID="{CBA14C1C-846D-47D0-A351-712D2DD20409}" presName="horz1" presStyleCnt="0"/>
      <dgm:spPr/>
    </dgm:pt>
    <dgm:pt modelId="{5F50EE94-83C0-4213-B8FE-9FA90D2BB7DE}" type="pres">
      <dgm:prSet presAssocID="{CBA14C1C-846D-47D0-A351-712D2DD20409}" presName="tx1" presStyleLbl="revTx" presStyleIdx="1" presStyleCnt="3"/>
      <dgm:spPr/>
    </dgm:pt>
    <dgm:pt modelId="{EE9B2CD9-AE6B-4A8F-B1AE-F4DD5E242934}" type="pres">
      <dgm:prSet presAssocID="{CBA14C1C-846D-47D0-A351-712D2DD20409}" presName="vert1" presStyleCnt="0"/>
      <dgm:spPr/>
    </dgm:pt>
    <dgm:pt modelId="{1B49DC79-5767-408D-9B83-8688B465A356}" type="pres">
      <dgm:prSet presAssocID="{195B7B4A-62A2-4F9A-890A-716A2AA21EBB}" presName="thickLine" presStyleLbl="alignNode1" presStyleIdx="2" presStyleCnt="3"/>
      <dgm:spPr/>
    </dgm:pt>
    <dgm:pt modelId="{BDDA1253-1B8F-4CCC-AF96-07334A8F628B}" type="pres">
      <dgm:prSet presAssocID="{195B7B4A-62A2-4F9A-890A-716A2AA21EBB}" presName="horz1" presStyleCnt="0"/>
      <dgm:spPr/>
    </dgm:pt>
    <dgm:pt modelId="{45FCF45D-002C-472E-AA2A-995585AC6A15}" type="pres">
      <dgm:prSet presAssocID="{195B7B4A-62A2-4F9A-890A-716A2AA21EBB}" presName="tx1" presStyleLbl="revTx" presStyleIdx="2" presStyleCnt="3"/>
      <dgm:spPr/>
    </dgm:pt>
    <dgm:pt modelId="{533A5569-029E-4C08-8721-76DEE9814898}" type="pres">
      <dgm:prSet presAssocID="{195B7B4A-62A2-4F9A-890A-716A2AA21EBB}" presName="vert1" presStyleCnt="0"/>
      <dgm:spPr/>
    </dgm:pt>
  </dgm:ptLst>
  <dgm:cxnLst>
    <dgm:cxn modelId="{8BE01826-0E7F-4A30-B7D0-A13CD0F4C867}" type="presOf" srcId="{68B78B0C-874B-41DB-A106-8F6D3864FD4F}" destId="{F80061E0-81D0-4ED7-8130-7E85A9BB45C2}" srcOrd="0" destOrd="0" presId="urn:microsoft.com/office/officeart/2008/layout/LinedList"/>
    <dgm:cxn modelId="{FB0B9545-7B06-4873-AD14-636604EB89AA}" type="presOf" srcId="{CBA14C1C-846D-47D0-A351-712D2DD20409}" destId="{5F50EE94-83C0-4213-B8FE-9FA90D2BB7DE}" srcOrd="0" destOrd="0" presId="urn:microsoft.com/office/officeart/2008/layout/LinedList"/>
    <dgm:cxn modelId="{31BC4458-2455-4423-ADAD-905540B8C6F0}" srcId="{68B78B0C-874B-41DB-A106-8F6D3864FD4F}" destId="{6989A92D-2DB5-4776-AB9D-1E2101D73A9A}" srcOrd="0" destOrd="0" parTransId="{FD31395F-C31D-447E-935A-36906F78E2CE}" sibTransId="{0C9A60B5-B560-4E5B-905F-F736900E4994}"/>
    <dgm:cxn modelId="{952D4D95-A798-4790-81A9-C4AF7F590602}" srcId="{68B78B0C-874B-41DB-A106-8F6D3864FD4F}" destId="{195B7B4A-62A2-4F9A-890A-716A2AA21EBB}" srcOrd="2" destOrd="0" parTransId="{4774BF25-1921-42A6-8BF8-24C8DDD39F51}" sibTransId="{5FFD44B1-58A4-4EF4-A5F6-ACCA64023EFB}"/>
    <dgm:cxn modelId="{94A5039A-63C7-4EA8-9CA6-827E7D3780A8}" srcId="{68B78B0C-874B-41DB-A106-8F6D3864FD4F}" destId="{CBA14C1C-846D-47D0-A351-712D2DD20409}" srcOrd="1" destOrd="0" parTransId="{46DA2B03-4B6D-4A43-ADE4-A4E31D1E8BF2}" sibTransId="{B47449D4-BE01-4503-868F-B4EE0F7007E4}"/>
    <dgm:cxn modelId="{875B1BBE-40A9-4C6F-B46F-7794057E7AB7}" type="presOf" srcId="{195B7B4A-62A2-4F9A-890A-716A2AA21EBB}" destId="{45FCF45D-002C-472E-AA2A-995585AC6A15}" srcOrd="0" destOrd="0" presId="urn:microsoft.com/office/officeart/2008/layout/LinedList"/>
    <dgm:cxn modelId="{629A29E1-54B1-4E7D-8955-0C3239564A06}" type="presOf" srcId="{6989A92D-2DB5-4776-AB9D-1E2101D73A9A}" destId="{D3709254-3E21-4EA6-A6FB-7DFEDACE0D25}" srcOrd="0" destOrd="0" presId="urn:microsoft.com/office/officeart/2008/layout/LinedList"/>
    <dgm:cxn modelId="{1D127BE1-654E-457C-8355-38D8C7598213}" type="presParOf" srcId="{F80061E0-81D0-4ED7-8130-7E85A9BB45C2}" destId="{47333F2E-205C-4EEE-80C4-310822FEA407}" srcOrd="0" destOrd="0" presId="urn:microsoft.com/office/officeart/2008/layout/LinedList"/>
    <dgm:cxn modelId="{E40E5F84-812F-423E-8DF9-E7ADAA546806}" type="presParOf" srcId="{F80061E0-81D0-4ED7-8130-7E85A9BB45C2}" destId="{1755088A-5257-4570-8EA0-2A349F9AA3ED}" srcOrd="1" destOrd="0" presId="urn:microsoft.com/office/officeart/2008/layout/LinedList"/>
    <dgm:cxn modelId="{AF4FA2D1-9B98-432C-97C2-99D0730DA901}" type="presParOf" srcId="{1755088A-5257-4570-8EA0-2A349F9AA3ED}" destId="{D3709254-3E21-4EA6-A6FB-7DFEDACE0D25}" srcOrd="0" destOrd="0" presId="urn:microsoft.com/office/officeart/2008/layout/LinedList"/>
    <dgm:cxn modelId="{45D17E4A-0C9C-4DDB-933F-F39B3F7AC8BB}" type="presParOf" srcId="{1755088A-5257-4570-8EA0-2A349F9AA3ED}" destId="{494A18FD-3E6E-4842-B39D-FF7596378AAD}" srcOrd="1" destOrd="0" presId="urn:microsoft.com/office/officeart/2008/layout/LinedList"/>
    <dgm:cxn modelId="{63AD6EEF-AE16-4A87-8814-CAEA4F09FB65}" type="presParOf" srcId="{F80061E0-81D0-4ED7-8130-7E85A9BB45C2}" destId="{DA3811FC-831A-4F7F-9138-1D520560FA2C}" srcOrd="2" destOrd="0" presId="urn:microsoft.com/office/officeart/2008/layout/LinedList"/>
    <dgm:cxn modelId="{99ACEDD5-2E60-483B-8A3E-F364F188AFD7}" type="presParOf" srcId="{F80061E0-81D0-4ED7-8130-7E85A9BB45C2}" destId="{C78B396B-2387-422D-844E-2C585B010949}" srcOrd="3" destOrd="0" presId="urn:microsoft.com/office/officeart/2008/layout/LinedList"/>
    <dgm:cxn modelId="{14DEED1C-0097-4142-A56B-AF01B2D44D8E}" type="presParOf" srcId="{C78B396B-2387-422D-844E-2C585B010949}" destId="{5F50EE94-83C0-4213-B8FE-9FA90D2BB7DE}" srcOrd="0" destOrd="0" presId="urn:microsoft.com/office/officeart/2008/layout/LinedList"/>
    <dgm:cxn modelId="{8758405B-C26C-42CC-9DB7-61BE51BB2C02}" type="presParOf" srcId="{C78B396B-2387-422D-844E-2C585B010949}" destId="{EE9B2CD9-AE6B-4A8F-B1AE-F4DD5E242934}" srcOrd="1" destOrd="0" presId="urn:microsoft.com/office/officeart/2008/layout/LinedList"/>
    <dgm:cxn modelId="{9C250EF6-D7FA-4E31-9B86-AE26FA55781F}" type="presParOf" srcId="{F80061E0-81D0-4ED7-8130-7E85A9BB45C2}" destId="{1B49DC79-5767-408D-9B83-8688B465A356}" srcOrd="4" destOrd="0" presId="urn:microsoft.com/office/officeart/2008/layout/LinedList"/>
    <dgm:cxn modelId="{EDA224C8-B058-4773-9D59-DE50E5DE1577}" type="presParOf" srcId="{F80061E0-81D0-4ED7-8130-7E85A9BB45C2}" destId="{BDDA1253-1B8F-4CCC-AF96-07334A8F628B}" srcOrd="5" destOrd="0" presId="urn:microsoft.com/office/officeart/2008/layout/LinedList"/>
    <dgm:cxn modelId="{08895422-FC59-4D46-9AD3-2E9493EEC25E}" type="presParOf" srcId="{BDDA1253-1B8F-4CCC-AF96-07334A8F628B}" destId="{45FCF45D-002C-472E-AA2A-995585AC6A15}" srcOrd="0" destOrd="0" presId="urn:microsoft.com/office/officeart/2008/layout/LinedList"/>
    <dgm:cxn modelId="{2DDE0935-A3E5-486F-828F-3DED3779687F}" type="presParOf" srcId="{BDDA1253-1B8F-4CCC-AF96-07334A8F628B}" destId="{533A5569-029E-4C08-8721-76DEE981489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E9B1EE0-1DB6-4539-A263-49F71F1029B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3763BEA-ED42-494B-8675-3803E54C3BC0}">
      <dgm:prSet/>
      <dgm:spPr/>
      <dgm:t>
        <a:bodyPr/>
        <a:lstStyle/>
        <a:p>
          <a:r>
            <a:rPr lang="en-US"/>
            <a:t>Recommendation systems involve predicting user preferences for unseen  items such  as  movies,  songs  or  books</a:t>
          </a:r>
        </a:p>
      </dgm:t>
    </dgm:pt>
    <dgm:pt modelId="{D0C61811-DA9E-4F16-B40A-4BE501717CAB}" type="parTrans" cxnId="{C14CA21F-5693-4B25-AC1A-BCFAD676C5CA}">
      <dgm:prSet/>
      <dgm:spPr/>
      <dgm:t>
        <a:bodyPr/>
        <a:lstStyle/>
        <a:p>
          <a:endParaRPr lang="en-US"/>
        </a:p>
      </dgm:t>
    </dgm:pt>
    <dgm:pt modelId="{7C8BAC7F-1536-4B4C-B186-7F8361040D8A}" type="sibTrans" cxnId="{C14CA21F-5693-4B25-AC1A-BCFAD676C5CA}">
      <dgm:prSet/>
      <dgm:spPr/>
      <dgm:t>
        <a:bodyPr/>
        <a:lstStyle/>
        <a:p>
          <a:endParaRPr lang="en-US"/>
        </a:p>
      </dgm:t>
    </dgm:pt>
    <dgm:pt modelId="{C7BC9A13-521A-4DF8-9134-79598AE98D22}">
      <dgm:prSet/>
      <dgm:spPr/>
      <dgm:t>
        <a:bodyPr/>
        <a:lstStyle/>
        <a:p>
          <a:r>
            <a:rPr lang="tr-TR"/>
            <a:t>R</a:t>
          </a:r>
          <a:r>
            <a:rPr lang="en-US"/>
            <a:t>ecommendation  systems  have  become</a:t>
          </a:r>
          <a:r>
            <a:rPr lang="tr-TR"/>
            <a:t> very popular with the increasing availability of millions of products online</a:t>
          </a:r>
          <a:endParaRPr lang="en-US"/>
        </a:p>
      </dgm:t>
    </dgm:pt>
    <dgm:pt modelId="{FD5D5C42-072F-4DCF-A2EB-E212918CC5A7}" type="parTrans" cxnId="{2943150A-2950-4F63-9B54-5D4B1546E629}">
      <dgm:prSet/>
      <dgm:spPr/>
      <dgm:t>
        <a:bodyPr/>
        <a:lstStyle/>
        <a:p>
          <a:endParaRPr lang="en-US"/>
        </a:p>
      </dgm:t>
    </dgm:pt>
    <dgm:pt modelId="{F30E5DB5-5A73-4A45-8A00-21099DAAA527}" type="sibTrans" cxnId="{2943150A-2950-4F63-9B54-5D4B1546E629}">
      <dgm:prSet/>
      <dgm:spPr/>
      <dgm:t>
        <a:bodyPr/>
        <a:lstStyle/>
        <a:p>
          <a:endParaRPr lang="en-US"/>
        </a:p>
      </dgm:t>
    </dgm:pt>
    <dgm:pt modelId="{D97028DA-EE46-4F6C-BD73-374FE92886D4}">
      <dgm:prSet/>
      <dgm:spPr/>
      <dgm:t>
        <a:bodyPr/>
        <a:lstStyle/>
        <a:p>
          <a:r>
            <a:rPr lang="tr-TR"/>
            <a:t>Recommending relevant products increases the sales</a:t>
          </a:r>
          <a:endParaRPr lang="en-US"/>
        </a:p>
      </dgm:t>
    </dgm:pt>
    <dgm:pt modelId="{C1C48CEA-F34E-41EB-A497-FFB4D86B895B}" type="parTrans" cxnId="{EB6BB725-67CA-49AF-AFBD-3EB429953BC1}">
      <dgm:prSet/>
      <dgm:spPr/>
      <dgm:t>
        <a:bodyPr/>
        <a:lstStyle/>
        <a:p>
          <a:endParaRPr lang="en-US"/>
        </a:p>
      </dgm:t>
    </dgm:pt>
    <dgm:pt modelId="{DC7A1D20-2CBA-4713-B71A-E811A29B177F}" type="sibTrans" cxnId="{EB6BB725-67CA-49AF-AFBD-3EB429953BC1}">
      <dgm:prSet/>
      <dgm:spPr/>
      <dgm:t>
        <a:bodyPr/>
        <a:lstStyle/>
        <a:p>
          <a:endParaRPr lang="en-US"/>
        </a:p>
      </dgm:t>
    </dgm:pt>
    <dgm:pt modelId="{2275743A-A2BA-4E8C-A34C-F76F3F458C74}" type="pres">
      <dgm:prSet presAssocID="{6E9B1EE0-1DB6-4539-A263-49F71F1029B7}" presName="root" presStyleCnt="0">
        <dgm:presLayoutVars>
          <dgm:dir/>
          <dgm:resizeHandles val="exact"/>
        </dgm:presLayoutVars>
      </dgm:prSet>
      <dgm:spPr/>
    </dgm:pt>
    <dgm:pt modelId="{5801286E-3ABD-4117-BF70-AE95BE496B48}" type="pres">
      <dgm:prSet presAssocID="{D3763BEA-ED42-494B-8675-3803E54C3BC0}" presName="compNode" presStyleCnt="0"/>
      <dgm:spPr/>
    </dgm:pt>
    <dgm:pt modelId="{0124D3E6-B294-4089-B322-6D073CAF9C85}" type="pres">
      <dgm:prSet presAssocID="{D3763BEA-ED42-494B-8675-3803E54C3BC0}" presName="bgRect" presStyleLbl="bgShp" presStyleIdx="0" presStyleCnt="3" custLinFactNeighborX="-36416" custLinFactNeighborY="-43"/>
      <dgm:spPr/>
    </dgm:pt>
    <dgm:pt modelId="{3F5EF591-7331-41B4-9E95-4660AB91810F}" type="pres">
      <dgm:prSet presAssocID="{D3763BEA-ED42-494B-8675-3803E54C3B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1EB3685-DCF4-4F8E-9481-7F04BEAA1296}" type="pres">
      <dgm:prSet presAssocID="{D3763BEA-ED42-494B-8675-3803E54C3BC0}" presName="spaceRect" presStyleCnt="0"/>
      <dgm:spPr/>
    </dgm:pt>
    <dgm:pt modelId="{DD822C95-EAC2-442A-80BD-A88E164ADA61}" type="pres">
      <dgm:prSet presAssocID="{D3763BEA-ED42-494B-8675-3803E54C3BC0}" presName="parTx" presStyleLbl="revTx" presStyleIdx="0" presStyleCnt="3">
        <dgm:presLayoutVars>
          <dgm:chMax val="0"/>
          <dgm:chPref val="0"/>
        </dgm:presLayoutVars>
      </dgm:prSet>
      <dgm:spPr/>
    </dgm:pt>
    <dgm:pt modelId="{470D333D-CE7B-4EC9-BEEC-467899DE196D}" type="pres">
      <dgm:prSet presAssocID="{7C8BAC7F-1536-4B4C-B186-7F8361040D8A}" presName="sibTrans" presStyleCnt="0"/>
      <dgm:spPr/>
    </dgm:pt>
    <dgm:pt modelId="{FA9017F3-0C23-496D-A45D-9A65F8E24A1C}" type="pres">
      <dgm:prSet presAssocID="{C7BC9A13-521A-4DF8-9134-79598AE98D22}" presName="compNode" presStyleCnt="0"/>
      <dgm:spPr/>
    </dgm:pt>
    <dgm:pt modelId="{5BE98A07-8161-41A5-ABA5-6EA30B28C562}" type="pres">
      <dgm:prSet presAssocID="{C7BC9A13-521A-4DF8-9134-79598AE98D22}" presName="bgRect" presStyleLbl="bgShp" presStyleIdx="1" presStyleCnt="3"/>
      <dgm:spPr/>
    </dgm:pt>
    <dgm:pt modelId="{B7E5153F-A2BF-4CE0-825D-D041C91715F7}" type="pres">
      <dgm:prSet presAssocID="{C7BC9A13-521A-4DF8-9134-79598AE98D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370DFFC4-B679-4CB5-BD52-188C8DF484C9}" type="pres">
      <dgm:prSet presAssocID="{C7BC9A13-521A-4DF8-9134-79598AE98D22}" presName="spaceRect" presStyleCnt="0"/>
      <dgm:spPr/>
    </dgm:pt>
    <dgm:pt modelId="{E4185172-23EE-4625-96EC-EEC02F7CC203}" type="pres">
      <dgm:prSet presAssocID="{C7BC9A13-521A-4DF8-9134-79598AE98D22}" presName="parTx" presStyleLbl="revTx" presStyleIdx="1" presStyleCnt="3">
        <dgm:presLayoutVars>
          <dgm:chMax val="0"/>
          <dgm:chPref val="0"/>
        </dgm:presLayoutVars>
      </dgm:prSet>
      <dgm:spPr/>
    </dgm:pt>
    <dgm:pt modelId="{D3B91D22-BC7C-47BB-8553-2BE9961C7B45}" type="pres">
      <dgm:prSet presAssocID="{F30E5DB5-5A73-4A45-8A00-21099DAAA527}" presName="sibTrans" presStyleCnt="0"/>
      <dgm:spPr/>
    </dgm:pt>
    <dgm:pt modelId="{C2515A37-8279-4504-8AEA-A23255A6A55B}" type="pres">
      <dgm:prSet presAssocID="{D97028DA-EE46-4F6C-BD73-374FE92886D4}" presName="compNode" presStyleCnt="0"/>
      <dgm:spPr/>
    </dgm:pt>
    <dgm:pt modelId="{50AFC766-E525-4856-8F4B-49A17F174EB0}" type="pres">
      <dgm:prSet presAssocID="{D97028DA-EE46-4F6C-BD73-374FE92886D4}" presName="bgRect" presStyleLbl="bgShp" presStyleIdx="2" presStyleCnt="3"/>
      <dgm:spPr/>
    </dgm:pt>
    <dgm:pt modelId="{49CFC173-A7DE-4954-B42A-5D9CAC619619}" type="pres">
      <dgm:prSet presAssocID="{D97028DA-EE46-4F6C-BD73-374FE92886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FA5021D7-B707-493A-8FB4-95C417E45018}" type="pres">
      <dgm:prSet presAssocID="{D97028DA-EE46-4F6C-BD73-374FE92886D4}" presName="spaceRect" presStyleCnt="0"/>
      <dgm:spPr/>
    </dgm:pt>
    <dgm:pt modelId="{8F123400-AF0B-4DD2-9C8A-E4DC0D44EA83}" type="pres">
      <dgm:prSet presAssocID="{D97028DA-EE46-4F6C-BD73-374FE92886D4}" presName="parTx" presStyleLbl="revTx" presStyleIdx="2" presStyleCnt="3">
        <dgm:presLayoutVars>
          <dgm:chMax val="0"/>
          <dgm:chPref val="0"/>
        </dgm:presLayoutVars>
      </dgm:prSet>
      <dgm:spPr/>
    </dgm:pt>
  </dgm:ptLst>
  <dgm:cxnLst>
    <dgm:cxn modelId="{2943150A-2950-4F63-9B54-5D4B1546E629}" srcId="{6E9B1EE0-1DB6-4539-A263-49F71F1029B7}" destId="{C7BC9A13-521A-4DF8-9134-79598AE98D22}" srcOrd="1" destOrd="0" parTransId="{FD5D5C42-072F-4DCF-A2EB-E212918CC5A7}" sibTransId="{F30E5DB5-5A73-4A45-8A00-21099DAAA527}"/>
    <dgm:cxn modelId="{C14CA21F-5693-4B25-AC1A-BCFAD676C5CA}" srcId="{6E9B1EE0-1DB6-4539-A263-49F71F1029B7}" destId="{D3763BEA-ED42-494B-8675-3803E54C3BC0}" srcOrd="0" destOrd="0" parTransId="{D0C61811-DA9E-4F16-B40A-4BE501717CAB}" sibTransId="{7C8BAC7F-1536-4B4C-B186-7F8361040D8A}"/>
    <dgm:cxn modelId="{EB6BB725-67CA-49AF-AFBD-3EB429953BC1}" srcId="{6E9B1EE0-1DB6-4539-A263-49F71F1029B7}" destId="{D97028DA-EE46-4F6C-BD73-374FE92886D4}" srcOrd="2" destOrd="0" parTransId="{C1C48CEA-F34E-41EB-A497-FFB4D86B895B}" sibTransId="{DC7A1D20-2CBA-4713-B71A-E811A29B177F}"/>
    <dgm:cxn modelId="{75CE8137-6461-49E3-BE9B-5BB0832167BB}" type="presOf" srcId="{D97028DA-EE46-4F6C-BD73-374FE92886D4}" destId="{8F123400-AF0B-4DD2-9C8A-E4DC0D44EA83}" srcOrd="0" destOrd="0" presId="urn:microsoft.com/office/officeart/2018/2/layout/IconVerticalSolidList"/>
    <dgm:cxn modelId="{8A2E5A5F-4C21-4D26-A600-D80095A57DC6}" type="presOf" srcId="{C7BC9A13-521A-4DF8-9134-79598AE98D22}" destId="{E4185172-23EE-4625-96EC-EEC02F7CC203}" srcOrd="0" destOrd="0" presId="urn:microsoft.com/office/officeart/2018/2/layout/IconVerticalSolidList"/>
    <dgm:cxn modelId="{42E6387B-8570-4B1D-A64F-7D3761CA9912}" type="presOf" srcId="{D3763BEA-ED42-494B-8675-3803E54C3BC0}" destId="{DD822C95-EAC2-442A-80BD-A88E164ADA61}" srcOrd="0" destOrd="0" presId="urn:microsoft.com/office/officeart/2018/2/layout/IconVerticalSolidList"/>
    <dgm:cxn modelId="{0EF861CD-B43D-4B62-B8D5-A25E15851437}" type="presOf" srcId="{6E9B1EE0-1DB6-4539-A263-49F71F1029B7}" destId="{2275743A-A2BA-4E8C-A34C-F76F3F458C74}" srcOrd="0" destOrd="0" presId="urn:microsoft.com/office/officeart/2018/2/layout/IconVerticalSolidList"/>
    <dgm:cxn modelId="{661E5612-9493-4C33-AF8E-236A84050D3C}" type="presParOf" srcId="{2275743A-A2BA-4E8C-A34C-F76F3F458C74}" destId="{5801286E-3ABD-4117-BF70-AE95BE496B48}" srcOrd="0" destOrd="0" presId="urn:microsoft.com/office/officeart/2018/2/layout/IconVerticalSolidList"/>
    <dgm:cxn modelId="{01A3DC3A-B49B-497C-BB40-F1558779A1B9}" type="presParOf" srcId="{5801286E-3ABD-4117-BF70-AE95BE496B48}" destId="{0124D3E6-B294-4089-B322-6D073CAF9C85}" srcOrd="0" destOrd="0" presId="urn:microsoft.com/office/officeart/2018/2/layout/IconVerticalSolidList"/>
    <dgm:cxn modelId="{49C2924E-348F-4F16-BFA7-67B16CAFF24D}" type="presParOf" srcId="{5801286E-3ABD-4117-BF70-AE95BE496B48}" destId="{3F5EF591-7331-41B4-9E95-4660AB91810F}" srcOrd="1" destOrd="0" presId="urn:microsoft.com/office/officeart/2018/2/layout/IconVerticalSolidList"/>
    <dgm:cxn modelId="{53D74915-F2D6-4E78-B23F-BAA9F3BE4516}" type="presParOf" srcId="{5801286E-3ABD-4117-BF70-AE95BE496B48}" destId="{F1EB3685-DCF4-4F8E-9481-7F04BEAA1296}" srcOrd="2" destOrd="0" presId="urn:microsoft.com/office/officeart/2018/2/layout/IconVerticalSolidList"/>
    <dgm:cxn modelId="{5D8160BF-9886-4080-A271-2D1C18A790BE}" type="presParOf" srcId="{5801286E-3ABD-4117-BF70-AE95BE496B48}" destId="{DD822C95-EAC2-442A-80BD-A88E164ADA61}" srcOrd="3" destOrd="0" presId="urn:microsoft.com/office/officeart/2018/2/layout/IconVerticalSolidList"/>
    <dgm:cxn modelId="{2082A539-C754-40B4-B92B-71AD5231488A}" type="presParOf" srcId="{2275743A-A2BA-4E8C-A34C-F76F3F458C74}" destId="{470D333D-CE7B-4EC9-BEEC-467899DE196D}" srcOrd="1" destOrd="0" presId="urn:microsoft.com/office/officeart/2018/2/layout/IconVerticalSolidList"/>
    <dgm:cxn modelId="{0E4DE267-80DF-4947-AFD6-E8C339AF4DF2}" type="presParOf" srcId="{2275743A-A2BA-4E8C-A34C-F76F3F458C74}" destId="{FA9017F3-0C23-496D-A45D-9A65F8E24A1C}" srcOrd="2" destOrd="0" presId="urn:microsoft.com/office/officeart/2018/2/layout/IconVerticalSolidList"/>
    <dgm:cxn modelId="{616EB6C7-84C4-458F-8138-0C1CF4433846}" type="presParOf" srcId="{FA9017F3-0C23-496D-A45D-9A65F8E24A1C}" destId="{5BE98A07-8161-41A5-ABA5-6EA30B28C562}" srcOrd="0" destOrd="0" presId="urn:microsoft.com/office/officeart/2018/2/layout/IconVerticalSolidList"/>
    <dgm:cxn modelId="{DD1F753C-FD3F-4E2A-A14D-298C9FDB7295}" type="presParOf" srcId="{FA9017F3-0C23-496D-A45D-9A65F8E24A1C}" destId="{B7E5153F-A2BF-4CE0-825D-D041C91715F7}" srcOrd="1" destOrd="0" presId="urn:microsoft.com/office/officeart/2018/2/layout/IconVerticalSolidList"/>
    <dgm:cxn modelId="{1B79D6E3-9401-4F93-A93A-B7B671F5350D}" type="presParOf" srcId="{FA9017F3-0C23-496D-A45D-9A65F8E24A1C}" destId="{370DFFC4-B679-4CB5-BD52-188C8DF484C9}" srcOrd="2" destOrd="0" presId="urn:microsoft.com/office/officeart/2018/2/layout/IconVerticalSolidList"/>
    <dgm:cxn modelId="{E0D686F0-296D-4A29-827B-85B9B14CA76E}" type="presParOf" srcId="{FA9017F3-0C23-496D-A45D-9A65F8E24A1C}" destId="{E4185172-23EE-4625-96EC-EEC02F7CC203}" srcOrd="3" destOrd="0" presId="urn:microsoft.com/office/officeart/2018/2/layout/IconVerticalSolidList"/>
    <dgm:cxn modelId="{BAF0D106-D3FE-4560-8F1A-7C01D05D34A5}" type="presParOf" srcId="{2275743A-A2BA-4E8C-A34C-F76F3F458C74}" destId="{D3B91D22-BC7C-47BB-8553-2BE9961C7B45}" srcOrd="3" destOrd="0" presId="urn:microsoft.com/office/officeart/2018/2/layout/IconVerticalSolidList"/>
    <dgm:cxn modelId="{61F23EF2-B149-435E-AAC7-89148C4BDC7E}" type="presParOf" srcId="{2275743A-A2BA-4E8C-A34C-F76F3F458C74}" destId="{C2515A37-8279-4504-8AEA-A23255A6A55B}" srcOrd="4" destOrd="0" presId="urn:microsoft.com/office/officeart/2018/2/layout/IconVerticalSolidList"/>
    <dgm:cxn modelId="{B4446DC5-991E-4F1F-85F6-D793688758A5}" type="presParOf" srcId="{C2515A37-8279-4504-8AEA-A23255A6A55B}" destId="{50AFC766-E525-4856-8F4B-49A17F174EB0}" srcOrd="0" destOrd="0" presId="urn:microsoft.com/office/officeart/2018/2/layout/IconVerticalSolidList"/>
    <dgm:cxn modelId="{22CABFF9-F952-4BDA-B20E-BCF663952BEA}" type="presParOf" srcId="{C2515A37-8279-4504-8AEA-A23255A6A55B}" destId="{49CFC173-A7DE-4954-B42A-5D9CAC619619}" srcOrd="1" destOrd="0" presId="urn:microsoft.com/office/officeart/2018/2/layout/IconVerticalSolidList"/>
    <dgm:cxn modelId="{02C1D347-8C13-4E37-ADEC-D37F3D0F7401}" type="presParOf" srcId="{C2515A37-8279-4504-8AEA-A23255A6A55B}" destId="{FA5021D7-B707-493A-8FB4-95C417E45018}" srcOrd="2" destOrd="0" presId="urn:microsoft.com/office/officeart/2018/2/layout/IconVerticalSolidList"/>
    <dgm:cxn modelId="{08DA3A39-F713-4E65-8627-7A7971C5013A}" type="presParOf" srcId="{C2515A37-8279-4504-8AEA-A23255A6A55B}" destId="{8F123400-AF0B-4DD2-9C8A-E4DC0D44EA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491F03-3F0E-40BB-970C-CEF9290109A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25703DB-1396-47BC-8B99-A3388F3F2488}">
      <dgm:prSet/>
      <dgm:spPr/>
      <dgm:t>
        <a:bodyPr/>
        <a:lstStyle/>
        <a:p>
          <a:pPr>
            <a:lnSpc>
              <a:spcPct val="100000"/>
            </a:lnSpc>
          </a:pPr>
          <a:r>
            <a:rPr lang="en-US" dirty="0"/>
            <a:t>Geeksforgeeks.org</a:t>
          </a:r>
          <a:r>
            <a:rPr lang="tr-TR" dirty="0"/>
            <a:t> 100K dataset</a:t>
          </a:r>
          <a:endParaRPr lang="en-US" dirty="0"/>
        </a:p>
      </dgm:t>
    </dgm:pt>
    <dgm:pt modelId="{596B0C81-036E-405A-98B1-5C623CF24940}" type="parTrans" cxnId="{FAB3C58F-95DB-46B1-A487-A9D7279077EA}">
      <dgm:prSet/>
      <dgm:spPr/>
      <dgm:t>
        <a:bodyPr/>
        <a:lstStyle/>
        <a:p>
          <a:endParaRPr lang="en-US"/>
        </a:p>
      </dgm:t>
    </dgm:pt>
    <dgm:pt modelId="{814AB1B7-A2E5-4187-82AA-3BCBF76F86A4}" type="sibTrans" cxnId="{FAB3C58F-95DB-46B1-A487-A9D7279077EA}">
      <dgm:prSet/>
      <dgm:spPr/>
      <dgm:t>
        <a:bodyPr/>
        <a:lstStyle/>
        <a:p>
          <a:endParaRPr lang="en-US"/>
        </a:p>
      </dgm:t>
    </dgm:pt>
    <dgm:pt modelId="{D3F2A9B7-B1E0-4894-B80F-AF59C7F79936}">
      <dgm:prSet/>
      <dgm:spPr/>
      <dgm:t>
        <a:bodyPr/>
        <a:lstStyle/>
        <a:p>
          <a:pPr>
            <a:lnSpc>
              <a:spcPct val="100000"/>
            </a:lnSpc>
          </a:pPr>
          <a:r>
            <a:rPr lang="en-US" dirty="0"/>
            <a:t>100,000 ratings (1-5) from 943 users on 1664 movies</a:t>
          </a:r>
        </a:p>
      </dgm:t>
    </dgm:pt>
    <dgm:pt modelId="{CDE7E6D1-41AB-464E-83E1-E0B87F79832E}" type="parTrans" cxnId="{481102EE-789D-428B-8845-02F5A2F8D948}">
      <dgm:prSet/>
      <dgm:spPr/>
      <dgm:t>
        <a:bodyPr/>
        <a:lstStyle/>
        <a:p>
          <a:endParaRPr lang="en-US"/>
        </a:p>
      </dgm:t>
    </dgm:pt>
    <dgm:pt modelId="{67F309B3-CDD9-4E7C-BA9A-A00558AC7BA5}" type="sibTrans" cxnId="{481102EE-789D-428B-8845-02F5A2F8D948}">
      <dgm:prSet/>
      <dgm:spPr/>
      <dgm:t>
        <a:bodyPr/>
        <a:lstStyle/>
        <a:p>
          <a:endParaRPr lang="en-US"/>
        </a:p>
      </dgm:t>
    </dgm:pt>
    <dgm:pt modelId="{D8D7CD62-09E2-49FC-9645-AAEF90089635}">
      <dgm:prSet/>
      <dgm:spPr/>
      <dgm:t>
        <a:bodyPr/>
        <a:lstStyle/>
        <a:p>
          <a:pPr>
            <a:lnSpc>
              <a:spcPct val="100000"/>
            </a:lnSpc>
          </a:pPr>
          <a:r>
            <a:rPr lang="en-US"/>
            <a:t>At least 20 movies for each user</a:t>
          </a:r>
        </a:p>
      </dgm:t>
    </dgm:pt>
    <dgm:pt modelId="{C7029C44-4E96-4EF8-9A88-68F70271AEAB}" type="parTrans" cxnId="{A6557352-C4FB-4269-B112-D84917B79614}">
      <dgm:prSet/>
      <dgm:spPr/>
      <dgm:t>
        <a:bodyPr/>
        <a:lstStyle/>
        <a:p>
          <a:endParaRPr lang="en-US"/>
        </a:p>
      </dgm:t>
    </dgm:pt>
    <dgm:pt modelId="{90A6B863-5F26-400C-8F2A-72963C001F60}" type="sibTrans" cxnId="{A6557352-C4FB-4269-B112-D84917B79614}">
      <dgm:prSet/>
      <dgm:spPr/>
      <dgm:t>
        <a:bodyPr/>
        <a:lstStyle/>
        <a:p>
          <a:endParaRPr lang="en-US"/>
        </a:p>
      </dgm:t>
    </dgm:pt>
    <dgm:pt modelId="{98779053-91D0-43F1-B543-812D270FFE25}" type="pres">
      <dgm:prSet presAssocID="{A3491F03-3F0E-40BB-970C-CEF9290109AE}" presName="root" presStyleCnt="0">
        <dgm:presLayoutVars>
          <dgm:dir/>
          <dgm:resizeHandles val="exact"/>
        </dgm:presLayoutVars>
      </dgm:prSet>
      <dgm:spPr/>
    </dgm:pt>
    <dgm:pt modelId="{90260855-1851-480F-ADD8-859ACC67E718}" type="pres">
      <dgm:prSet presAssocID="{225703DB-1396-47BC-8B99-A3388F3F2488}" presName="compNode" presStyleCnt="0"/>
      <dgm:spPr/>
    </dgm:pt>
    <dgm:pt modelId="{30CB5779-A425-40A3-BC6E-93DDB8F26D67}" type="pres">
      <dgm:prSet presAssocID="{225703DB-1396-47BC-8B99-A3388F3F2488}" presName="bgRect" presStyleLbl="bgShp" presStyleIdx="0" presStyleCnt="3"/>
      <dgm:spPr/>
    </dgm:pt>
    <dgm:pt modelId="{70BE247C-E146-4DBE-9F0A-9DAEF8D40392}" type="pres">
      <dgm:prSet presAssocID="{225703DB-1396-47BC-8B99-A3388F3F24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C859060-F8CC-49FA-9EF2-F3DF87C858A7}" type="pres">
      <dgm:prSet presAssocID="{225703DB-1396-47BC-8B99-A3388F3F2488}" presName="spaceRect" presStyleCnt="0"/>
      <dgm:spPr/>
    </dgm:pt>
    <dgm:pt modelId="{39AA3A18-F734-435E-81E0-70E906C69F6A}" type="pres">
      <dgm:prSet presAssocID="{225703DB-1396-47BC-8B99-A3388F3F2488}" presName="parTx" presStyleLbl="revTx" presStyleIdx="0" presStyleCnt="3">
        <dgm:presLayoutVars>
          <dgm:chMax val="0"/>
          <dgm:chPref val="0"/>
        </dgm:presLayoutVars>
      </dgm:prSet>
      <dgm:spPr/>
    </dgm:pt>
    <dgm:pt modelId="{EAF5B219-0403-4F6C-973F-B5B8EB48069A}" type="pres">
      <dgm:prSet presAssocID="{814AB1B7-A2E5-4187-82AA-3BCBF76F86A4}" presName="sibTrans" presStyleCnt="0"/>
      <dgm:spPr/>
    </dgm:pt>
    <dgm:pt modelId="{E2560D11-58AE-432B-B4F5-37556012C3D1}" type="pres">
      <dgm:prSet presAssocID="{D3F2A9B7-B1E0-4894-B80F-AF59C7F79936}" presName="compNode" presStyleCnt="0"/>
      <dgm:spPr/>
    </dgm:pt>
    <dgm:pt modelId="{C81BD09D-67CE-43DA-8E6C-D261D6084B8A}" type="pres">
      <dgm:prSet presAssocID="{D3F2A9B7-B1E0-4894-B80F-AF59C7F79936}" presName="bgRect" presStyleLbl="bgShp" presStyleIdx="1" presStyleCnt="3"/>
      <dgm:spPr/>
    </dgm:pt>
    <dgm:pt modelId="{41B47822-4554-4841-8D58-5FA649DB0305}" type="pres">
      <dgm:prSet presAssocID="{D3F2A9B7-B1E0-4894-B80F-AF59C7F799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a:ext>
      </dgm:extLst>
    </dgm:pt>
    <dgm:pt modelId="{C99E5210-335B-41CD-A961-BD8955949A8D}" type="pres">
      <dgm:prSet presAssocID="{D3F2A9B7-B1E0-4894-B80F-AF59C7F79936}" presName="spaceRect" presStyleCnt="0"/>
      <dgm:spPr/>
    </dgm:pt>
    <dgm:pt modelId="{A62130A5-6A90-4518-8EA2-8A0219A5A4DC}" type="pres">
      <dgm:prSet presAssocID="{D3F2A9B7-B1E0-4894-B80F-AF59C7F79936}" presName="parTx" presStyleLbl="revTx" presStyleIdx="1" presStyleCnt="3">
        <dgm:presLayoutVars>
          <dgm:chMax val="0"/>
          <dgm:chPref val="0"/>
        </dgm:presLayoutVars>
      </dgm:prSet>
      <dgm:spPr/>
    </dgm:pt>
    <dgm:pt modelId="{2D08F350-833F-46AD-9952-4EB4AA02F56F}" type="pres">
      <dgm:prSet presAssocID="{67F309B3-CDD9-4E7C-BA9A-A00558AC7BA5}" presName="sibTrans" presStyleCnt="0"/>
      <dgm:spPr/>
    </dgm:pt>
    <dgm:pt modelId="{861FB05E-47D4-4F35-A436-7E00DF17D484}" type="pres">
      <dgm:prSet presAssocID="{D8D7CD62-09E2-49FC-9645-AAEF90089635}" presName="compNode" presStyleCnt="0"/>
      <dgm:spPr/>
    </dgm:pt>
    <dgm:pt modelId="{8681AFB7-4F48-4F6F-876C-F707F1633063}" type="pres">
      <dgm:prSet presAssocID="{D8D7CD62-09E2-49FC-9645-AAEF90089635}" presName="bgRect" presStyleLbl="bgShp" presStyleIdx="2" presStyleCnt="3"/>
      <dgm:spPr/>
    </dgm:pt>
    <dgm:pt modelId="{A5A3B642-C995-4B97-B0F0-4F3D0BB44F2B}" type="pres">
      <dgm:prSet presAssocID="{D8D7CD62-09E2-49FC-9645-AAEF900896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475AC379-0D58-4F09-BF24-28C2CC288A74}" type="pres">
      <dgm:prSet presAssocID="{D8D7CD62-09E2-49FC-9645-AAEF90089635}" presName="spaceRect" presStyleCnt="0"/>
      <dgm:spPr/>
    </dgm:pt>
    <dgm:pt modelId="{A30AF55B-D04A-4494-AD9D-263480CC12AE}" type="pres">
      <dgm:prSet presAssocID="{D8D7CD62-09E2-49FC-9645-AAEF90089635}" presName="parTx" presStyleLbl="revTx" presStyleIdx="2" presStyleCnt="3">
        <dgm:presLayoutVars>
          <dgm:chMax val="0"/>
          <dgm:chPref val="0"/>
        </dgm:presLayoutVars>
      </dgm:prSet>
      <dgm:spPr/>
    </dgm:pt>
  </dgm:ptLst>
  <dgm:cxnLst>
    <dgm:cxn modelId="{0CD54824-ED10-4310-8978-E994A68285D3}" type="presOf" srcId="{D8D7CD62-09E2-49FC-9645-AAEF90089635}" destId="{A30AF55B-D04A-4494-AD9D-263480CC12AE}" srcOrd="0" destOrd="0" presId="urn:microsoft.com/office/officeart/2018/2/layout/IconVerticalSolidList"/>
    <dgm:cxn modelId="{523E075E-314D-42C8-90B5-79BACD313EA8}" type="presOf" srcId="{D3F2A9B7-B1E0-4894-B80F-AF59C7F79936}" destId="{A62130A5-6A90-4518-8EA2-8A0219A5A4DC}" srcOrd="0" destOrd="0" presId="urn:microsoft.com/office/officeart/2018/2/layout/IconVerticalSolidList"/>
    <dgm:cxn modelId="{1798D842-0081-4217-B490-47070F424DF9}" type="presOf" srcId="{A3491F03-3F0E-40BB-970C-CEF9290109AE}" destId="{98779053-91D0-43F1-B543-812D270FFE25}" srcOrd="0" destOrd="0" presId="urn:microsoft.com/office/officeart/2018/2/layout/IconVerticalSolidList"/>
    <dgm:cxn modelId="{A6557352-C4FB-4269-B112-D84917B79614}" srcId="{A3491F03-3F0E-40BB-970C-CEF9290109AE}" destId="{D8D7CD62-09E2-49FC-9645-AAEF90089635}" srcOrd="2" destOrd="0" parTransId="{C7029C44-4E96-4EF8-9A88-68F70271AEAB}" sibTransId="{90A6B863-5F26-400C-8F2A-72963C001F60}"/>
    <dgm:cxn modelId="{FAB3C58F-95DB-46B1-A487-A9D7279077EA}" srcId="{A3491F03-3F0E-40BB-970C-CEF9290109AE}" destId="{225703DB-1396-47BC-8B99-A3388F3F2488}" srcOrd="0" destOrd="0" parTransId="{596B0C81-036E-405A-98B1-5C623CF24940}" sibTransId="{814AB1B7-A2E5-4187-82AA-3BCBF76F86A4}"/>
    <dgm:cxn modelId="{34C6F5CD-B79F-42E1-982F-D93BBA6E20FE}" type="presOf" srcId="{225703DB-1396-47BC-8B99-A3388F3F2488}" destId="{39AA3A18-F734-435E-81E0-70E906C69F6A}" srcOrd="0" destOrd="0" presId="urn:microsoft.com/office/officeart/2018/2/layout/IconVerticalSolidList"/>
    <dgm:cxn modelId="{481102EE-789D-428B-8845-02F5A2F8D948}" srcId="{A3491F03-3F0E-40BB-970C-CEF9290109AE}" destId="{D3F2A9B7-B1E0-4894-B80F-AF59C7F79936}" srcOrd="1" destOrd="0" parTransId="{CDE7E6D1-41AB-464E-83E1-E0B87F79832E}" sibTransId="{67F309B3-CDD9-4E7C-BA9A-A00558AC7BA5}"/>
    <dgm:cxn modelId="{06A382E6-1D98-4094-A372-64D282CD46BF}" type="presParOf" srcId="{98779053-91D0-43F1-B543-812D270FFE25}" destId="{90260855-1851-480F-ADD8-859ACC67E718}" srcOrd="0" destOrd="0" presId="urn:microsoft.com/office/officeart/2018/2/layout/IconVerticalSolidList"/>
    <dgm:cxn modelId="{B02730C6-CFA1-48B3-9EB2-11B41B1E76E7}" type="presParOf" srcId="{90260855-1851-480F-ADD8-859ACC67E718}" destId="{30CB5779-A425-40A3-BC6E-93DDB8F26D67}" srcOrd="0" destOrd="0" presId="urn:microsoft.com/office/officeart/2018/2/layout/IconVerticalSolidList"/>
    <dgm:cxn modelId="{67F4D65E-D0A1-4667-9CD4-17BBCCD277F7}" type="presParOf" srcId="{90260855-1851-480F-ADD8-859ACC67E718}" destId="{70BE247C-E146-4DBE-9F0A-9DAEF8D40392}" srcOrd="1" destOrd="0" presId="urn:microsoft.com/office/officeart/2018/2/layout/IconVerticalSolidList"/>
    <dgm:cxn modelId="{A06DDB7F-D8AE-434D-BD4C-6068FE57D8A9}" type="presParOf" srcId="{90260855-1851-480F-ADD8-859ACC67E718}" destId="{5C859060-F8CC-49FA-9EF2-F3DF87C858A7}" srcOrd="2" destOrd="0" presId="urn:microsoft.com/office/officeart/2018/2/layout/IconVerticalSolidList"/>
    <dgm:cxn modelId="{53E85424-6D08-4E9F-ACCA-1E21BE54E9D1}" type="presParOf" srcId="{90260855-1851-480F-ADD8-859ACC67E718}" destId="{39AA3A18-F734-435E-81E0-70E906C69F6A}" srcOrd="3" destOrd="0" presId="urn:microsoft.com/office/officeart/2018/2/layout/IconVerticalSolidList"/>
    <dgm:cxn modelId="{3E8390C5-7312-4BC8-A47C-81AE74FCCCDB}" type="presParOf" srcId="{98779053-91D0-43F1-B543-812D270FFE25}" destId="{EAF5B219-0403-4F6C-973F-B5B8EB48069A}" srcOrd="1" destOrd="0" presId="urn:microsoft.com/office/officeart/2018/2/layout/IconVerticalSolidList"/>
    <dgm:cxn modelId="{44964C95-75B0-47BB-A05B-0255F351F743}" type="presParOf" srcId="{98779053-91D0-43F1-B543-812D270FFE25}" destId="{E2560D11-58AE-432B-B4F5-37556012C3D1}" srcOrd="2" destOrd="0" presId="urn:microsoft.com/office/officeart/2018/2/layout/IconVerticalSolidList"/>
    <dgm:cxn modelId="{279A96BC-86CC-4420-B223-6C94E551226F}" type="presParOf" srcId="{E2560D11-58AE-432B-B4F5-37556012C3D1}" destId="{C81BD09D-67CE-43DA-8E6C-D261D6084B8A}" srcOrd="0" destOrd="0" presId="urn:microsoft.com/office/officeart/2018/2/layout/IconVerticalSolidList"/>
    <dgm:cxn modelId="{4814EB7D-3D8D-4FF4-BD2E-BAC0AD2E168A}" type="presParOf" srcId="{E2560D11-58AE-432B-B4F5-37556012C3D1}" destId="{41B47822-4554-4841-8D58-5FA649DB0305}" srcOrd="1" destOrd="0" presId="urn:microsoft.com/office/officeart/2018/2/layout/IconVerticalSolidList"/>
    <dgm:cxn modelId="{B6AB4176-DDDC-485E-B8F9-030433AAAD4B}" type="presParOf" srcId="{E2560D11-58AE-432B-B4F5-37556012C3D1}" destId="{C99E5210-335B-41CD-A961-BD8955949A8D}" srcOrd="2" destOrd="0" presId="urn:microsoft.com/office/officeart/2018/2/layout/IconVerticalSolidList"/>
    <dgm:cxn modelId="{0C1C2921-6D58-4856-BFDC-A2AFC2E913F2}" type="presParOf" srcId="{E2560D11-58AE-432B-B4F5-37556012C3D1}" destId="{A62130A5-6A90-4518-8EA2-8A0219A5A4DC}" srcOrd="3" destOrd="0" presId="urn:microsoft.com/office/officeart/2018/2/layout/IconVerticalSolidList"/>
    <dgm:cxn modelId="{F9C27159-C8B6-4ACC-95DD-3FC78D577FA3}" type="presParOf" srcId="{98779053-91D0-43F1-B543-812D270FFE25}" destId="{2D08F350-833F-46AD-9952-4EB4AA02F56F}" srcOrd="3" destOrd="0" presId="urn:microsoft.com/office/officeart/2018/2/layout/IconVerticalSolidList"/>
    <dgm:cxn modelId="{AA9349D6-C8AB-4E60-B4B9-8EAD56002378}" type="presParOf" srcId="{98779053-91D0-43F1-B543-812D270FFE25}" destId="{861FB05E-47D4-4F35-A436-7E00DF17D484}" srcOrd="4" destOrd="0" presId="urn:microsoft.com/office/officeart/2018/2/layout/IconVerticalSolidList"/>
    <dgm:cxn modelId="{24894C53-E24C-4CBA-B6FF-0BB3A0B079EC}" type="presParOf" srcId="{861FB05E-47D4-4F35-A436-7E00DF17D484}" destId="{8681AFB7-4F48-4F6F-876C-F707F1633063}" srcOrd="0" destOrd="0" presId="urn:microsoft.com/office/officeart/2018/2/layout/IconVerticalSolidList"/>
    <dgm:cxn modelId="{798714B2-D65B-4431-A989-6B8AA625711C}" type="presParOf" srcId="{861FB05E-47D4-4F35-A436-7E00DF17D484}" destId="{A5A3B642-C995-4B97-B0F0-4F3D0BB44F2B}" srcOrd="1" destOrd="0" presId="urn:microsoft.com/office/officeart/2018/2/layout/IconVerticalSolidList"/>
    <dgm:cxn modelId="{0DDB0C97-C228-418D-96D2-A07658947FBA}" type="presParOf" srcId="{861FB05E-47D4-4F35-A436-7E00DF17D484}" destId="{475AC379-0D58-4F09-BF24-28C2CC288A74}" srcOrd="2" destOrd="0" presId="urn:microsoft.com/office/officeart/2018/2/layout/IconVerticalSolidList"/>
    <dgm:cxn modelId="{A39AF46F-98EE-4D50-A46A-7D33B5434102}" type="presParOf" srcId="{861FB05E-47D4-4F35-A436-7E00DF17D484}" destId="{A30AF55B-D04A-4494-AD9D-263480CC12A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33F2E-205C-4EEE-80C4-310822FEA407}">
      <dsp:nvSpPr>
        <dsp:cNvPr id="0" name=""/>
        <dsp:cNvSpPr/>
      </dsp:nvSpPr>
      <dsp:spPr>
        <a:xfrm>
          <a:off x="0" y="2077"/>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3709254-3E21-4EA6-A6FB-7DFEDACE0D25}">
      <dsp:nvSpPr>
        <dsp:cNvPr id="0" name=""/>
        <dsp:cNvSpPr/>
      </dsp:nvSpPr>
      <dsp:spPr>
        <a:xfrm>
          <a:off x="0" y="2077"/>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tr-TR" sz="3300" kern="1200" dirty="0"/>
            <a:t>We </a:t>
          </a:r>
          <a:r>
            <a:rPr lang="en-US" sz="3300" kern="1200" dirty="0"/>
            <a:t>tend to like things that are similar to other things </a:t>
          </a:r>
          <a:r>
            <a:rPr lang="tr-TR" sz="3300" kern="1200" dirty="0"/>
            <a:t>we</a:t>
          </a:r>
          <a:r>
            <a:rPr lang="en-US" sz="3300" kern="1200" dirty="0"/>
            <a:t> like</a:t>
          </a:r>
        </a:p>
      </dsp:txBody>
      <dsp:txXfrm>
        <a:off x="0" y="2077"/>
        <a:ext cx="6692748" cy="1416956"/>
      </dsp:txXfrm>
    </dsp:sp>
    <dsp:sp modelId="{DA3811FC-831A-4F7F-9138-1D520560FA2C}">
      <dsp:nvSpPr>
        <dsp:cNvPr id="0" name=""/>
        <dsp:cNvSpPr/>
      </dsp:nvSpPr>
      <dsp:spPr>
        <a:xfrm>
          <a:off x="0" y="1419033"/>
          <a:ext cx="6692748" cy="0"/>
        </a:xfrm>
        <a:prstGeom prst="line">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w="9525" cap="flat" cmpd="sng" algn="ctr">
          <a:solidFill>
            <a:schemeClr val="accent2">
              <a:hueOff val="-734515"/>
              <a:satOff val="-16247"/>
              <a:lumOff val="-323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F50EE94-83C0-4213-B8FE-9FA90D2BB7DE}">
      <dsp:nvSpPr>
        <dsp:cNvPr id="0" name=""/>
        <dsp:cNvSpPr/>
      </dsp:nvSpPr>
      <dsp:spPr>
        <a:xfrm>
          <a:off x="0" y="1419033"/>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tr-TR" sz="3300" kern="1200"/>
            <a:t>We </a:t>
          </a:r>
          <a:r>
            <a:rPr lang="en-US" sz="3300" kern="1200"/>
            <a:t>tend to like things that similar people like</a:t>
          </a:r>
        </a:p>
      </dsp:txBody>
      <dsp:txXfrm>
        <a:off x="0" y="1419033"/>
        <a:ext cx="6692748" cy="1416956"/>
      </dsp:txXfrm>
    </dsp:sp>
    <dsp:sp modelId="{1B49DC79-5767-408D-9B83-8688B465A356}">
      <dsp:nvSpPr>
        <dsp:cNvPr id="0" name=""/>
        <dsp:cNvSpPr/>
      </dsp:nvSpPr>
      <dsp:spPr>
        <a:xfrm>
          <a:off x="0" y="2835990"/>
          <a:ext cx="6692748" cy="0"/>
        </a:xfrm>
        <a:prstGeom prst="line">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5FCF45D-002C-472E-AA2A-995585AC6A15}">
      <dsp:nvSpPr>
        <dsp:cNvPr id="0" name=""/>
        <dsp:cNvSpPr/>
      </dsp:nvSpPr>
      <dsp:spPr>
        <a:xfrm>
          <a:off x="0" y="2835990"/>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tr-TR" sz="3300" kern="1200" dirty="0"/>
            <a:t>T</a:t>
          </a:r>
          <a:r>
            <a:rPr lang="en-US" sz="3300" kern="1200" dirty="0"/>
            <a:t>hese  patterns  </a:t>
          </a:r>
          <a:r>
            <a:rPr lang="tr-TR" sz="3300" kern="1200" dirty="0"/>
            <a:t>can be used </a:t>
          </a:r>
          <a:r>
            <a:rPr lang="en-US" sz="3300" kern="1200" dirty="0"/>
            <a:t>to  make  predictions  to  offer  new  things</a:t>
          </a:r>
        </a:p>
      </dsp:txBody>
      <dsp:txXfrm>
        <a:off x="0" y="2835990"/>
        <a:ext cx="6692748" cy="1416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4D3E6-B294-4089-B322-6D073CAF9C85}">
      <dsp:nvSpPr>
        <dsp:cNvPr id="0" name=""/>
        <dsp:cNvSpPr/>
      </dsp:nvSpPr>
      <dsp:spPr>
        <a:xfrm>
          <a:off x="0" y="0"/>
          <a:ext cx="10501607" cy="12925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EF591-7331-41B4-9E95-4660AB91810F}">
      <dsp:nvSpPr>
        <dsp:cNvPr id="0" name=""/>
        <dsp:cNvSpPr/>
      </dsp:nvSpPr>
      <dsp:spPr>
        <a:xfrm>
          <a:off x="391003" y="291381"/>
          <a:ext cx="710914" cy="7109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822C95-EAC2-442A-80BD-A88E164ADA61}">
      <dsp:nvSpPr>
        <dsp:cNvPr id="0" name=""/>
        <dsp:cNvSpPr/>
      </dsp:nvSpPr>
      <dsp:spPr>
        <a:xfrm>
          <a:off x="1492921" y="552"/>
          <a:ext cx="9008685" cy="129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97" tIns="136797" rIns="136797" bIns="136797" numCol="1" spcCol="1270" anchor="ctr" anchorCtr="0">
          <a:noAutofit/>
        </a:bodyPr>
        <a:lstStyle/>
        <a:p>
          <a:pPr marL="0" lvl="0" indent="0" algn="l" defTabSz="1111250">
            <a:lnSpc>
              <a:spcPct val="90000"/>
            </a:lnSpc>
            <a:spcBef>
              <a:spcPct val="0"/>
            </a:spcBef>
            <a:spcAft>
              <a:spcPct val="35000"/>
            </a:spcAft>
            <a:buNone/>
          </a:pPr>
          <a:r>
            <a:rPr lang="en-US" sz="2500" kern="1200"/>
            <a:t>Recommendation systems involve predicting user preferences for unseen  items such  as  movies,  songs  or  books</a:t>
          </a:r>
        </a:p>
      </dsp:txBody>
      <dsp:txXfrm>
        <a:off x="1492921" y="552"/>
        <a:ext cx="9008685" cy="1292572"/>
      </dsp:txXfrm>
    </dsp:sp>
    <dsp:sp modelId="{5BE98A07-8161-41A5-ABA5-6EA30B28C562}">
      <dsp:nvSpPr>
        <dsp:cNvPr id="0" name=""/>
        <dsp:cNvSpPr/>
      </dsp:nvSpPr>
      <dsp:spPr>
        <a:xfrm>
          <a:off x="0" y="1616267"/>
          <a:ext cx="10501607" cy="12925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5153F-A2BF-4CE0-825D-D041C91715F7}">
      <dsp:nvSpPr>
        <dsp:cNvPr id="0" name=""/>
        <dsp:cNvSpPr/>
      </dsp:nvSpPr>
      <dsp:spPr>
        <a:xfrm>
          <a:off x="391003" y="1907096"/>
          <a:ext cx="710914" cy="7109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185172-23EE-4625-96EC-EEC02F7CC203}">
      <dsp:nvSpPr>
        <dsp:cNvPr id="0" name=""/>
        <dsp:cNvSpPr/>
      </dsp:nvSpPr>
      <dsp:spPr>
        <a:xfrm>
          <a:off x="1492921" y="1616267"/>
          <a:ext cx="9008685" cy="129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97" tIns="136797" rIns="136797" bIns="136797" numCol="1" spcCol="1270" anchor="ctr" anchorCtr="0">
          <a:noAutofit/>
        </a:bodyPr>
        <a:lstStyle/>
        <a:p>
          <a:pPr marL="0" lvl="0" indent="0" algn="l" defTabSz="1111250">
            <a:lnSpc>
              <a:spcPct val="90000"/>
            </a:lnSpc>
            <a:spcBef>
              <a:spcPct val="0"/>
            </a:spcBef>
            <a:spcAft>
              <a:spcPct val="35000"/>
            </a:spcAft>
            <a:buNone/>
          </a:pPr>
          <a:r>
            <a:rPr lang="tr-TR" sz="2500" kern="1200"/>
            <a:t>R</a:t>
          </a:r>
          <a:r>
            <a:rPr lang="en-US" sz="2500" kern="1200"/>
            <a:t>ecommendation  systems  have  become</a:t>
          </a:r>
          <a:r>
            <a:rPr lang="tr-TR" sz="2500" kern="1200"/>
            <a:t> very popular with the increasing availability of millions of products online</a:t>
          </a:r>
          <a:endParaRPr lang="en-US" sz="2500" kern="1200"/>
        </a:p>
      </dsp:txBody>
      <dsp:txXfrm>
        <a:off x="1492921" y="1616267"/>
        <a:ext cx="9008685" cy="1292572"/>
      </dsp:txXfrm>
    </dsp:sp>
    <dsp:sp modelId="{50AFC766-E525-4856-8F4B-49A17F174EB0}">
      <dsp:nvSpPr>
        <dsp:cNvPr id="0" name=""/>
        <dsp:cNvSpPr/>
      </dsp:nvSpPr>
      <dsp:spPr>
        <a:xfrm>
          <a:off x="0" y="3231983"/>
          <a:ext cx="10501607" cy="12925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FC173-A7DE-4954-B42A-5D9CAC619619}">
      <dsp:nvSpPr>
        <dsp:cNvPr id="0" name=""/>
        <dsp:cNvSpPr/>
      </dsp:nvSpPr>
      <dsp:spPr>
        <a:xfrm>
          <a:off x="391003" y="3522812"/>
          <a:ext cx="710914" cy="7109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123400-AF0B-4DD2-9C8A-E4DC0D44EA83}">
      <dsp:nvSpPr>
        <dsp:cNvPr id="0" name=""/>
        <dsp:cNvSpPr/>
      </dsp:nvSpPr>
      <dsp:spPr>
        <a:xfrm>
          <a:off x="1492921" y="3231983"/>
          <a:ext cx="9008685" cy="129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97" tIns="136797" rIns="136797" bIns="136797" numCol="1" spcCol="1270" anchor="ctr" anchorCtr="0">
          <a:noAutofit/>
        </a:bodyPr>
        <a:lstStyle/>
        <a:p>
          <a:pPr marL="0" lvl="0" indent="0" algn="l" defTabSz="1111250">
            <a:lnSpc>
              <a:spcPct val="90000"/>
            </a:lnSpc>
            <a:spcBef>
              <a:spcPct val="0"/>
            </a:spcBef>
            <a:spcAft>
              <a:spcPct val="35000"/>
            </a:spcAft>
            <a:buNone/>
          </a:pPr>
          <a:r>
            <a:rPr lang="tr-TR" sz="2500" kern="1200"/>
            <a:t>Recommending relevant products increases the sales</a:t>
          </a:r>
          <a:endParaRPr lang="en-US" sz="2500" kern="1200"/>
        </a:p>
      </dsp:txBody>
      <dsp:txXfrm>
        <a:off x="1492921" y="3231983"/>
        <a:ext cx="9008685" cy="1292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B5779-A425-40A3-BC6E-93DDB8F26D67}">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E247C-E146-4DBE-9F0A-9DAEF8D40392}">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AA3A18-F734-435E-81E0-70E906C69F6A}">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100000"/>
            </a:lnSpc>
            <a:spcBef>
              <a:spcPct val="0"/>
            </a:spcBef>
            <a:spcAft>
              <a:spcPct val="35000"/>
            </a:spcAft>
            <a:buNone/>
          </a:pPr>
          <a:r>
            <a:rPr lang="en-US" sz="2500" kern="1200" dirty="0"/>
            <a:t>Geeksforgeeks.org</a:t>
          </a:r>
          <a:r>
            <a:rPr lang="tr-TR" sz="2500" kern="1200" dirty="0"/>
            <a:t> 100K dataset</a:t>
          </a:r>
          <a:endParaRPr lang="en-US" sz="2500" kern="1200" dirty="0"/>
        </a:p>
      </dsp:txBody>
      <dsp:txXfrm>
        <a:off x="1036844" y="383"/>
        <a:ext cx="8869155" cy="897701"/>
      </dsp:txXfrm>
    </dsp:sp>
    <dsp:sp modelId="{C81BD09D-67CE-43DA-8E6C-D261D6084B8A}">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47822-4554-4841-8D58-5FA649DB0305}">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2130A5-6A90-4518-8EA2-8A0219A5A4DC}">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100000"/>
            </a:lnSpc>
            <a:spcBef>
              <a:spcPct val="0"/>
            </a:spcBef>
            <a:spcAft>
              <a:spcPct val="35000"/>
            </a:spcAft>
            <a:buNone/>
          </a:pPr>
          <a:r>
            <a:rPr lang="en-US" sz="2500" kern="1200" dirty="0"/>
            <a:t>100,000 ratings (1-5) from 943 users on 1664 movies</a:t>
          </a:r>
        </a:p>
      </dsp:txBody>
      <dsp:txXfrm>
        <a:off x="1036844" y="1122509"/>
        <a:ext cx="8869155" cy="897701"/>
      </dsp:txXfrm>
    </dsp:sp>
    <dsp:sp modelId="{8681AFB7-4F48-4F6F-876C-F707F1633063}">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3B642-C995-4B97-B0F0-4F3D0BB44F2B}">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AF55B-D04A-4494-AD9D-263480CC12AE}">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100000"/>
            </a:lnSpc>
            <a:spcBef>
              <a:spcPct val="0"/>
            </a:spcBef>
            <a:spcAft>
              <a:spcPct val="35000"/>
            </a:spcAft>
            <a:buNone/>
          </a:pPr>
          <a:r>
            <a:rPr lang="en-US" sz="2500" kern="1200"/>
            <a:t>At least 20 movies for each user</a:t>
          </a:r>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C67EE-2C53-4A81-8C86-B74A336FA4E2}" type="datetimeFigureOut">
              <a:rPr lang="en-IN" smtClean="0"/>
              <a:t>09-09-2020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DD66B-A76B-4D28-90A1-0BB23279D387}" type="slidenum">
              <a:rPr lang="en-IN" smtClean="0"/>
              <a:t>‹#›</a:t>
            </a:fld>
            <a:endParaRPr lang="en-IN"/>
          </a:p>
        </p:txBody>
      </p:sp>
    </p:spTree>
    <p:extLst>
      <p:ext uri="{BB962C8B-B14F-4D97-AF65-F5344CB8AC3E}">
        <p14:creationId xmlns:p14="http://schemas.microsoft.com/office/powerpoint/2010/main" val="8752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DDD66B-A76B-4D28-90A1-0BB23279D387}" type="slidenum">
              <a:rPr lang="en-IN" smtClean="0"/>
              <a:t>1</a:t>
            </a:fld>
            <a:endParaRPr lang="en-IN"/>
          </a:p>
        </p:txBody>
      </p:sp>
    </p:spTree>
    <p:extLst>
      <p:ext uri="{BB962C8B-B14F-4D97-AF65-F5344CB8AC3E}">
        <p14:creationId xmlns:p14="http://schemas.microsoft.com/office/powerpoint/2010/main" val="239204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DDD66B-A76B-4D28-90A1-0BB23279D387}" type="slidenum">
              <a:rPr lang="en-IN" smtClean="0"/>
              <a:t>4</a:t>
            </a:fld>
            <a:endParaRPr lang="en-IN"/>
          </a:p>
        </p:txBody>
      </p:sp>
    </p:spTree>
    <p:extLst>
      <p:ext uri="{BB962C8B-B14F-4D97-AF65-F5344CB8AC3E}">
        <p14:creationId xmlns:p14="http://schemas.microsoft.com/office/powerpoint/2010/main" val="101275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DDD66B-A76B-4D28-90A1-0BB23279D387}" type="slidenum">
              <a:rPr lang="en-IN" smtClean="0"/>
              <a:t>22</a:t>
            </a:fld>
            <a:endParaRPr lang="en-IN"/>
          </a:p>
        </p:txBody>
      </p:sp>
    </p:spTree>
    <p:extLst>
      <p:ext uri="{BB962C8B-B14F-4D97-AF65-F5344CB8AC3E}">
        <p14:creationId xmlns:p14="http://schemas.microsoft.com/office/powerpoint/2010/main" val="323338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A1362E-AB08-422C-8839-B6FA41BB157E}" type="datetimeFigureOut">
              <a:rPr lang="en-IN" smtClean="0"/>
              <a:t>09-09-2020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72401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287095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253056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3731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979780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A1362E-AB08-422C-8839-B6FA41BB157E}"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24318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A1362E-AB08-422C-8839-B6FA41BB157E}"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62968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1362E-AB08-422C-8839-B6FA41BB157E}"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277057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1362E-AB08-422C-8839-B6FA41BB157E}"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132143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1362E-AB08-422C-8839-B6FA41BB157E}"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276557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1362E-AB08-422C-8839-B6FA41BB157E}"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292842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40995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1362E-AB08-422C-8839-B6FA41BB157E}"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19207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1362E-AB08-422C-8839-B6FA41BB157E}"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141650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1362E-AB08-422C-8839-B6FA41BB157E}"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19533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42845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362E-AB08-422C-8839-B6FA41BB157E}"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63054-5516-406B-B700-17C92D58CEF1}" type="slidenum">
              <a:rPr lang="en-IN" smtClean="0"/>
              <a:t>‹#›</a:t>
            </a:fld>
            <a:endParaRPr lang="en-IN"/>
          </a:p>
        </p:txBody>
      </p:sp>
    </p:spTree>
    <p:extLst>
      <p:ext uri="{BB962C8B-B14F-4D97-AF65-F5344CB8AC3E}">
        <p14:creationId xmlns:p14="http://schemas.microsoft.com/office/powerpoint/2010/main" val="194294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A1362E-AB08-422C-8839-B6FA41BB157E}" type="datetimeFigureOut">
              <a:rPr lang="en-IN" smtClean="0"/>
              <a:t>09-09-2020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263054-5516-406B-B700-17C92D58CEF1}" type="slidenum">
              <a:rPr lang="en-IN" smtClean="0"/>
              <a:t>‹#›</a:t>
            </a:fld>
            <a:endParaRPr lang="en-IN"/>
          </a:p>
        </p:txBody>
      </p:sp>
    </p:spTree>
    <p:extLst>
      <p:ext uri="{BB962C8B-B14F-4D97-AF65-F5344CB8AC3E}">
        <p14:creationId xmlns:p14="http://schemas.microsoft.com/office/powerpoint/2010/main" val="419138157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hemangbairwa"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sv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hyperlink" Target="https://www.kaggle.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6AA9-5571-46C3-A427-0B2B2E4E5C51}"/>
              </a:ext>
            </a:extLst>
          </p:cNvPr>
          <p:cNvSpPr>
            <a:spLocks noGrp="1"/>
          </p:cNvSpPr>
          <p:nvPr>
            <p:ph type="title"/>
          </p:nvPr>
        </p:nvSpPr>
        <p:spPr>
          <a:xfrm>
            <a:off x="1516075" y="2284363"/>
            <a:ext cx="9905998" cy="1478570"/>
          </a:xfrm>
        </p:spPr>
        <p:txBody>
          <a:bodyPr>
            <a:normAutofit fontScale="90000"/>
          </a:bodyPr>
          <a:lstStyle/>
          <a:p>
            <a:r>
              <a:rPr lang="en-US" sz="5400" dirty="0">
                <a:latin typeface="Agency FB" panose="020B0503020202020204" pitchFamily="34" charset="0"/>
                <a:ea typeface="Adobe Heiti Std R" panose="020B0400000000000000" pitchFamily="34" charset="-128"/>
              </a:rPr>
              <a:t>  </a:t>
            </a:r>
            <a:r>
              <a:rPr lang="en-US" sz="7300" dirty="0">
                <a:latin typeface="Agency FB" panose="020B0503020202020204" pitchFamily="34" charset="0"/>
                <a:ea typeface="Adobe Heiti Std R" panose="020B0400000000000000" pitchFamily="34" charset="-128"/>
              </a:rPr>
              <a:t>movie Recommendation System</a:t>
            </a:r>
            <a:br>
              <a:rPr lang="en-US" dirty="0">
                <a:latin typeface="Agency FB" panose="020B0503020202020204" pitchFamily="34" charset="0"/>
                <a:ea typeface="Adobe Heiti Std R" panose="020B0400000000000000" pitchFamily="34" charset="-128"/>
              </a:rPr>
            </a:br>
            <a:r>
              <a:rPr lang="en-US" sz="4400" dirty="0">
                <a:latin typeface="Agency FB" panose="020B0503020202020204" pitchFamily="34" charset="0"/>
                <a:ea typeface="Adobe Heiti Std R" panose="020B0400000000000000" pitchFamily="34" charset="-128"/>
              </a:rPr>
              <a:t>                         		</a:t>
            </a:r>
            <a:r>
              <a:rPr lang="en-US" sz="3100" dirty="0">
                <a:latin typeface="Agency FB" panose="020B0503020202020204" pitchFamily="34" charset="0"/>
                <a:ea typeface="Adobe Heiti Std R" panose="020B0400000000000000" pitchFamily="34" charset="-128"/>
              </a:rPr>
              <a:t>Written in python</a:t>
            </a:r>
            <a:r>
              <a:rPr lang="en-US" sz="4400" dirty="0">
                <a:latin typeface="Agency FB" panose="020B0503020202020204" pitchFamily="34" charset="0"/>
                <a:ea typeface="Adobe Heiti Std R" panose="020B0400000000000000" pitchFamily="34" charset="-128"/>
              </a:rPr>
              <a:t>	</a:t>
            </a:r>
            <a:r>
              <a:rPr lang="en-US" dirty="0">
                <a:latin typeface="Agency FB" panose="020B0503020202020204" pitchFamily="34" charset="0"/>
                <a:ea typeface="Adobe Heiti Std R" panose="020B0400000000000000" pitchFamily="34" charset="-128"/>
              </a:rPr>
              <a:t> </a:t>
            </a:r>
            <a:br>
              <a:rPr lang="en-US" dirty="0">
                <a:latin typeface="Agency FB" panose="020B0503020202020204" pitchFamily="34" charset="0"/>
                <a:ea typeface="Adobe Heiti Std R" panose="020B0400000000000000" pitchFamily="34" charset="-128"/>
              </a:rPr>
            </a:br>
            <a:br>
              <a:rPr lang="en-US" dirty="0">
                <a:latin typeface="Agency FB" panose="020B0503020202020204" pitchFamily="34" charset="0"/>
                <a:ea typeface="Adobe Heiti Std R" panose="020B0400000000000000" pitchFamily="34" charset="-128"/>
              </a:rPr>
            </a:br>
            <a:br>
              <a:rPr lang="en-US" dirty="0">
                <a:latin typeface="Agency FB" panose="020B0503020202020204" pitchFamily="34" charset="0"/>
                <a:ea typeface="Adobe Heiti Std R" panose="020B0400000000000000" pitchFamily="34" charset="-128"/>
              </a:rPr>
            </a:br>
            <a:br>
              <a:rPr lang="en-US" dirty="0">
                <a:latin typeface="Agency FB" panose="020B0503020202020204" pitchFamily="34" charset="0"/>
                <a:ea typeface="Adobe Heiti Std R" panose="020B0400000000000000" pitchFamily="34" charset="-128"/>
              </a:rPr>
            </a:br>
            <a:r>
              <a:rPr lang="en-US" dirty="0">
                <a:latin typeface="Agency FB" panose="020B0503020202020204" pitchFamily="34" charset="0"/>
                <a:ea typeface="Adobe Heiti Std R" panose="020B0400000000000000" pitchFamily="34" charset="-128"/>
              </a:rPr>
              <a:t>                                             By-</a:t>
            </a:r>
            <a:r>
              <a:rPr lang="en-US" dirty="0" err="1">
                <a:latin typeface="Agency FB" panose="020B0503020202020204" pitchFamily="34" charset="0"/>
                <a:ea typeface="Adobe Heiti Std R" panose="020B0400000000000000" pitchFamily="34" charset="-128"/>
              </a:rPr>
              <a:t>Data_miners</a:t>
            </a:r>
            <a:endParaRPr lang="en-IN" dirty="0">
              <a:latin typeface="Agency FB" panose="020B0503020202020204" pitchFamily="34" charset="0"/>
              <a:ea typeface="Adobe Heiti Std R" panose="020B0400000000000000" pitchFamily="34" charset="-128"/>
            </a:endParaRPr>
          </a:p>
        </p:txBody>
      </p:sp>
    </p:spTree>
    <p:extLst>
      <p:ext uri="{BB962C8B-B14F-4D97-AF65-F5344CB8AC3E}">
        <p14:creationId xmlns:p14="http://schemas.microsoft.com/office/powerpoint/2010/main" val="420761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 name="Rectangle 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F7B71F3F-8558-4440-AA38-63E3ADABB511}"/>
              </a:ext>
            </a:extLst>
          </p:cNvPr>
          <p:cNvSpPr>
            <a:spLocks noGrp="1"/>
          </p:cNvSpPr>
          <p:nvPr>
            <p:ph type="ctrTitle"/>
          </p:nvPr>
        </p:nvSpPr>
        <p:spPr>
          <a:xfrm>
            <a:off x="2653374" y="2700337"/>
            <a:ext cx="6858000" cy="1367896"/>
          </a:xfrm>
        </p:spPr>
        <p:txBody>
          <a:bodyPr>
            <a:normAutofit fontScale="90000"/>
          </a:bodyPr>
          <a:lstStyle/>
          <a:p>
            <a:pPr algn="ctr"/>
            <a:r>
              <a:rPr lang="en-US" sz="3700" b="1" u="dbl" spc="-20" dirty="0">
                <a:solidFill>
                  <a:schemeClr val="bg2">
                    <a:lumMod val="75000"/>
                  </a:schemeClr>
                </a:solidFill>
                <a:effectLst/>
                <a:latin typeface="Lucida Sans Unicode" panose="020B0602030504020204" pitchFamily="34" charset="0"/>
                <a:ea typeface="Times New Roman" panose="02020603050405020304" pitchFamily="18" charset="0"/>
              </a:rPr>
              <a:t>Walkthrough of building </a:t>
            </a:r>
            <a:br>
              <a:rPr lang="en-US" sz="3700" b="1" u="dbl" spc="-20" dirty="0">
                <a:solidFill>
                  <a:schemeClr val="bg2">
                    <a:lumMod val="75000"/>
                  </a:schemeClr>
                </a:solidFill>
                <a:effectLst/>
                <a:latin typeface="Lucida Sans Unicode" panose="020B0602030504020204" pitchFamily="34" charset="0"/>
                <a:ea typeface="Times New Roman" panose="02020603050405020304" pitchFamily="18" charset="0"/>
              </a:rPr>
            </a:br>
            <a:r>
              <a:rPr lang="en-US" sz="3700" b="1" u="dbl" spc="-20" dirty="0">
                <a:solidFill>
                  <a:schemeClr val="bg2">
                    <a:lumMod val="75000"/>
                  </a:schemeClr>
                </a:solidFill>
                <a:effectLst/>
                <a:latin typeface="Lucida Sans Unicode" panose="020B0602030504020204" pitchFamily="34" charset="0"/>
                <a:ea typeface="Times New Roman" panose="02020603050405020304" pitchFamily="18" charset="0"/>
              </a:rPr>
              <a:t>a MOVIE recommender system</a:t>
            </a:r>
            <a:endParaRPr lang="en-IN" sz="3700" dirty="0">
              <a:solidFill>
                <a:schemeClr val="bg2">
                  <a:lumMod val="75000"/>
                </a:schemeClr>
              </a:solidFill>
            </a:endParaRPr>
          </a:p>
        </p:txBody>
      </p:sp>
    </p:spTree>
    <p:extLst>
      <p:ext uri="{BB962C8B-B14F-4D97-AF65-F5344CB8AC3E}">
        <p14:creationId xmlns:p14="http://schemas.microsoft.com/office/powerpoint/2010/main" val="17111959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4" name="Title 3">
            <a:extLst>
              <a:ext uri="{FF2B5EF4-FFF2-40B4-BE49-F238E27FC236}">
                <a16:creationId xmlns:a16="http://schemas.microsoft.com/office/drawing/2014/main" id="{426E7095-ED77-4B86-951E-999FF1830D9B}"/>
              </a:ext>
            </a:extLst>
          </p:cNvPr>
          <p:cNvSpPr>
            <a:spLocks noGrp="1"/>
          </p:cNvSpPr>
          <p:nvPr>
            <p:ph type="title"/>
          </p:nvPr>
        </p:nvSpPr>
        <p:spPr>
          <a:xfrm>
            <a:off x="1558664" y="396808"/>
            <a:ext cx="6763453" cy="1478570"/>
          </a:xfrm>
        </p:spPr>
        <p:txBody>
          <a:bodyPr vert="horz" lIns="91440" tIns="45720" rIns="91440" bIns="45720" rtlCol="0" anchor="ctr">
            <a:normAutofit/>
          </a:bodyPr>
          <a:lstStyle/>
          <a:p>
            <a:pPr algn="r"/>
            <a:r>
              <a:rPr lang="en-US" sz="4000" dirty="0"/>
              <a:t>DATA PRE-PROCESSING steps</a:t>
            </a:r>
          </a:p>
        </p:txBody>
      </p:sp>
      <p:sp>
        <p:nvSpPr>
          <p:cNvPr id="5" name="TextBox 4">
            <a:extLst>
              <a:ext uri="{FF2B5EF4-FFF2-40B4-BE49-F238E27FC236}">
                <a16:creationId xmlns:a16="http://schemas.microsoft.com/office/drawing/2014/main" id="{B97E31FB-A8A8-4DD0-8C48-7BA20557999F}"/>
              </a:ext>
            </a:extLst>
          </p:cNvPr>
          <p:cNvSpPr txBox="1"/>
          <p:nvPr/>
        </p:nvSpPr>
        <p:spPr>
          <a:xfrm>
            <a:off x="1558664" y="2152649"/>
            <a:ext cx="7631927" cy="3541714"/>
          </a:xfrm>
          <a:prstGeom prst="rect">
            <a:avLst/>
          </a:prstGeom>
        </p:spPr>
        <p:txBody>
          <a:bodyPr vert="horz" lIns="91440" tIns="45720" rIns="91440" bIns="45720" rtlCol="0" anchor="t">
            <a:noAutofit/>
          </a:bodyPr>
          <a:lstStyle/>
          <a:p>
            <a:pPr indent="-228600" defTabSz="914400">
              <a:lnSpc>
                <a:spcPct val="110000"/>
              </a:lnSpc>
              <a:spcAft>
                <a:spcPts val="600"/>
              </a:spcAft>
              <a:buSzPct val="125000"/>
              <a:buFont typeface="Arial" panose="020B0604020202020204" pitchFamily="34" charset="0"/>
              <a:buChar char="•"/>
            </a:pPr>
            <a:r>
              <a:rPr lang="en-US" dirty="0"/>
              <a:t>STEP:-1 import basic lib. and data base which we have to use.</a:t>
            </a:r>
          </a:p>
          <a:p>
            <a:pPr indent="-228600" defTabSz="914400">
              <a:lnSpc>
                <a:spcPct val="110000"/>
              </a:lnSpc>
              <a:spcAft>
                <a:spcPts val="600"/>
              </a:spcAft>
              <a:buSzPct val="125000"/>
              <a:buFont typeface="Arial" panose="020B0604020202020204" pitchFamily="34" charset="0"/>
              <a:buChar char="•"/>
            </a:pPr>
            <a:r>
              <a:rPr lang="en-US" dirty="0"/>
              <a:t>STEP:-2  check the head of the data</a:t>
            </a:r>
          </a:p>
          <a:p>
            <a:pPr indent="-228600" defTabSz="914400">
              <a:lnSpc>
                <a:spcPct val="110000"/>
              </a:lnSpc>
              <a:spcAft>
                <a:spcPts val="600"/>
              </a:spcAft>
              <a:buSzPct val="125000"/>
              <a:buFont typeface="Arial" panose="020B0604020202020204" pitchFamily="34" charset="0"/>
              <a:buChar char="•"/>
            </a:pPr>
            <a:r>
              <a:rPr lang="en-US" dirty="0"/>
              <a:t>Step:-3 Checking out all the movies and there respective IDs</a:t>
            </a:r>
          </a:p>
          <a:p>
            <a:pPr indent="-228600" defTabSz="914400">
              <a:lnSpc>
                <a:spcPct val="110000"/>
              </a:lnSpc>
              <a:spcAft>
                <a:spcPts val="600"/>
              </a:spcAft>
              <a:buSzPct val="125000"/>
              <a:buFont typeface="Arial" panose="020B0604020202020204" pitchFamily="34" charset="0"/>
              <a:buChar char="•"/>
            </a:pPr>
            <a:r>
              <a:rPr lang="en-US" dirty="0"/>
              <a:t>Step:-4 Calculating mean rating of all movies</a:t>
            </a:r>
          </a:p>
          <a:p>
            <a:pPr indent="-228600" defTabSz="914400">
              <a:lnSpc>
                <a:spcPct val="110000"/>
              </a:lnSpc>
              <a:spcAft>
                <a:spcPts val="600"/>
              </a:spcAft>
              <a:buSzPct val="125000"/>
              <a:buFont typeface="Arial" panose="020B0604020202020204" pitchFamily="34" charset="0"/>
              <a:buChar char="•"/>
            </a:pPr>
            <a:r>
              <a:rPr lang="en-US" dirty="0"/>
              <a:t>Step:-5 Calculate count rating of all movies</a:t>
            </a:r>
          </a:p>
          <a:p>
            <a:pPr indent="-228600" defTabSz="914400">
              <a:lnSpc>
                <a:spcPct val="110000"/>
              </a:lnSpc>
              <a:spcAft>
                <a:spcPts val="600"/>
              </a:spcAft>
              <a:buSzPct val="125000"/>
              <a:buFont typeface="Arial" panose="020B0604020202020204" pitchFamily="34" charset="0"/>
              <a:buChar char="•"/>
            </a:pPr>
            <a:r>
              <a:rPr lang="en-US" dirty="0"/>
              <a:t>Step:-6 Creating </a:t>
            </a:r>
            <a:r>
              <a:rPr lang="en-US" dirty="0" err="1"/>
              <a:t>dataframe</a:t>
            </a:r>
            <a:r>
              <a:rPr lang="en-US" dirty="0"/>
              <a:t> with ‘rating’ count values</a:t>
            </a:r>
          </a:p>
          <a:p>
            <a:pPr indent="-228600" defTabSz="914400">
              <a:lnSpc>
                <a:spcPct val="110000"/>
              </a:lnSpc>
              <a:spcAft>
                <a:spcPts val="600"/>
              </a:spcAft>
              <a:buSzPct val="125000"/>
              <a:buFont typeface="Arial" panose="020B0604020202020204" pitchFamily="34" charset="0"/>
              <a:buChar char="•"/>
            </a:pPr>
            <a:r>
              <a:rPr lang="en-US" dirty="0"/>
              <a:t>Step:-7 import </a:t>
            </a:r>
            <a:r>
              <a:rPr lang="en-US" dirty="0" err="1"/>
              <a:t>Matplotlib.pyplot</a:t>
            </a:r>
            <a:r>
              <a:rPr lang="en-US" dirty="0"/>
              <a:t> </a:t>
            </a:r>
          </a:p>
          <a:p>
            <a:pPr indent="-228600" defTabSz="914400">
              <a:lnSpc>
                <a:spcPct val="110000"/>
              </a:lnSpc>
              <a:spcAft>
                <a:spcPts val="600"/>
              </a:spcAft>
              <a:buSzPct val="125000"/>
              <a:buFont typeface="Arial" panose="020B0604020202020204" pitchFamily="34" charset="0"/>
              <a:buChar char="•"/>
            </a:pPr>
            <a:r>
              <a:rPr lang="en-US" dirty="0"/>
              <a:t>Step:-8 Plot a graph of ‘num of ratings column’</a:t>
            </a:r>
          </a:p>
          <a:p>
            <a:pPr indent="-228600" defTabSz="914400">
              <a:lnSpc>
                <a:spcPct val="110000"/>
              </a:lnSpc>
              <a:spcAft>
                <a:spcPts val="600"/>
              </a:spcAft>
              <a:buSzPct val="125000"/>
              <a:buFont typeface="Arial" panose="020B0604020202020204" pitchFamily="34" charset="0"/>
              <a:buChar char="•"/>
            </a:pPr>
            <a:r>
              <a:rPr lang="en-US" dirty="0"/>
              <a:t>Step:-9 Plot a graph of ‘ratings’ column</a:t>
            </a:r>
          </a:p>
          <a:p>
            <a:pPr indent="-228600" defTabSz="914400">
              <a:lnSpc>
                <a:spcPct val="110000"/>
              </a:lnSpc>
              <a:spcAft>
                <a:spcPts val="600"/>
              </a:spcAft>
              <a:buSzPct val="125000"/>
              <a:buFont typeface="Arial" panose="020B0604020202020204" pitchFamily="34" charset="0"/>
              <a:buChar char="•"/>
            </a:pPr>
            <a:r>
              <a:rPr lang="en-US" dirty="0"/>
              <a:t>Step:-10 sort values according to the ‘num of rating column’</a:t>
            </a:r>
          </a:p>
          <a:p>
            <a:pPr indent="-228600" defTabSz="914400">
              <a:lnSpc>
                <a:spcPct val="110000"/>
              </a:lnSpc>
              <a:spcAft>
                <a:spcPts val="600"/>
              </a:spcAft>
              <a:buSzPct val="125000"/>
              <a:buFont typeface="Arial" panose="020B0604020202020204" pitchFamily="34" charset="0"/>
              <a:buChar char="•"/>
            </a:pPr>
            <a:r>
              <a:rPr lang="en-US" dirty="0"/>
              <a:t>Step:-11 </a:t>
            </a:r>
            <a:r>
              <a:rPr lang="en-US" dirty="0" err="1"/>
              <a:t>Analysing</a:t>
            </a:r>
            <a:r>
              <a:rPr lang="en-US" dirty="0"/>
              <a:t> correlation with similar movies</a:t>
            </a:r>
          </a:p>
        </p:txBody>
      </p:sp>
    </p:spTree>
    <p:extLst>
      <p:ext uri="{BB962C8B-B14F-4D97-AF65-F5344CB8AC3E}">
        <p14:creationId xmlns:p14="http://schemas.microsoft.com/office/powerpoint/2010/main" val="332580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C4ADDA-28AE-424B-938B-2308C08F7538}"/>
              </a:ext>
            </a:extLst>
          </p:cNvPr>
          <p:cNvSpPr txBox="1"/>
          <p:nvPr/>
        </p:nvSpPr>
        <p:spPr>
          <a:xfrm>
            <a:off x="1909823" y="535078"/>
            <a:ext cx="8738884" cy="923330"/>
          </a:xfrm>
          <a:prstGeom prst="rect">
            <a:avLst/>
          </a:prstGeom>
          <a:noFill/>
        </p:spPr>
        <p:txBody>
          <a:bodyPr wrap="square" rtlCol="0">
            <a:spAutoFit/>
          </a:bodyPr>
          <a:lstStyle/>
          <a:p>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We are going to use the </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Kaggle.com </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to build a simple item similarity-based recommender system. The first thing we need to do is to import pandas and </a:t>
            </a:r>
            <a:r>
              <a:rPr lang="en-US" sz="1800" spc="-5" dirty="0" err="1">
                <a:effectLst/>
                <a:latin typeface="Georgia" panose="02040502050405020303" pitchFamily="18" charset="0"/>
                <a:ea typeface="Times New Roman" panose="02020603050405020304" pitchFamily="18" charset="0"/>
                <a:cs typeface="Times New Roman" panose="02020603050405020304" pitchFamily="18" charset="0"/>
              </a:rPr>
              <a:t>numpy</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endParaRPr lang="en-IN" dirty="0"/>
          </a:p>
        </p:txBody>
      </p:sp>
      <p:graphicFrame>
        <p:nvGraphicFramePr>
          <p:cNvPr id="7" name="Table 7">
            <a:extLst>
              <a:ext uri="{FF2B5EF4-FFF2-40B4-BE49-F238E27FC236}">
                <a16:creationId xmlns:a16="http://schemas.microsoft.com/office/drawing/2014/main" id="{53AE4BDC-7489-4476-9001-708A8703A3A6}"/>
              </a:ext>
            </a:extLst>
          </p:cNvPr>
          <p:cNvGraphicFramePr>
            <a:graphicFrameLocks noGrp="1"/>
          </p:cNvGraphicFramePr>
          <p:nvPr>
            <p:extLst>
              <p:ext uri="{D42A27DB-BD31-4B8C-83A1-F6EECF244321}">
                <p14:modId xmlns:p14="http://schemas.microsoft.com/office/powerpoint/2010/main" val="1504507019"/>
              </p:ext>
            </p:extLst>
          </p:nvPr>
        </p:nvGraphicFramePr>
        <p:xfrm>
          <a:off x="4626413" y="2291546"/>
          <a:ext cx="3923818" cy="1910922"/>
        </p:xfrm>
        <a:graphic>
          <a:graphicData uri="http://schemas.openxmlformats.org/drawingml/2006/table">
            <a:tbl>
              <a:tblPr firstRow="1" bandRow="1">
                <a:tableStyleId>{2D5ABB26-0587-4C30-8999-92F81FD0307C}</a:tableStyleId>
              </a:tblPr>
              <a:tblGrid>
                <a:gridCol w="3923818">
                  <a:extLst>
                    <a:ext uri="{9D8B030D-6E8A-4147-A177-3AD203B41FA5}">
                      <a16:colId xmlns:a16="http://schemas.microsoft.com/office/drawing/2014/main" val="213427738"/>
                    </a:ext>
                  </a:extLst>
                </a:gridCol>
              </a:tblGrid>
              <a:tr h="1910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2">
                              <a:lumMod val="75000"/>
                            </a:schemeClr>
                          </a:solidFill>
                          <a:effectLst/>
                        </a:rPr>
                        <a:t># these lines is taken from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2">
                              <a:lumMod val="75000"/>
                            </a:schemeClr>
                          </a:solidFill>
                          <a:effectLst/>
                        </a:rPr>
                        <a:t>import pandas as pd </a:t>
                      </a:r>
                      <a:br>
                        <a:rPr lang="en-US" sz="1800" b="1" kern="1200" dirty="0">
                          <a:solidFill>
                            <a:schemeClr val="tx2">
                              <a:lumMod val="75000"/>
                            </a:schemeClr>
                          </a:solidFill>
                          <a:effectLst/>
                        </a:rPr>
                      </a:br>
                      <a:r>
                        <a:rPr lang="en-US" sz="1800" b="1" kern="1200" dirty="0">
                          <a:solidFill>
                            <a:schemeClr val="tx2">
                              <a:lumMod val="75000"/>
                            </a:schemeClr>
                          </a:solidFill>
                          <a:effectLst/>
                        </a:rPr>
                        <a:t>import </a:t>
                      </a:r>
                      <a:r>
                        <a:rPr lang="en-US" sz="1800" b="1" kern="1200" dirty="0" err="1">
                          <a:solidFill>
                            <a:schemeClr val="tx2">
                              <a:lumMod val="75000"/>
                            </a:schemeClr>
                          </a:solidFill>
                          <a:effectLst/>
                        </a:rPr>
                        <a:t>numpy</a:t>
                      </a:r>
                      <a:r>
                        <a:rPr lang="en-US" sz="1800" b="1" kern="1200" dirty="0">
                          <a:solidFill>
                            <a:schemeClr val="tx2">
                              <a:lumMod val="75000"/>
                            </a:schemeClr>
                          </a:solidFill>
                          <a:effectLst/>
                        </a:rPr>
                        <a:t> as np</a:t>
                      </a:r>
                      <a:endParaRPr lang="en-IN" sz="1800" b="1" kern="1200" dirty="0">
                        <a:solidFill>
                          <a:schemeClr val="tx2">
                            <a:lumMod val="75000"/>
                          </a:schemeClr>
                        </a:solidFill>
                        <a:effectLst/>
                      </a:endParaRPr>
                    </a:p>
                  </a:txBody>
                  <a:tcPr/>
                </a:tc>
                <a:extLst>
                  <a:ext uri="{0D108BD9-81ED-4DB2-BD59-A6C34878D82A}">
                    <a16:rowId xmlns:a16="http://schemas.microsoft.com/office/drawing/2014/main" val="909505394"/>
                  </a:ext>
                </a:extLst>
              </a:tr>
            </a:tbl>
          </a:graphicData>
        </a:graphic>
      </p:graphicFrame>
      <p:sp>
        <p:nvSpPr>
          <p:cNvPr id="8" name="TextBox 7">
            <a:extLst>
              <a:ext uri="{FF2B5EF4-FFF2-40B4-BE49-F238E27FC236}">
                <a16:creationId xmlns:a16="http://schemas.microsoft.com/office/drawing/2014/main" id="{C0405474-2507-4ACB-BF57-763A19314428}"/>
              </a:ext>
            </a:extLst>
          </p:cNvPr>
          <p:cNvSpPr txBox="1"/>
          <p:nvPr/>
        </p:nvSpPr>
        <p:spPr>
          <a:xfrm>
            <a:off x="2152892" y="4400856"/>
            <a:ext cx="8738885" cy="998735"/>
          </a:xfrm>
          <a:prstGeom prst="rect">
            <a:avLst/>
          </a:prstGeom>
          <a:noFill/>
        </p:spPr>
        <p:txBody>
          <a:bodyPr wrap="square" rtlCol="0">
            <a:spAutoFit/>
          </a:bodyPr>
          <a:lstStyle/>
          <a:p>
            <a:pPr>
              <a:lnSpc>
                <a:spcPct val="110000"/>
              </a:lnSpc>
              <a:spcBef>
                <a:spcPts val="600"/>
              </a:spcBef>
              <a:spcAft>
                <a:spcPts val="1000"/>
              </a:spcAft>
            </a:pP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Next, we load in the data set using pandas </a:t>
            </a:r>
            <a:r>
              <a:rPr lang="en-US" sz="1800" spc="-5" dirty="0" err="1">
                <a:effectLst/>
                <a:latin typeface="Courier New" panose="02070309020205020404" pitchFamily="49" charset="0"/>
                <a:ea typeface="Times New Roman" panose="02020603050405020304" pitchFamily="18" charset="0"/>
                <a:cs typeface="Times New Roman" panose="02020603050405020304" pitchFamily="18" charset="0"/>
              </a:rPr>
              <a:t>read_csv</a:t>
            </a:r>
            <a:r>
              <a:rPr lang="en-US" sz="1800" spc="-5"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utility. The dataset is tab separated so we pass in </a:t>
            </a:r>
            <a:r>
              <a:rPr lang="en-US" sz="1800" spc="-5" dirty="0">
                <a:effectLst/>
                <a:latin typeface="Courier New" panose="02070309020205020404" pitchFamily="49" charset="0"/>
                <a:ea typeface="Times New Roman" panose="02020603050405020304" pitchFamily="18" charset="0"/>
                <a:cs typeface="Times New Roman" panose="02020603050405020304" pitchFamily="18" charset="0"/>
              </a:rPr>
              <a:t>\t</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to the </a:t>
            </a:r>
            <a:r>
              <a:rPr lang="en-US" sz="1800" spc="-5"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parameter. We then pass in the column names using the </a:t>
            </a:r>
            <a:r>
              <a:rPr lang="en-US" sz="1800" spc="-5" dirty="0">
                <a:effectLst/>
                <a:latin typeface="Courier New" panose="02070309020205020404" pitchFamily="49" charset="0"/>
                <a:ea typeface="Times New Roman" panose="02020603050405020304" pitchFamily="18" charset="0"/>
                <a:cs typeface="Times New Roman" panose="02020603050405020304" pitchFamily="18" charset="0"/>
              </a:rPr>
              <a:t>names</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parameter</a:t>
            </a:r>
            <a:r>
              <a:rPr lang="en-US" sz="1800" spc="-5"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sz="1800" dirty="0">
              <a:solidFill>
                <a:srgbClr val="595959"/>
              </a:solidFill>
              <a:effectLst/>
              <a:latin typeface="Tw Cen MT" panose="020B0602020104020603" pitchFamily="34" charset="0"/>
              <a:ea typeface="Tw Cen MT" panose="020B0602020104020603"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621AE6F-4FB1-496A-9378-B5EDE94B6145}"/>
              </a:ext>
            </a:extLst>
          </p:cNvPr>
          <p:cNvSpPr/>
          <p:nvPr/>
        </p:nvSpPr>
        <p:spPr>
          <a:xfrm>
            <a:off x="0" y="2249754"/>
            <a:ext cx="2557110"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STEP-1&amp;</a:t>
            </a:r>
          </a:p>
          <a:p>
            <a:pPr algn="ctr"/>
            <a:r>
              <a:rPr lang="en-US" sz="5400" b="0" cap="none" spc="0" dirty="0">
                <a:ln w="0"/>
                <a:solidFill>
                  <a:schemeClr val="tx1"/>
                </a:solidFill>
                <a:effectLst>
                  <a:outerShdw blurRad="38100" dist="19050" dir="2700000" algn="tl" rotWithShape="0">
                    <a:schemeClr val="dk1">
                      <a:alpha val="40000"/>
                    </a:schemeClr>
                  </a:outerShdw>
                </a:effectLst>
              </a:rPr>
              <a:t>STEP-2</a:t>
            </a:r>
          </a:p>
        </p:txBody>
      </p:sp>
    </p:spTree>
    <p:extLst>
      <p:ext uri="{BB962C8B-B14F-4D97-AF65-F5344CB8AC3E}">
        <p14:creationId xmlns:p14="http://schemas.microsoft.com/office/powerpoint/2010/main" val="225176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4903688-746C-4DE4-8285-166BBD3E6F8A}"/>
              </a:ext>
            </a:extLst>
          </p:cNvPr>
          <p:cNvGraphicFramePr>
            <a:graphicFrameLocks noGrp="1"/>
          </p:cNvGraphicFramePr>
          <p:nvPr>
            <p:extLst>
              <p:ext uri="{D42A27DB-BD31-4B8C-83A1-F6EECF244321}">
                <p14:modId xmlns:p14="http://schemas.microsoft.com/office/powerpoint/2010/main" val="503312664"/>
              </p:ext>
            </p:extLst>
          </p:nvPr>
        </p:nvGraphicFramePr>
        <p:xfrm>
          <a:off x="3668531" y="580999"/>
          <a:ext cx="4854937" cy="1463040"/>
        </p:xfrm>
        <a:graphic>
          <a:graphicData uri="http://schemas.openxmlformats.org/drawingml/2006/table">
            <a:tbl>
              <a:tblPr firstRow="1" bandRow="1">
                <a:tableStyleId>{2D5ABB26-0587-4C30-8999-92F81FD0307C}</a:tableStyleId>
              </a:tblPr>
              <a:tblGrid>
                <a:gridCol w="4854937">
                  <a:extLst>
                    <a:ext uri="{9D8B030D-6E8A-4147-A177-3AD203B41FA5}">
                      <a16:colId xmlns:a16="http://schemas.microsoft.com/office/drawing/2014/main" val="1055404086"/>
                    </a:ext>
                  </a:extLst>
                </a:gridCol>
              </a:tblGrid>
              <a:tr h="370840">
                <a:tc>
                  <a:txBody>
                    <a:bodyPr/>
                    <a:lstStyle/>
                    <a:p>
                      <a:r>
                        <a:rPr lang="en-IN" dirty="0" err="1">
                          <a:solidFill>
                            <a:schemeClr val="tx2">
                              <a:lumMod val="75000"/>
                            </a:schemeClr>
                          </a:solidFill>
                          <a:effectLst/>
                        </a:rPr>
                        <a:t>column_names</a:t>
                      </a:r>
                      <a:r>
                        <a:rPr lang="en-IN" dirty="0">
                          <a:solidFill>
                            <a:schemeClr val="tx2">
                              <a:lumMod val="75000"/>
                            </a:schemeClr>
                          </a:solidFill>
                        </a:rPr>
                        <a:t> </a:t>
                      </a:r>
                      <a:r>
                        <a:rPr lang="en-IN" sz="1800" b="0" kern="1200" dirty="0">
                          <a:solidFill>
                            <a:schemeClr val="tx2">
                              <a:lumMod val="75000"/>
                            </a:schemeClr>
                          </a:solidFill>
                          <a:effectLst/>
                          <a:latin typeface="+mn-lt"/>
                          <a:ea typeface="+mn-ea"/>
                          <a:cs typeface="+mn-cs"/>
                        </a:rPr>
                        <a:t>=</a:t>
                      </a:r>
                      <a:r>
                        <a:rPr lang="en-IN" dirty="0">
                          <a:solidFill>
                            <a:schemeClr val="tx2">
                              <a:lumMod val="75000"/>
                            </a:schemeClr>
                          </a:solidFill>
                        </a:rPr>
                        <a:t> </a:t>
                      </a:r>
                      <a:r>
                        <a:rPr lang="en-IN" dirty="0">
                          <a:solidFill>
                            <a:schemeClr val="tx2">
                              <a:lumMod val="75000"/>
                            </a:schemeClr>
                          </a:solidFill>
                          <a:effectLst/>
                        </a:rPr>
                        <a:t>[</a:t>
                      </a:r>
                      <a:r>
                        <a:rPr lang="en-IN" sz="1800" kern="1200" dirty="0">
                          <a:solidFill>
                            <a:schemeClr val="tx2">
                              <a:lumMod val="75000"/>
                            </a:schemeClr>
                          </a:solidFill>
                          <a:effectLst/>
                          <a:latin typeface="+mn-lt"/>
                          <a:ea typeface="+mn-ea"/>
                          <a:cs typeface="+mn-cs"/>
                        </a:rPr>
                        <a:t>'</a:t>
                      </a:r>
                      <a:r>
                        <a:rPr lang="en-IN" sz="1800" kern="1200" dirty="0" err="1">
                          <a:solidFill>
                            <a:schemeClr val="tx2">
                              <a:lumMod val="75000"/>
                            </a:schemeClr>
                          </a:solidFill>
                          <a:effectLst/>
                          <a:latin typeface="+mn-lt"/>
                          <a:ea typeface="+mn-ea"/>
                          <a:cs typeface="+mn-cs"/>
                        </a:rPr>
                        <a:t>user_id</a:t>
                      </a:r>
                      <a:r>
                        <a:rPr lang="en-IN" sz="1800" kern="1200" dirty="0">
                          <a:solidFill>
                            <a:schemeClr val="tx2">
                              <a:lumMod val="75000"/>
                            </a:schemeClr>
                          </a:solidFill>
                          <a:effectLst/>
                          <a:latin typeface="+mn-lt"/>
                          <a:ea typeface="+mn-ea"/>
                          <a:cs typeface="+mn-cs"/>
                        </a:rPr>
                        <a:t>'</a:t>
                      </a:r>
                      <a:r>
                        <a:rPr lang="en-IN" dirty="0">
                          <a:solidFill>
                            <a:schemeClr val="tx2">
                              <a:lumMod val="75000"/>
                            </a:schemeClr>
                          </a:solidFill>
                          <a:effectLst/>
                        </a:rPr>
                        <a:t>,</a:t>
                      </a:r>
                      <a:r>
                        <a:rPr lang="en-IN" dirty="0">
                          <a:solidFill>
                            <a:schemeClr val="tx2">
                              <a:lumMod val="75000"/>
                            </a:schemeClr>
                          </a:solidFill>
                        </a:rPr>
                        <a:t> </a:t>
                      </a:r>
                      <a:r>
                        <a:rPr lang="en-IN" sz="1800" kern="1200" dirty="0">
                          <a:solidFill>
                            <a:schemeClr val="tx2">
                              <a:lumMod val="75000"/>
                            </a:schemeClr>
                          </a:solidFill>
                          <a:effectLst/>
                          <a:latin typeface="+mn-lt"/>
                          <a:ea typeface="+mn-ea"/>
                          <a:cs typeface="+mn-cs"/>
                        </a:rPr>
                        <a:t>'</a:t>
                      </a:r>
                      <a:r>
                        <a:rPr lang="en-IN" sz="1800" kern="1200" dirty="0" err="1">
                          <a:solidFill>
                            <a:schemeClr val="tx2">
                              <a:lumMod val="75000"/>
                            </a:schemeClr>
                          </a:solidFill>
                          <a:effectLst/>
                          <a:latin typeface="+mn-lt"/>
                          <a:ea typeface="+mn-ea"/>
                          <a:cs typeface="+mn-cs"/>
                        </a:rPr>
                        <a:t>item_id</a:t>
                      </a:r>
                      <a:r>
                        <a:rPr lang="en-IN" sz="1800" kern="1200" dirty="0">
                          <a:solidFill>
                            <a:schemeClr val="tx2">
                              <a:lumMod val="75000"/>
                            </a:schemeClr>
                          </a:solidFill>
                          <a:effectLst/>
                          <a:latin typeface="+mn-lt"/>
                          <a:ea typeface="+mn-ea"/>
                          <a:cs typeface="+mn-cs"/>
                        </a:rPr>
                        <a:t>'</a:t>
                      </a:r>
                      <a:r>
                        <a:rPr lang="en-IN" dirty="0">
                          <a:solidFill>
                            <a:schemeClr val="tx2">
                              <a:lumMod val="75000"/>
                            </a:schemeClr>
                          </a:solidFill>
                          <a:effectLst/>
                        </a:rPr>
                        <a:t>,</a:t>
                      </a:r>
                      <a:r>
                        <a:rPr lang="en-IN" dirty="0">
                          <a:solidFill>
                            <a:schemeClr val="tx2">
                              <a:lumMod val="75000"/>
                            </a:schemeClr>
                          </a:solidFill>
                        </a:rPr>
                        <a:t> </a:t>
                      </a:r>
                      <a:r>
                        <a:rPr lang="en-IN" sz="1800" kern="1200" dirty="0">
                          <a:solidFill>
                            <a:schemeClr val="tx2">
                              <a:lumMod val="75000"/>
                            </a:schemeClr>
                          </a:solidFill>
                          <a:effectLst/>
                          <a:latin typeface="+mn-lt"/>
                          <a:ea typeface="+mn-ea"/>
                          <a:cs typeface="+mn-cs"/>
                        </a:rPr>
                        <a:t>'rating'</a:t>
                      </a:r>
                      <a:r>
                        <a:rPr lang="en-IN" dirty="0">
                          <a:solidFill>
                            <a:schemeClr val="tx2">
                              <a:lumMod val="75000"/>
                            </a:schemeClr>
                          </a:solidFill>
                          <a:effectLst/>
                        </a:rPr>
                        <a:t>,</a:t>
                      </a:r>
                      <a:r>
                        <a:rPr lang="en-IN" dirty="0">
                          <a:solidFill>
                            <a:schemeClr val="tx2">
                              <a:lumMod val="75000"/>
                            </a:schemeClr>
                          </a:solidFill>
                        </a:rPr>
                        <a:t> </a:t>
                      </a:r>
                      <a:r>
                        <a:rPr lang="en-IN" sz="1800" kern="1200" dirty="0">
                          <a:solidFill>
                            <a:schemeClr val="tx2">
                              <a:lumMod val="75000"/>
                            </a:schemeClr>
                          </a:solidFill>
                          <a:effectLst/>
                          <a:latin typeface="+mn-lt"/>
                          <a:ea typeface="+mn-ea"/>
                          <a:cs typeface="+mn-cs"/>
                        </a:rPr>
                        <a:t>'timestamp'</a:t>
                      </a:r>
                      <a:r>
                        <a:rPr lang="en-IN" dirty="0">
                          <a:solidFill>
                            <a:schemeClr val="tx2">
                              <a:lumMod val="75000"/>
                            </a:schemeClr>
                          </a:solidFill>
                          <a:effectLst/>
                        </a:rPr>
                        <a:t>]</a:t>
                      </a:r>
                      <a:r>
                        <a:rPr lang="en-IN" dirty="0">
                          <a:solidFill>
                            <a:schemeClr val="tx2">
                              <a:lumMod val="75000"/>
                            </a:schemeClr>
                          </a:solidFill>
                        </a:rPr>
                        <a:t> </a:t>
                      </a:r>
                      <a:r>
                        <a:rPr lang="en-IN" u="none" strike="noStrike" dirty="0">
                          <a:solidFill>
                            <a:schemeClr val="tx2">
                              <a:lumMod val="75000"/>
                            </a:schemeClr>
                          </a:solidFill>
                          <a:effectLst/>
                        </a:rPr>
                        <a:t>path</a:t>
                      </a:r>
                      <a:r>
                        <a:rPr lang="en-IN" dirty="0">
                          <a:solidFill>
                            <a:schemeClr val="tx2">
                              <a:lumMod val="75000"/>
                            </a:schemeClr>
                          </a:solidFill>
                        </a:rPr>
                        <a:t> </a:t>
                      </a:r>
                      <a:r>
                        <a:rPr lang="en-IN" sz="1800" b="0" kern="1200" dirty="0">
                          <a:solidFill>
                            <a:schemeClr val="tx2">
                              <a:lumMod val="75000"/>
                            </a:schemeClr>
                          </a:solidFill>
                          <a:effectLst/>
                          <a:latin typeface="+mn-lt"/>
                          <a:ea typeface="+mn-ea"/>
                          <a:cs typeface="+mn-cs"/>
                        </a:rPr>
                        <a:t>=</a:t>
                      </a:r>
                      <a:r>
                        <a:rPr lang="en-IN" dirty="0">
                          <a:solidFill>
                            <a:schemeClr val="tx2">
                              <a:lumMod val="75000"/>
                            </a:schemeClr>
                          </a:solidFill>
                        </a:rPr>
                        <a:t> </a:t>
                      </a:r>
                      <a:r>
                        <a:rPr lang="en-IN" sz="1800" kern="1200" dirty="0">
                          <a:solidFill>
                            <a:schemeClr val="tx2">
                              <a:lumMod val="75000"/>
                            </a:schemeClr>
                          </a:solidFill>
                          <a:effectLst/>
                          <a:latin typeface="+mn-lt"/>
                          <a:ea typeface="+mn-ea"/>
                          <a:cs typeface="+mn-cs"/>
                        </a:rPr>
                        <a:t>'../input/movie-</a:t>
                      </a:r>
                      <a:r>
                        <a:rPr lang="en-IN" sz="1800" kern="1200" dirty="0" err="1">
                          <a:solidFill>
                            <a:schemeClr val="tx2">
                              <a:lumMod val="75000"/>
                            </a:schemeClr>
                          </a:solidFill>
                          <a:effectLst/>
                          <a:latin typeface="+mn-lt"/>
                          <a:ea typeface="+mn-ea"/>
                          <a:cs typeface="+mn-cs"/>
                        </a:rPr>
                        <a:t>recimendation</a:t>
                      </a:r>
                      <a:r>
                        <a:rPr lang="en-IN" sz="1800" kern="1200" dirty="0">
                          <a:solidFill>
                            <a:schemeClr val="tx2">
                              <a:lumMod val="75000"/>
                            </a:schemeClr>
                          </a:solidFill>
                          <a:effectLst/>
                          <a:latin typeface="+mn-lt"/>
                          <a:ea typeface="+mn-ea"/>
                          <a:cs typeface="+mn-cs"/>
                        </a:rPr>
                        <a:t>/</a:t>
                      </a:r>
                      <a:r>
                        <a:rPr lang="en-IN" sz="1800" kern="1200" dirty="0" err="1">
                          <a:solidFill>
                            <a:schemeClr val="tx2">
                              <a:lumMod val="75000"/>
                            </a:schemeClr>
                          </a:solidFill>
                          <a:effectLst/>
                          <a:latin typeface="+mn-lt"/>
                          <a:ea typeface="+mn-ea"/>
                          <a:cs typeface="+mn-cs"/>
                        </a:rPr>
                        <a:t>file.tsv</a:t>
                      </a:r>
                      <a:r>
                        <a:rPr lang="en-IN" sz="1800" kern="1200" dirty="0">
                          <a:solidFill>
                            <a:schemeClr val="tx2">
                              <a:lumMod val="75000"/>
                            </a:schemeClr>
                          </a:solidFill>
                          <a:effectLst/>
                          <a:latin typeface="+mn-lt"/>
                          <a:ea typeface="+mn-ea"/>
                          <a:cs typeface="+mn-cs"/>
                        </a:rPr>
                        <a:t>'</a:t>
                      </a:r>
                      <a:r>
                        <a:rPr lang="en-IN" dirty="0">
                          <a:solidFill>
                            <a:schemeClr val="tx2">
                              <a:lumMod val="75000"/>
                            </a:schemeClr>
                          </a:solidFill>
                        </a:rPr>
                        <a:t> </a:t>
                      </a:r>
                      <a:r>
                        <a:rPr lang="en-IN" u="none" strike="noStrike" dirty="0">
                          <a:solidFill>
                            <a:schemeClr val="tx2">
                              <a:lumMod val="75000"/>
                            </a:schemeClr>
                          </a:solidFill>
                          <a:effectLst/>
                        </a:rPr>
                        <a:t>df</a:t>
                      </a:r>
                      <a:r>
                        <a:rPr lang="en-IN" dirty="0">
                          <a:solidFill>
                            <a:schemeClr val="tx2">
                              <a:lumMod val="75000"/>
                            </a:schemeClr>
                          </a:solidFill>
                        </a:rPr>
                        <a:t> </a:t>
                      </a:r>
                      <a:r>
                        <a:rPr lang="en-IN" sz="1800" b="0" kern="1200" dirty="0">
                          <a:solidFill>
                            <a:schemeClr val="tx2">
                              <a:lumMod val="75000"/>
                            </a:schemeClr>
                          </a:solidFill>
                          <a:effectLst/>
                          <a:latin typeface="+mn-lt"/>
                          <a:ea typeface="+mn-ea"/>
                          <a:cs typeface="+mn-cs"/>
                        </a:rPr>
                        <a:t>=</a:t>
                      </a:r>
                      <a:r>
                        <a:rPr lang="en-IN" dirty="0">
                          <a:solidFill>
                            <a:schemeClr val="tx2">
                              <a:lumMod val="75000"/>
                            </a:schemeClr>
                          </a:solidFill>
                        </a:rPr>
                        <a:t> </a:t>
                      </a:r>
                      <a:r>
                        <a:rPr lang="en-IN" u="none" strike="noStrike" dirty="0" err="1">
                          <a:solidFill>
                            <a:schemeClr val="tx2">
                              <a:lumMod val="75000"/>
                            </a:schemeClr>
                          </a:solidFill>
                          <a:effectLst/>
                        </a:rPr>
                        <a:t>pd</a:t>
                      </a:r>
                      <a:r>
                        <a:rPr lang="en-IN" sz="1800" b="0" kern="1200" dirty="0" err="1">
                          <a:solidFill>
                            <a:schemeClr val="tx2">
                              <a:lumMod val="75000"/>
                            </a:schemeClr>
                          </a:solidFill>
                          <a:effectLst/>
                          <a:latin typeface="+mn-lt"/>
                          <a:ea typeface="+mn-ea"/>
                          <a:cs typeface="+mn-cs"/>
                        </a:rPr>
                        <a:t>.</a:t>
                      </a:r>
                      <a:r>
                        <a:rPr lang="en-IN" dirty="0" err="1">
                          <a:solidFill>
                            <a:schemeClr val="tx2">
                              <a:lumMod val="75000"/>
                            </a:schemeClr>
                          </a:solidFill>
                          <a:effectLst/>
                        </a:rPr>
                        <a:t>read_csv</a:t>
                      </a:r>
                      <a:r>
                        <a:rPr lang="en-IN" dirty="0">
                          <a:solidFill>
                            <a:schemeClr val="tx2">
                              <a:lumMod val="75000"/>
                            </a:schemeClr>
                          </a:solidFill>
                          <a:effectLst/>
                        </a:rPr>
                        <a:t>(</a:t>
                      </a:r>
                      <a:r>
                        <a:rPr lang="en-IN" u="none" strike="noStrike" dirty="0">
                          <a:solidFill>
                            <a:schemeClr val="tx2">
                              <a:lumMod val="75000"/>
                            </a:schemeClr>
                          </a:solidFill>
                          <a:effectLst/>
                        </a:rPr>
                        <a:t>path</a:t>
                      </a:r>
                      <a:r>
                        <a:rPr lang="en-IN" dirty="0">
                          <a:solidFill>
                            <a:schemeClr val="tx2">
                              <a:lumMod val="75000"/>
                            </a:schemeClr>
                          </a:solidFill>
                          <a:effectLst/>
                        </a:rPr>
                        <a:t>,</a:t>
                      </a:r>
                      <a:r>
                        <a:rPr lang="en-IN" dirty="0">
                          <a:solidFill>
                            <a:schemeClr val="tx2">
                              <a:lumMod val="75000"/>
                            </a:schemeClr>
                          </a:solidFill>
                        </a:rPr>
                        <a:t> </a:t>
                      </a:r>
                      <a:r>
                        <a:rPr lang="en-IN" dirty="0" err="1">
                          <a:solidFill>
                            <a:schemeClr val="tx2">
                              <a:lumMod val="75000"/>
                            </a:schemeClr>
                          </a:solidFill>
                          <a:effectLst/>
                        </a:rPr>
                        <a:t>sep</a:t>
                      </a:r>
                      <a:r>
                        <a:rPr lang="en-IN" sz="1800" b="0" kern="1200" dirty="0">
                          <a:solidFill>
                            <a:schemeClr val="tx2">
                              <a:lumMod val="75000"/>
                            </a:schemeClr>
                          </a:solidFill>
                          <a:effectLst/>
                          <a:latin typeface="+mn-lt"/>
                          <a:ea typeface="+mn-ea"/>
                          <a:cs typeface="+mn-cs"/>
                        </a:rPr>
                        <a:t>=</a:t>
                      </a:r>
                      <a:r>
                        <a:rPr lang="en-IN" sz="1800" kern="1200" dirty="0">
                          <a:solidFill>
                            <a:schemeClr val="tx2">
                              <a:lumMod val="75000"/>
                            </a:schemeClr>
                          </a:solidFill>
                          <a:effectLst/>
                          <a:latin typeface="+mn-lt"/>
                          <a:ea typeface="+mn-ea"/>
                          <a:cs typeface="+mn-cs"/>
                        </a:rPr>
                        <a:t>'</a:t>
                      </a:r>
                      <a:r>
                        <a:rPr lang="en-IN" sz="1800" b="1" kern="1200" dirty="0">
                          <a:solidFill>
                            <a:schemeClr val="tx2">
                              <a:lumMod val="75000"/>
                            </a:schemeClr>
                          </a:solidFill>
                          <a:effectLst/>
                          <a:latin typeface="+mn-lt"/>
                          <a:ea typeface="+mn-ea"/>
                          <a:cs typeface="+mn-cs"/>
                        </a:rPr>
                        <a:t>\t</a:t>
                      </a:r>
                      <a:r>
                        <a:rPr lang="en-IN" sz="1800" kern="1200" dirty="0">
                          <a:solidFill>
                            <a:schemeClr val="tx2">
                              <a:lumMod val="75000"/>
                            </a:schemeClr>
                          </a:solidFill>
                          <a:effectLst/>
                          <a:latin typeface="+mn-lt"/>
                          <a:ea typeface="+mn-ea"/>
                          <a:cs typeface="+mn-cs"/>
                        </a:rPr>
                        <a:t>'</a:t>
                      </a:r>
                      <a:r>
                        <a:rPr lang="en-IN" dirty="0">
                          <a:solidFill>
                            <a:schemeClr val="tx2">
                              <a:lumMod val="75000"/>
                            </a:schemeClr>
                          </a:solidFill>
                          <a:effectLst/>
                        </a:rPr>
                        <a:t>,</a:t>
                      </a:r>
                      <a:r>
                        <a:rPr lang="en-IN" dirty="0">
                          <a:solidFill>
                            <a:schemeClr val="tx2">
                              <a:lumMod val="75000"/>
                            </a:schemeClr>
                          </a:solidFill>
                        </a:rPr>
                        <a:t> </a:t>
                      </a:r>
                      <a:r>
                        <a:rPr lang="en-IN" dirty="0">
                          <a:solidFill>
                            <a:schemeClr val="tx2">
                              <a:lumMod val="75000"/>
                            </a:schemeClr>
                          </a:solidFill>
                          <a:effectLst/>
                        </a:rPr>
                        <a:t>names</a:t>
                      </a:r>
                      <a:r>
                        <a:rPr lang="en-IN" sz="1800" b="0" kern="1200" dirty="0">
                          <a:solidFill>
                            <a:schemeClr val="tx2">
                              <a:lumMod val="75000"/>
                            </a:schemeClr>
                          </a:solidFill>
                          <a:effectLst/>
                          <a:latin typeface="+mn-lt"/>
                          <a:ea typeface="+mn-ea"/>
                          <a:cs typeface="+mn-cs"/>
                        </a:rPr>
                        <a:t>=</a:t>
                      </a:r>
                      <a:r>
                        <a:rPr lang="en-IN" u="none" strike="noStrike" dirty="0" err="1">
                          <a:solidFill>
                            <a:schemeClr val="tx2">
                              <a:lumMod val="75000"/>
                            </a:schemeClr>
                          </a:solidFill>
                          <a:effectLst/>
                        </a:rPr>
                        <a:t>column_names</a:t>
                      </a:r>
                      <a:r>
                        <a:rPr lang="en-IN" dirty="0">
                          <a:solidFill>
                            <a:schemeClr val="tx2">
                              <a:lumMod val="75000"/>
                            </a:schemeClr>
                          </a:solidFill>
                          <a:effectLst/>
                        </a:rPr>
                        <a:t>)</a:t>
                      </a:r>
                      <a:r>
                        <a:rPr lang="en-IN" dirty="0">
                          <a:solidFill>
                            <a:schemeClr val="tx2">
                              <a:lumMod val="75000"/>
                            </a:schemeClr>
                          </a:solidFill>
                        </a:rPr>
                        <a:t> </a:t>
                      </a:r>
                      <a:r>
                        <a:rPr lang="en-IN" b="0" i="1" dirty="0">
                          <a:solidFill>
                            <a:schemeClr val="tx2">
                              <a:lumMod val="75000"/>
                            </a:schemeClr>
                          </a:solidFill>
                          <a:effectLst/>
                        </a:rPr>
                        <a:t># Check the head of the data </a:t>
                      </a:r>
                      <a:r>
                        <a:rPr lang="en-IN" u="none" strike="noStrike" dirty="0" err="1">
                          <a:solidFill>
                            <a:schemeClr val="tx2">
                              <a:lumMod val="75000"/>
                            </a:schemeClr>
                          </a:solidFill>
                          <a:effectLst/>
                        </a:rPr>
                        <a:t>df</a:t>
                      </a:r>
                      <a:r>
                        <a:rPr lang="en-IN" sz="1800" b="0" kern="1200" dirty="0" err="1">
                          <a:solidFill>
                            <a:schemeClr val="tx2">
                              <a:lumMod val="75000"/>
                            </a:schemeClr>
                          </a:solidFill>
                          <a:effectLst/>
                          <a:latin typeface="+mn-lt"/>
                          <a:ea typeface="+mn-ea"/>
                          <a:cs typeface="+mn-cs"/>
                        </a:rPr>
                        <a:t>.</a:t>
                      </a:r>
                      <a:r>
                        <a:rPr lang="en-IN" dirty="0" err="1">
                          <a:solidFill>
                            <a:schemeClr val="tx2">
                              <a:lumMod val="75000"/>
                            </a:schemeClr>
                          </a:solidFill>
                          <a:effectLst/>
                        </a:rPr>
                        <a:t>head</a:t>
                      </a:r>
                      <a:r>
                        <a:rPr lang="en-IN" dirty="0">
                          <a:solidFill>
                            <a:schemeClr val="tx2">
                              <a:lumMod val="75000"/>
                            </a:schemeClr>
                          </a:solidFill>
                          <a:effectLst/>
                        </a:rPr>
                        <a:t>()</a:t>
                      </a:r>
                      <a:endParaRPr lang="en-IN"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0234006"/>
                  </a:ext>
                </a:extLst>
              </a:tr>
            </a:tbl>
          </a:graphicData>
        </a:graphic>
      </p:graphicFrame>
      <p:sp>
        <p:nvSpPr>
          <p:cNvPr id="4" name="TextBox 3">
            <a:extLst>
              <a:ext uri="{FF2B5EF4-FFF2-40B4-BE49-F238E27FC236}">
                <a16:creationId xmlns:a16="http://schemas.microsoft.com/office/drawing/2014/main" id="{93F4FBF5-0DFD-414C-BC71-A99BAD01E559}"/>
              </a:ext>
            </a:extLst>
          </p:cNvPr>
          <p:cNvSpPr txBox="1"/>
          <p:nvPr/>
        </p:nvSpPr>
        <p:spPr>
          <a:xfrm>
            <a:off x="3572083" y="2967335"/>
            <a:ext cx="7762753" cy="923330"/>
          </a:xfrm>
          <a:prstGeom prst="rect">
            <a:avLst/>
          </a:prstGeom>
          <a:noFill/>
        </p:spPr>
        <p:txBody>
          <a:bodyPr wrap="square" rtlCol="0">
            <a:spAutoFit/>
          </a:bodyPr>
          <a:lstStyle/>
          <a:p>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It would be nice if we can see the titles of the movie instead of just dealing with the IDs. Let’s load in the movie titles and merge it with this dataset.</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endParaRPr lang="en-IN" dirty="0"/>
          </a:p>
        </p:txBody>
      </p:sp>
      <p:graphicFrame>
        <p:nvGraphicFramePr>
          <p:cNvPr id="5" name="Table 5">
            <a:extLst>
              <a:ext uri="{FF2B5EF4-FFF2-40B4-BE49-F238E27FC236}">
                <a16:creationId xmlns:a16="http://schemas.microsoft.com/office/drawing/2014/main" id="{C3441E67-6DD7-4CB3-8823-D1A7FED8C6B3}"/>
              </a:ext>
            </a:extLst>
          </p:cNvPr>
          <p:cNvGraphicFramePr>
            <a:graphicFrameLocks noGrp="1"/>
          </p:cNvGraphicFramePr>
          <p:nvPr>
            <p:extLst>
              <p:ext uri="{D42A27DB-BD31-4B8C-83A1-F6EECF244321}">
                <p14:modId xmlns:p14="http://schemas.microsoft.com/office/powerpoint/2010/main" val="3812572327"/>
              </p:ext>
            </p:extLst>
          </p:nvPr>
        </p:nvGraphicFramePr>
        <p:xfrm>
          <a:off x="3668530" y="4821531"/>
          <a:ext cx="5090933" cy="914400"/>
        </p:xfrm>
        <a:graphic>
          <a:graphicData uri="http://schemas.openxmlformats.org/drawingml/2006/table">
            <a:tbl>
              <a:tblPr firstRow="1" bandRow="1">
                <a:tableStyleId>{2D5ABB26-0587-4C30-8999-92F81FD0307C}</a:tableStyleId>
              </a:tblPr>
              <a:tblGrid>
                <a:gridCol w="5090933">
                  <a:extLst>
                    <a:ext uri="{9D8B030D-6E8A-4147-A177-3AD203B41FA5}">
                      <a16:colId xmlns:a16="http://schemas.microsoft.com/office/drawing/2014/main" val="3367323448"/>
                    </a:ext>
                  </a:extLst>
                </a:gridCol>
              </a:tblGrid>
              <a:tr h="758870">
                <a:tc>
                  <a:txBody>
                    <a:bodyPr/>
                    <a:lstStyle/>
                    <a:p>
                      <a:r>
                        <a:rPr lang="en-IN" dirty="0" err="1">
                          <a:solidFill>
                            <a:schemeClr val="tx2">
                              <a:lumMod val="75000"/>
                            </a:schemeClr>
                          </a:solidFill>
                          <a:effectLst/>
                        </a:rPr>
                        <a:t>movie_titles</a:t>
                      </a:r>
                      <a:r>
                        <a:rPr lang="en-IN" dirty="0">
                          <a:solidFill>
                            <a:schemeClr val="tx2">
                              <a:lumMod val="75000"/>
                            </a:schemeClr>
                          </a:solidFill>
                        </a:rPr>
                        <a:t> </a:t>
                      </a:r>
                      <a:r>
                        <a:rPr lang="en-IN" sz="1800" b="0" kern="1200" dirty="0">
                          <a:solidFill>
                            <a:schemeClr val="tx2">
                              <a:lumMod val="75000"/>
                            </a:schemeClr>
                          </a:solidFill>
                          <a:effectLst/>
                          <a:latin typeface="+mn-lt"/>
                          <a:ea typeface="+mn-ea"/>
                          <a:cs typeface="+mn-cs"/>
                        </a:rPr>
                        <a:t>=</a:t>
                      </a:r>
                      <a:r>
                        <a:rPr lang="en-IN" dirty="0">
                          <a:solidFill>
                            <a:schemeClr val="tx2">
                              <a:lumMod val="75000"/>
                            </a:schemeClr>
                          </a:solidFill>
                        </a:rPr>
                        <a:t> </a:t>
                      </a:r>
                      <a:r>
                        <a:rPr lang="en-IN" u="none" strike="noStrike" dirty="0" err="1">
                          <a:solidFill>
                            <a:schemeClr val="tx2">
                              <a:lumMod val="75000"/>
                            </a:schemeClr>
                          </a:solidFill>
                          <a:effectLst/>
                        </a:rPr>
                        <a:t>pd</a:t>
                      </a:r>
                      <a:r>
                        <a:rPr lang="en-IN" sz="1800" b="0" kern="1200" dirty="0" err="1">
                          <a:solidFill>
                            <a:schemeClr val="tx2">
                              <a:lumMod val="75000"/>
                            </a:schemeClr>
                          </a:solidFill>
                          <a:effectLst/>
                          <a:latin typeface="+mn-lt"/>
                          <a:ea typeface="+mn-ea"/>
                          <a:cs typeface="+mn-cs"/>
                        </a:rPr>
                        <a:t>.</a:t>
                      </a:r>
                      <a:r>
                        <a:rPr lang="en-IN" dirty="0" err="1">
                          <a:solidFill>
                            <a:schemeClr val="tx2">
                              <a:lumMod val="75000"/>
                            </a:schemeClr>
                          </a:solidFill>
                          <a:effectLst/>
                        </a:rPr>
                        <a:t>read_csv</a:t>
                      </a:r>
                      <a:r>
                        <a:rPr lang="en-IN" dirty="0">
                          <a:solidFill>
                            <a:schemeClr val="tx2">
                              <a:lumMod val="75000"/>
                            </a:schemeClr>
                          </a:solidFill>
                          <a:effectLst/>
                        </a:rPr>
                        <a:t>(</a:t>
                      </a:r>
                      <a:r>
                        <a:rPr lang="en-IN" sz="1800" kern="1200" dirty="0">
                          <a:solidFill>
                            <a:schemeClr val="tx2">
                              <a:lumMod val="75000"/>
                            </a:schemeClr>
                          </a:solidFill>
                          <a:effectLst/>
                          <a:latin typeface="+mn-lt"/>
                          <a:ea typeface="+mn-ea"/>
                          <a:cs typeface="+mn-cs"/>
                        </a:rPr>
                        <a:t>'../input/movie-</a:t>
                      </a:r>
                      <a:r>
                        <a:rPr lang="en-IN" sz="1800" kern="1200" dirty="0" err="1">
                          <a:solidFill>
                            <a:schemeClr val="tx2">
                              <a:lumMod val="75000"/>
                            </a:schemeClr>
                          </a:solidFill>
                          <a:effectLst/>
                          <a:latin typeface="+mn-lt"/>
                          <a:ea typeface="+mn-ea"/>
                          <a:cs typeface="+mn-cs"/>
                        </a:rPr>
                        <a:t>recimendation</a:t>
                      </a:r>
                      <a:r>
                        <a:rPr lang="en-IN" sz="1800" kern="1200" dirty="0">
                          <a:solidFill>
                            <a:schemeClr val="tx2">
                              <a:lumMod val="75000"/>
                            </a:schemeClr>
                          </a:solidFill>
                          <a:effectLst/>
                          <a:latin typeface="+mn-lt"/>
                          <a:ea typeface="+mn-ea"/>
                          <a:cs typeface="+mn-cs"/>
                        </a:rPr>
                        <a:t>/Movie_Id_Titles.csv'</a:t>
                      </a:r>
                      <a:r>
                        <a:rPr lang="en-IN" dirty="0">
                          <a:solidFill>
                            <a:schemeClr val="tx2">
                              <a:lumMod val="75000"/>
                            </a:schemeClr>
                          </a:solidFill>
                          <a:effectLst/>
                        </a:rPr>
                        <a:t>)</a:t>
                      </a:r>
                      <a:r>
                        <a:rPr lang="en-IN" dirty="0">
                          <a:solidFill>
                            <a:schemeClr val="tx2">
                              <a:lumMod val="75000"/>
                            </a:schemeClr>
                          </a:solidFill>
                        </a:rPr>
                        <a:t> </a:t>
                      </a:r>
                      <a:r>
                        <a:rPr lang="en-IN" u="none" strike="noStrike" dirty="0" err="1">
                          <a:solidFill>
                            <a:schemeClr val="tx2">
                              <a:lumMod val="75000"/>
                            </a:schemeClr>
                          </a:solidFill>
                          <a:effectLst/>
                        </a:rPr>
                        <a:t>movie_titles</a:t>
                      </a:r>
                      <a:r>
                        <a:rPr lang="en-IN" sz="1800" b="0" kern="1200" dirty="0" err="1">
                          <a:solidFill>
                            <a:schemeClr val="tx2">
                              <a:lumMod val="75000"/>
                            </a:schemeClr>
                          </a:solidFill>
                          <a:effectLst/>
                          <a:latin typeface="+mn-lt"/>
                          <a:ea typeface="+mn-ea"/>
                          <a:cs typeface="+mn-cs"/>
                        </a:rPr>
                        <a:t>.</a:t>
                      </a:r>
                      <a:r>
                        <a:rPr lang="en-IN" dirty="0" err="1">
                          <a:solidFill>
                            <a:schemeClr val="tx2">
                              <a:lumMod val="75000"/>
                            </a:schemeClr>
                          </a:solidFill>
                          <a:effectLst/>
                        </a:rPr>
                        <a:t>head</a:t>
                      </a:r>
                      <a:r>
                        <a:rPr lang="en-IN" dirty="0">
                          <a:solidFill>
                            <a:schemeClr val="tx2">
                              <a:lumMod val="75000"/>
                            </a:schemeClr>
                          </a:solidFill>
                          <a:effectLst/>
                        </a:rPr>
                        <a:t>()</a:t>
                      </a:r>
                      <a:endParaRPr lang="en-IN" sz="1800" b="1" kern="1200" dirty="0">
                        <a:solidFill>
                          <a:schemeClr val="tx2">
                            <a:lumMod val="75000"/>
                          </a:schemeClr>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1629170"/>
                  </a:ext>
                </a:extLst>
              </a:tr>
            </a:tbl>
          </a:graphicData>
        </a:graphic>
      </p:graphicFrame>
      <p:sp>
        <p:nvSpPr>
          <p:cNvPr id="2" name="Rectangle 1">
            <a:extLst>
              <a:ext uri="{FF2B5EF4-FFF2-40B4-BE49-F238E27FC236}">
                <a16:creationId xmlns:a16="http://schemas.microsoft.com/office/drawing/2014/main" id="{C4A3ED33-3C42-443F-8E50-3BAA6EA007BB}"/>
              </a:ext>
            </a:extLst>
          </p:cNvPr>
          <p:cNvSpPr/>
          <p:nvPr/>
        </p:nvSpPr>
        <p:spPr>
          <a:xfrm>
            <a:off x="0" y="2505670"/>
            <a:ext cx="209544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116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AEF81-1CBF-44FB-B9F7-4EDF26D66A42}"/>
              </a:ext>
            </a:extLst>
          </p:cNvPr>
          <p:cNvSpPr txBox="1"/>
          <p:nvPr/>
        </p:nvSpPr>
        <p:spPr>
          <a:xfrm>
            <a:off x="1828800" y="1138990"/>
            <a:ext cx="8341895" cy="3905685"/>
          </a:xfrm>
          <a:prstGeom prst="rect">
            <a:avLst/>
          </a:prstGeom>
          <a:noFill/>
        </p:spPr>
        <p:txBody>
          <a:bodyPr wrap="square" rtlCol="0">
            <a:spAutoFit/>
          </a:bodyPr>
          <a:lstStyle/>
          <a:p>
            <a:pPr>
              <a:lnSpc>
                <a:spcPct val="110000"/>
              </a:lnSpc>
              <a:spcBef>
                <a:spcPts val="2250"/>
              </a:spcBef>
              <a:spcAft>
                <a:spcPts val="1000"/>
              </a:spcAft>
            </a:pP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Let’s look at what each column represents:</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1800" spc="-5" dirty="0" err="1">
                <a:effectLst/>
                <a:latin typeface="Courier New" panose="02070309020205020404" pitchFamily="49" charset="0"/>
                <a:ea typeface="Times New Roman" panose="02020603050405020304" pitchFamily="18" charset="0"/>
                <a:cs typeface="Times New Roman" panose="02020603050405020304" pitchFamily="18" charset="0"/>
              </a:rPr>
              <a:t>user_id</a:t>
            </a:r>
            <a:r>
              <a:rPr lang="en-US" sz="1800" spc="-5" dirty="0">
                <a:effectLst/>
                <a:latin typeface="Georgia" panose="02040502050405020303" pitchFamily="18" charset="0"/>
                <a:ea typeface="Times New Roman" panose="02020603050405020304" pitchFamily="18" charset="0"/>
                <a:cs typeface="Segoe UI" panose="020B0502040204020203" pitchFamily="34" charset="0"/>
              </a:rPr>
              <a:t> - the ID of the user who rated the movie.</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1800" spc="-5" dirty="0" err="1">
                <a:effectLst/>
                <a:latin typeface="Courier New" panose="02070309020205020404" pitchFamily="49" charset="0"/>
                <a:ea typeface="Times New Roman" panose="02020603050405020304" pitchFamily="18" charset="0"/>
                <a:cs typeface="Times New Roman" panose="02020603050405020304" pitchFamily="18" charset="0"/>
              </a:rPr>
              <a:t>item_id</a:t>
            </a:r>
            <a:r>
              <a:rPr lang="en-US" sz="1800" spc="-5" dirty="0">
                <a:effectLst/>
                <a:latin typeface="Georgia" panose="02040502050405020303" pitchFamily="18" charset="0"/>
                <a:ea typeface="Times New Roman" panose="02020603050405020304" pitchFamily="18" charset="0"/>
                <a:cs typeface="Segoe UI" panose="020B0502040204020203" pitchFamily="34" charset="0"/>
              </a:rPr>
              <a:t> - the ID of the movie.</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1800" spc="-5" dirty="0">
                <a:effectLst/>
                <a:latin typeface="Courier New" panose="02070309020205020404" pitchFamily="49" charset="0"/>
                <a:ea typeface="Times New Roman" panose="02020603050405020304" pitchFamily="18" charset="0"/>
                <a:cs typeface="Times New Roman" panose="02020603050405020304" pitchFamily="18" charset="0"/>
              </a:rPr>
              <a:t>rating</a:t>
            </a:r>
            <a:r>
              <a:rPr lang="en-US" sz="1800" spc="-5" dirty="0">
                <a:effectLst/>
                <a:latin typeface="Georgia" panose="02040502050405020303" pitchFamily="18" charset="0"/>
                <a:ea typeface="Times New Roman" panose="02020603050405020304" pitchFamily="18" charset="0"/>
                <a:cs typeface="Segoe UI" panose="020B0502040204020203" pitchFamily="34" charset="0"/>
              </a:rPr>
              <a:t> - The rating the user gave the movie, between 1 and 5.</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1800" spc="-5" dirty="0">
                <a:effectLst/>
                <a:latin typeface="Courier New" panose="02070309020205020404" pitchFamily="49" charset="0"/>
                <a:ea typeface="Times New Roman" panose="02020603050405020304" pitchFamily="18" charset="0"/>
                <a:cs typeface="Times New Roman" panose="02020603050405020304" pitchFamily="18" charset="0"/>
              </a:rPr>
              <a:t>timestamp</a:t>
            </a:r>
            <a:r>
              <a:rPr lang="en-US" sz="1800" spc="-5" dirty="0">
                <a:effectLst/>
                <a:latin typeface="Georgia" panose="02040502050405020303" pitchFamily="18" charset="0"/>
                <a:ea typeface="Times New Roman" panose="02020603050405020304" pitchFamily="18" charset="0"/>
                <a:cs typeface="Segoe UI" panose="020B0502040204020203" pitchFamily="34" charset="0"/>
              </a:rPr>
              <a:t> - The time the movie was rated.</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1800" spc="-5" dirty="0">
                <a:effectLst/>
                <a:latin typeface="Courier New" panose="02070309020205020404" pitchFamily="49" charset="0"/>
                <a:ea typeface="Times New Roman" panose="02020603050405020304" pitchFamily="18" charset="0"/>
                <a:cs typeface="Times New Roman" panose="02020603050405020304" pitchFamily="18" charset="0"/>
              </a:rPr>
              <a:t>title</a:t>
            </a:r>
            <a:r>
              <a:rPr lang="en-US" sz="1800" spc="-5" dirty="0">
                <a:effectLst/>
                <a:latin typeface="Georgia" panose="02040502050405020303" pitchFamily="18" charset="0"/>
                <a:ea typeface="Times New Roman" panose="02020603050405020304" pitchFamily="18" charset="0"/>
                <a:cs typeface="Segoe UI" panose="020B0502040204020203" pitchFamily="34" charset="0"/>
              </a:rPr>
              <a:t> - The title of the movie.</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Using the </a:t>
            </a:r>
            <a:r>
              <a:rPr lang="en-US" sz="1800" spc="-5" dirty="0">
                <a:effectLst/>
                <a:latin typeface="Courier New" panose="02070309020205020404" pitchFamily="49" charset="0"/>
                <a:ea typeface="Times New Roman" panose="02020603050405020304" pitchFamily="18" charset="0"/>
              </a:rPr>
              <a:t>describe</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or </a:t>
            </a:r>
            <a:r>
              <a:rPr lang="en-US" sz="1800" spc="-5" dirty="0">
                <a:effectLst/>
                <a:latin typeface="Courier New" panose="02070309020205020404" pitchFamily="49" charset="0"/>
                <a:ea typeface="Times New Roman" panose="02020603050405020304" pitchFamily="18" charset="0"/>
              </a:rPr>
              <a:t>info</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commands we can get a brief description of our dataset. This is important in order to enable us to understand the dataset we are working with.</a:t>
            </a:r>
            <a:endParaRPr lang="en-IN" dirty="0"/>
          </a:p>
        </p:txBody>
      </p:sp>
    </p:spTree>
    <p:extLst>
      <p:ext uri="{BB962C8B-B14F-4D97-AF65-F5344CB8AC3E}">
        <p14:creationId xmlns:p14="http://schemas.microsoft.com/office/powerpoint/2010/main" val="231770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89EE21F9-A3B4-43C0-8D86-197F337F8063}"/>
              </a:ext>
            </a:extLst>
          </p:cNvPr>
          <p:cNvGraphicFramePr>
            <a:graphicFrameLocks noGrp="1"/>
          </p:cNvGraphicFramePr>
          <p:nvPr>
            <p:extLst>
              <p:ext uri="{D42A27DB-BD31-4B8C-83A1-F6EECF244321}">
                <p14:modId xmlns:p14="http://schemas.microsoft.com/office/powerpoint/2010/main" val="3852031881"/>
              </p:ext>
            </p:extLst>
          </p:nvPr>
        </p:nvGraphicFramePr>
        <p:xfrm>
          <a:off x="2786144" y="500026"/>
          <a:ext cx="7181448" cy="808192"/>
        </p:xfrm>
        <a:graphic>
          <a:graphicData uri="http://schemas.openxmlformats.org/drawingml/2006/table">
            <a:tbl>
              <a:tblPr firstRow="1" bandRow="1">
                <a:tableStyleId>{2D5ABB26-0587-4C30-8999-92F81FD0307C}</a:tableStyleId>
              </a:tblPr>
              <a:tblGrid>
                <a:gridCol w="7181448">
                  <a:extLst>
                    <a:ext uri="{9D8B030D-6E8A-4147-A177-3AD203B41FA5}">
                      <a16:colId xmlns:a16="http://schemas.microsoft.com/office/drawing/2014/main" val="522131357"/>
                    </a:ext>
                  </a:extLst>
                </a:gridCol>
              </a:tblGrid>
              <a:tr h="808192">
                <a:tc>
                  <a:txBody>
                    <a:bodyPr/>
                    <a:lstStyle/>
                    <a:p>
                      <a:r>
                        <a:rPr lang="en-US" b="0" dirty="0">
                          <a:effectLst/>
                        </a:rPr>
                        <a:t># Calculate mean rating of all movies </a:t>
                      </a:r>
                      <a:r>
                        <a:rPr lang="en-US" u="none" strike="noStrike" dirty="0" err="1">
                          <a:effectLst/>
                        </a:rPr>
                        <a:t>data</a:t>
                      </a:r>
                      <a:r>
                        <a:rPr lang="en-US" sz="1800" b="0" kern="1200" dirty="0" err="1">
                          <a:solidFill>
                            <a:schemeClr val="lt1"/>
                          </a:solidFill>
                          <a:effectLst/>
                        </a:rPr>
                        <a:t>.</a:t>
                      </a:r>
                      <a:r>
                        <a:rPr lang="en-US" dirty="0" err="1">
                          <a:effectLst/>
                        </a:rPr>
                        <a:t>groupby</a:t>
                      </a:r>
                      <a:r>
                        <a:rPr lang="en-US" dirty="0">
                          <a:effectLst/>
                        </a:rPr>
                        <a:t>(</a:t>
                      </a:r>
                      <a:r>
                        <a:rPr lang="en-US" sz="1800" b="1" kern="1200" dirty="0">
                          <a:solidFill>
                            <a:schemeClr val="lt1"/>
                          </a:solidFill>
                          <a:effectLst/>
                        </a:rPr>
                        <a:t>'title'</a:t>
                      </a:r>
                      <a:r>
                        <a:rPr lang="en-US" dirty="0">
                          <a:effectLst/>
                        </a:rPr>
                        <a:t>)[</a:t>
                      </a:r>
                      <a:r>
                        <a:rPr lang="en-US" sz="1800" b="1" kern="1200" dirty="0">
                          <a:solidFill>
                            <a:schemeClr val="lt1"/>
                          </a:solidFill>
                          <a:effectLst/>
                        </a:rPr>
                        <a:t>'rating'</a:t>
                      </a:r>
                      <a:r>
                        <a:rPr lang="en-US" dirty="0">
                          <a:effectLst/>
                        </a:rPr>
                        <a:t>]</a:t>
                      </a:r>
                      <a:r>
                        <a:rPr lang="en-US" sz="1800" b="0" kern="1200" dirty="0">
                          <a:solidFill>
                            <a:schemeClr val="lt1"/>
                          </a:solidFill>
                          <a:effectLst/>
                        </a:rPr>
                        <a:t>.</a:t>
                      </a:r>
                      <a:r>
                        <a:rPr lang="en-US" dirty="0">
                          <a:effectLst/>
                        </a:rPr>
                        <a:t>mean()</a:t>
                      </a:r>
                      <a:r>
                        <a:rPr lang="en-US" sz="1800" b="0" kern="1200" dirty="0">
                          <a:solidFill>
                            <a:schemeClr val="lt1"/>
                          </a:solidFill>
                          <a:effectLst/>
                        </a:rPr>
                        <a:t>.</a:t>
                      </a:r>
                      <a:r>
                        <a:rPr lang="en-US" dirty="0" err="1">
                          <a:effectLst/>
                        </a:rPr>
                        <a:t>sort_values</a:t>
                      </a:r>
                      <a:r>
                        <a:rPr lang="en-US" dirty="0">
                          <a:effectLst/>
                        </a:rPr>
                        <a:t>(ascending</a:t>
                      </a:r>
                      <a:r>
                        <a:rPr lang="en-US" sz="1800" b="0" kern="1200" dirty="0">
                          <a:solidFill>
                            <a:schemeClr val="lt1"/>
                          </a:solidFill>
                          <a:effectLst/>
                        </a:rPr>
                        <a:t>=False</a:t>
                      </a:r>
                      <a:r>
                        <a:rPr lang="en-US" dirty="0">
                          <a:effectLst/>
                        </a:rPr>
                        <a:t>)</a:t>
                      </a:r>
                      <a:r>
                        <a:rPr lang="en-US" sz="1800" b="0" kern="1200" dirty="0">
                          <a:solidFill>
                            <a:schemeClr val="lt1"/>
                          </a:solidFill>
                          <a:effectLst/>
                        </a:rPr>
                        <a:t>.</a:t>
                      </a:r>
                      <a:r>
                        <a:rPr lang="en-US" dirty="0">
                          <a:effectLst/>
                        </a:rPr>
                        <a:t>head()</a:t>
                      </a:r>
                      <a:r>
                        <a:rPr lang="en-US" dirty="0"/>
                        <a:t> </a:t>
                      </a:r>
                      <a:endParaRPr lang="en-IN" dirty="0"/>
                    </a:p>
                  </a:txBody>
                  <a:tcPr/>
                </a:tc>
                <a:extLst>
                  <a:ext uri="{0D108BD9-81ED-4DB2-BD59-A6C34878D82A}">
                    <a16:rowId xmlns:a16="http://schemas.microsoft.com/office/drawing/2014/main" val="1726004606"/>
                  </a:ext>
                </a:extLst>
              </a:tr>
            </a:tbl>
          </a:graphicData>
        </a:graphic>
      </p:graphicFrame>
      <p:pic>
        <p:nvPicPr>
          <p:cNvPr id="10" name="Picture 9" descr="A picture containing photo, screen, person, holding&#10;&#10;Description automatically generated">
            <a:extLst>
              <a:ext uri="{FF2B5EF4-FFF2-40B4-BE49-F238E27FC236}">
                <a16:creationId xmlns:a16="http://schemas.microsoft.com/office/drawing/2014/main" id="{0F2D994F-738A-4D9B-9A33-5AABD2C29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408" y="1705102"/>
            <a:ext cx="5155878" cy="2416440"/>
          </a:xfrm>
          <a:prstGeom prst="rect">
            <a:avLst/>
          </a:prstGeom>
        </p:spPr>
      </p:pic>
      <p:graphicFrame>
        <p:nvGraphicFramePr>
          <p:cNvPr id="11" name="Table 11">
            <a:extLst>
              <a:ext uri="{FF2B5EF4-FFF2-40B4-BE49-F238E27FC236}">
                <a16:creationId xmlns:a16="http://schemas.microsoft.com/office/drawing/2014/main" id="{D27BB870-381B-4942-9316-DAE2D1BE62D8}"/>
              </a:ext>
            </a:extLst>
          </p:cNvPr>
          <p:cNvGraphicFramePr>
            <a:graphicFrameLocks noGrp="1"/>
          </p:cNvGraphicFramePr>
          <p:nvPr>
            <p:extLst>
              <p:ext uri="{D42A27DB-BD31-4B8C-83A1-F6EECF244321}">
                <p14:modId xmlns:p14="http://schemas.microsoft.com/office/powerpoint/2010/main" val="2581348824"/>
              </p:ext>
            </p:extLst>
          </p:nvPr>
        </p:nvGraphicFramePr>
        <p:xfrm>
          <a:off x="2786144" y="4815434"/>
          <a:ext cx="6996253" cy="1463040"/>
        </p:xfrm>
        <a:graphic>
          <a:graphicData uri="http://schemas.openxmlformats.org/drawingml/2006/table">
            <a:tbl>
              <a:tblPr firstRow="1" bandRow="1">
                <a:tableStyleId>{2D5ABB26-0587-4C30-8999-92F81FD0307C}</a:tableStyleId>
              </a:tblPr>
              <a:tblGrid>
                <a:gridCol w="6996253">
                  <a:extLst>
                    <a:ext uri="{9D8B030D-6E8A-4147-A177-3AD203B41FA5}">
                      <a16:colId xmlns:a16="http://schemas.microsoft.com/office/drawing/2014/main" val="3466360805"/>
                    </a:ext>
                  </a:extLst>
                </a:gridCol>
              </a:tblGrid>
              <a:tr h="370840">
                <a:tc>
                  <a:txBody>
                    <a:bodyPr/>
                    <a:lstStyle/>
                    <a:p>
                      <a:r>
                        <a:rPr lang="en-US" b="0" dirty="0">
                          <a:effectLst/>
                        </a:rPr>
                        <a:t># Calculate count rating of all movies </a:t>
                      </a:r>
                      <a:r>
                        <a:rPr lang="en-US" u="none" strike="noStrike" dirty="0" err="1">
                          <a:effectLst/>
                        </a:rPr>
                        <a:t>data</a:t>
                      </a:r>
                      <a:r>
                        <a:rPr lang="en-US" sz="1800" b="0" kern="1200" dirty="0" err="1">
                          <a:solidFill>
                            <a:schemeClr val="lt1"/>
                          </a:solidFill>
                          <a:effectLst/>
                        </a:rPr>
                        <a:t>.</a:t>
                      </a:r>
                      <a:r>
                        <a:rPr lang="en-US" dirty="0" err="1">
                          <a:effectLst/>
                        </a:rPr>
                        <a:t>groupby</a:t>
                      </a:r>
                      <a:r>
                        <a:rPr lang="en-US" dirty="0">
                          <a:effectLst/>
                        </a:rPr>
                        <a:t>(</a:t>
                      </a:r>
                      <a:r>
                        <a:rPr lang="en-US" sz="1800" b="1" kern="1200" dirty="0">
                          <a:solidFill>
                            <a:schemeClr val="lt1"/>
                          </a:solidFill>
                          <a:effectLst/>
                        </a:rPr>
                        <a:t>'title'</a:t>
                      </a:r>
                      <a:r>
                        <a:rPr lang="en-US" dirty="0">
                          <a:effectLst/>
                        </a:rPr>
                        <a:t>)[</a:t>
                      </a:r>
                      <a:r>
                        <a:rPr lang="en-US" sz="1800" b="1" kern="1200" dirty="0">
                          <a:solidFill>
                            <a:schemeClr val="lt1"/>
                          </a:solidFill>
                          <a:effectLst/>
                        </a:rPr>
                        <a:t>'rating'</a:t>
                      </a:r>
                      <a:r>
                        <a:rPr lang="en-US" dirty="0">
                          <a:effectLst/>
                        </a:rPr>
                        <a:t>]</a:t>
                      </a:r>
                      <a:r>
                        <a:rPr lang="en-US" sz="1800" b="0" kern="1200" dirty="0">
                          <a:solidFill>
                            <a:schemeClr val="lt1"/>
                          </a:solidFill>
                          <a:effectLst/>
                        </a:rPr>
                        <a:t>.</a:t>
                      </a:r>
                      <a:r>
                        <a:rPr lang="en-US" dirty="0">
                          <a:effectLst/>
                        </a:rPr>
                        <a:t>count()</a:t>
                      </a:r>
                      <a:r>
                        <a:rPr lang="en-US" sz="1800" b="0" kern="1200" dirty="0">
                          <a:solidFill>
                            <a:schemeClr val="lt1"/>
                          </a:solidFill>
                          <a:effectLst/>
                        </a:rPr>
                        <a:t>.</a:t>
                      </a:r>
                      <a:r>
                        <a:rPr lang="en-US" dirty="0" err="1">
                          <a:effectLst/>
                        </a:rPr>
                        <a:t>sort_values</a:t>
                      </a:r>
                      <a:r>
                        <a:rPr lang="en-US" dirty="0">
                          <a:effectLst/>
                        </a:rPr>
                        <a:t>(ascending</a:t>
                      </a:r>
                      <a:r>
                        <a:rPr lang="en-US" sz="1800" b="0" kern="1200" dirty="0">
                          <a:solidFill>
                            <a:schemeClr val="lt1"/>
                          </a:solidFill>
                          <a:effectLst/>
                        </a:rPr>
                        <a:t>=False</a:t>
                      </a:r>
                      <a:r>
                        <a:rPr lang="en-US" dirty="0">
                          <a:effectLst/>
                        </a:rPr>
                        <a:t>)</a:t>
                      </a:r>
                      <a:r>
                        <a:rPr lang="en-US" sz="1800" b="0" kern="1200" dirty="0">
                          <a:solidFill>
                            <a:schemeClr val="lt1"/>
                          </a:solidFill>
                          <a:effectLst/>
                        </a:rPr>
                        <a:t>.</a:t>
                      </a:r>
                      <a:r>
                        <a:rPr lang="en-US" dirty="0">
                          <a:effectLst/>
                        </a:rPr>
                        <a:t>head()</a:t>
                      </a:r>
                      <a:r>
                        <a:rPr lang="en-US" dirty="0"/>
                        <a:t> </a:t>
                      </a:r>
                    </a:p>
                    <a:p>
                      <a:endParaRPr lang="en-US" dirty="0"/>
                    </a:p>
                    <a:p>
                      <a:endParaRPr lang="en-US" dirty="0"/>
                    </a:p>
                    <a:p>
                      <a:r>
                        <a:rPr lang="en-US" dirty="0"/>
                        <a:t>                                                             step 5 output on next slide.</a:t>
                      </a:r>
                      <a:endParaRPr lang="en-IN" dirty="0"/>
                    </a:p>
                  </a:txBody>
                  <a:tcPr/>
                </a:tc>
                <a:extLst>
                  <a:ext uri="{0D108BD9-81ED-4DB2-BD59-A6C34878D82A}">
                    <a16:rowId xmlns:a16="http://schemas.microsoft.com/office/drawing/2014/main" val="1789458514"/>
                  </a:ext>
                </a:extLst>
              </a:tr>
            </a:tbl>
          </a:graphicData>
        </a:graphic>
      </p:graphicFrame>
      <p:sp>
        <p:nvSpPr>
          <p:cNvPr id="2" name="Rectangle 1">
            <a:extLst>
              <a:ext uri="{FF2B5EF4-FFF2-40B4-BE49-F238E27FC236}">
                <a16:creationId xmlns:a16="http://schemas.microsoft.com/office/drawing/2014/main" id="{955A9C8E-E59E-489E-AB9F-AC18AE51C8D9}"/>
              </a:ext>
            </a:extLst>
          </p:cNvPr>
          <p:cNvSpPr/>
          <p:nvPr/>
        </p:nvSpPr>
        <p:spPr>
          <a:xfrm>
            <a:off x="-70576" y="2288854"/>
            <a:ext cx="2557110"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STEP-4&amp;</a:t>
            </a:r>
          </a:p>
          <a:p>
            <a:pPr algn="ctr"/>
            <a:r>
              <a:rPr lang="en-US" sz="5400" b="0" cap="none" spc="0" dirty="0">
                <a:ln w="0"/>
                <a:solidFill>
                  <a:schemeClr val="tx1"/>
                </a:solidFill>
                <a:effectLst>
                  <a:outerShdw blurRad="38100" dist="19050" dir="2700000" algn="tl" rotWithShape="0">
                    <a:schemeClr val="dk1">
                      <a:alpha val="40000"/>
                    </a:schemeClr>
                  </a:outerShdw>
                </a:effectLst>
              </a:rPr>
              <a:t>STEP-5</a:t>
            </a:r>
          </a:p>
        </p:txBody>
      </p:sp>
      <p:sp>
        <p:nvSpPr>
          <p:cNvPr id="3" name="Arrow: Right 2">
            <a:extLst>
              <a:ext uri="{FF2B5EF4-FFF2-40B4-BE49-F238E27FC236}">
                <a16:creationId xmlns:a16="http://schemas.microsoft.com/office/drawing/2014/main" id="{F497B0D1-EE86-44F6-B660-DD809F281D18}"/>
              </a:ext>
            </a:extLst>
          </p:cNvPr>
          <p:cNvSpPr/>
          <p:nvPr/>
        </p:nvSpPr>
        <p:spPr>
          <a:xfrm>
            <a:off x="9405856" y="5845064"/>
            <a:ext cx="1611984" cy="4713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393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hoto, holding, meter&#10;&#10;Description automatically generated">
            <a:extLst>
              <a:ext uri="{FF2B5EF4-FFF2-40B4-BE49-F238E27FC236}">
                <a16:creationId xmlns:a16="http://schemas.microsoft.com/office/drawing/2014/main" id="{B919F84E-369E-4936-99B9-B10802638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096" y="139699"/>
            <a:ext cx="5989859" cy="2458639"/>
          </a:xfrm>
          <a:prstGeom prst="rect">
            <a:avLst/>
          </a:prstGeom>
        </p:spPr>
      </p:pic>
      <p:sp>
        <p:nvSpPr>
          <p:cNvPr id="4" name="TextBox 3">
            <a:extLst>
              <a:ext uri="{FF2B5EF4-FFF2-40B4-BE49-F238E27FC236}">
                <a16:creationId xmlns:a16="http://schemas.microsoft.com/office/drawing/2014/main" id="{9DB166CC-B7A2-475D-A297-0AA957FC31F2}"/>
              </a:ext>
            </a:extLst>
          </p:cNvPr>
          <p:cNvSpPr txBox="1"/>
          <p:nvPr/>
        </p:nvSpPr>
        <p:spPr>
          <a:xfrm>
            <a:off x="3530279" y="2870164"/>
            <a:ext cx="6319777" cy="646331"/>
          </a:xfrm>
          <a:prstGeom prst="rect">
            <a:avLst/>
          </a:prstGeom>
          <a:noFill/>
        </p:spPr>
        <p:txBody>
          <a:bodyPr wrap="square" rtlCol="0">
            <a:spAutoFit/>
          </a:bodyPr>
          <a:lstStyle/>
          <a:p>
            <a:r>
              <a:rPr lang="en-US" b="0" i="0" dirty="0" err="1">
                <a:effectLst/>
                <a:latin typeface="Inter"/>
              </a:rPr>
              <a:t>Here,we</a:t>
            </a:r>
            <a:r>
              <a:rPr lang="en-US" b="0" i="0" dirty="0">
                <a:effectLst/>
                <a:latin typeface="Inter"/>
              </a:rPr>
              <a:t> know that the average rating per movie and the number of ratings per movie both are important attributes.</a:t>
            </a:r>
            <a:endParaRPr lang="en-IN" dirty="0"/>
          </a:p>
        </p:txBody>
      </p:sp>
      <p:graphicFrame>
        <p:nvGraphicFramePr>
          <p:cNvPr id="5" name="Table 5">
            <a:extLst>
              <a:ext uri="{FF2B5EF4-FFF2-40B4-BE49-F238E27FC236}">
                <a16:creationId xmlns:a16="http://schemas.microsoft.com/office/drawing/2014/main" id="{11B6628C-B491-4276-855E-B6FE88059C01}"/>
              </a:ext>
            </a:extLst>
          </p:cNvPr>
          <p:cNvGraphicFramePr>
            <a:graphicFrameLocks noGrp="1"/>
          </p:cNvGraphicFramePr>
          <p:nvPr>
            <p:extLst>
              <p:ext uri="{D42A27DB-BD31-4B8C-83A1-F6EECF244321}">
                <p14:modId xmlns:p14="http://schemas.microsoft.com/office/powerpoint/2010/main" val="3417576564"/>
              </p:ext>
            </p:extLst>
          </p:nvPr>
        </p:nvGraphicFramePr>
        <p:xfrm>
          <a:off x="3530279" y="3807174"/>
          <a:ext cx="7818056" cy="2286000"/>
        </p:xfrm>
        <a:graphic>
          <a:graphicData uri="http://schemas.openxmlformats.org/drawingml/2006/table">
            <a:tbl>
              <a:tblPr firstRow="1" bandRow="1">
                <a:tableStyleId>{2D5ABB26-0587-4C30-8999-92F81FD0307C}</a:tableStyleId>
              </a:tblPr>
              <a:tblGrid>
                <a:gridCol w="7818056">
                  <a:extLst>
                    <a:ext uri="{9D8B030D-6E8A-4147-A177-3AD203B41FA5}">
                      <a16:colId xmlns:a16="http://schemas.microsoft.com/office/drawing/2014/main" val="2011363648"/>
                    </a:ext>
                  </a:extLst>
                </a:gridCol>
              </a:tblGrid>
              <a:tr h="1927186">
                <a:tc>
                  <a:txBody>
                    <a:bodyPr/>
                    <a:lstStyle/>
                    <a:p>
                      <a:r>
                        <a:rPr lang="en-IN" b="0" dirty="0">
                          <a:solidFill>
                            <a:schemeClr val="tx2">
                              <a:lumMod val="75000"/>
                            </a:schemeClr>
                          </a:solidFill>
                          <a:effectLst/>
                        </a:rPr>
                        <a:t># creating </a:t>
                      </a:r>
                      <a:r>
                        <a:rPr lang="en-IN" b="0" dirty="0" err="1">
                          <a:solidFill>
                            <a:schemeClr val="tx2">
                              <a:lumMod val="75000"/>
                            </a:schemeClr>
                          </a:solidFill>
                          <a:effectLst/>
                        </a:rPr>
                        <a:t>dataframe</a:t>
                      </a:r>
                      <a:r>
                        <a:rPr lang="en-IN" b="0" dirty="0">
                          <a:solidFill>
                            <a:schemeClr val="tx2">
                              <a:lumMod val="75000"/>
                            </a:schemeClr>
                          </a:solidFill>
                          <a:effectLst/>
                        </a:rPr>
                        <a:t> with 'rating' count values </a:t>
                      </a:r>
                    </a:p>
                    <a:p>
                      <a:r>
                        <a:rPr lang="en-IN" u="none" strike="noStrike" dirty="0">
                          <a:solidFill>
                            <a:schemeClr val="tx2">
                              <a:lumMod val="75000"/>
                            </a:schemeClr>
                          </a:solidFill>
                          <a:effectLst/>
                        </a:rPr>
                        <a:t>ratings</a:t>
                      </a:r>
                      <a:r>
                        <a:rPr lang="en-IN" dirty="0">
                          <a:solidFill>
                            <a:schemeClr val="tx2">
                              <a:lumMod val="75000"/>
                            </a:schemeClr>
                          </a:solidFill>
                        </a:rPr>
                        <a:t> </a:t>
                      </a:r>
                      <a:r>
                        <a:rPr lang="en-IN" sz="1800" b="0" kern="1200" dirty="0">
                          <a:solidFill>
                            <a:schemeClr val="tx2">
                              <a:lumMod val="75000"/>
                            </a:schemeClr>
                          </a:solidFill>
                          <a:effectLst/>
                        </a:rPr>
                        <a:t>=</a:t>
                      </a:r>
                      <a:r>
                        <a:rPr lang="en-IN" dirty="0">
                          <a:solidFill>
                            <a:schemeClr val="tx2">
                              <a:lumMod val="75000"/>
                            </a:schemeClr>
                          </a:solidFill>
                        </a:rPr>
                        <a:t> </a:t>
                      </a:r>
                      <a:r>
                        <a:rPr lang="en-IN" u="none" strike="noStrike" dirty="0" err="1">
                          <a:solidFill>
                            <a:schemeClr val="tx2">
                              <a:lumMod val="75000"/>
                            </a:schemeClr>
                          </a:solidFill>
                          <a:effectLst/>
                        </a:rPr>
                        <a:t>pd</a:t>
                      </a:r>
                      <a:r>
                        <a:rPr lang="en-IN" sz="1800" b="0" kern="1200" dirty="0" err="1">
                          <a:solidFill>
                            <a:schemeClr val="tx2">
                              <a:lumMod val="75000"/>
                            </a:schemeClr>
                          </a:solidFill>
                          <a:effectLst/>
                        </a:rPr>
                        <a:t>.</a:t>
                      </a:r>
                      <a:r>
                        <a:rPr lang="en-IN" dirty="0" err="1">
                          <a:solidFill>
                            <a:schemeClr val="tx2">
                              <a:lumMod val="75000"/>
                            </a:schemeClr>
                          </a:solidFill>
                          <a:effectLst/>
                        </a:rPr>
                        <a:t>DataFrame</a:t>
                      </a:r>
                      <a:r>
                        <a:rPr lang="en-IN" dirty="0">
                          <a:solidFill>
                            <a:schemeClr val="tx2">
                              <a:lumMod val="75000"/>
                            </a:schemeClr>
                          </a:solidFill>
                          <a:effectLst/>
                        </a:rPr>
                        <a:t>(</a:t>
                      </a:r>
                      <a:r>
                        <a:rPr lang="en-IN" u="none" strike="noStrike" dirty="0" err="1">
                          <a:solidFill>
                            <a:schemeClr val="tx2">
                              <a:lumMod val="75000"/>
                            </a:schemeClr>
                          </a:solidFill>
                          <a:effectLst/>
                        </a:rPr>
                        <a:t>data</a:t>
                      </a:r>
                      <a:r>
                        <a:rPr lang="en-IN" sz="1800" b="0" kern="1200" dirty="0" err="1">
                          <a:solidFill>
                            <a:schemeClr val="tx2">
                              <a:lumMod val="75000"/>
                            </a:schemeClr>
                          </a:solidFill>
                          <a:effectLst/>
                        </a:rPr>
                        <a:t>.</a:t>
                      </a:r>
                      <a:r>
                        <a:rPr lang="en-IN" dirty="0" err="1">
                          <a:solidFill>
                            <a:schemeClr val="tx2">
                              <a:lumMod val="75000"/>
                            </a:schemeClr>
                          </a:solidFill>
                          <a:effectLst/>
                        </a:rPr>
                        <a:t>groupby</a:t>
                      </a:r>
                      <a:r>
                        <a:rPr lang="en-IN" dirty="0">
                          <a:solidFill>
                            <a:schemeClr val="tx2">
                              <a:lumMod val="75000"/>
                            </a:schemeClr>
                          </a:solidFill>
                          <a:effectLst/>
                        </a:rPr>
                        <a:t>(</a:t>
                      </a:r>
                      <a:r>
                        <a:rPr lang="en-IN" sz="1800" b="1" kern="1200" dirty="0">
                          <a:solidFill>
                            <a:schemeClr val="tx2">
                              <a:lumMod val="75000"/>
                            </a:schemeClr>
                          </a:solidFill>
                          <a:effectLst/>
                        </a:rPr>
                        <a:t>'title'</a:t>
                      </a:r>
                      <a:r>
                        <a:rPr lang="en-IN" dirty="0">
                          <a:solidFill>
                            <a:schemeClr val="tx2">
                              <a:lumMod val="75000"/>
                            </a:schemeClr>
                          </a:solidFill>
                          <a:effectLst/>
                        </a:rPr>
                        <a:t>)[</a:t>
                      </a:r>
                      <a:r>
                        <a:rPr lang="en-IN" sz="1800" b="1" kern="1200" dirty="0">
                          <a:solidFill>
                            <a:schemeClr val="tx2">
                              <a:lumMod val="75000"/>
                            </a:schemeClr>
                          </a:solidFill>
                          <a:effectLst/>
                        </a:rPr>
                        <a:t>'rating'</a:t>
                      </a:r>
                      <a:r>
                        <a:rPr lang="en-IN" dirty="0">
                          <a:solidFill>
                            <a:schemeClr val="tx2">
                              <a:lumMod val="75000"/>
                            </a:schemeClr>
                          </a:solidFill>
                          <a:effectLst/>
                        </a:rPr>
                        <a:t>]</a:t>
                      </a:r>
                      <a:r>
                        <a:rPr lang="en-IN" sz="1800" b="0" kern="1200" dirty="0">
                          <a:solidFill>
                            <a:schemeClr val="tx2">
                              <a:lumMod val="75000"/>
                            </a:schemeClr>
                          </a:solidFill>
                          <a:effectLst/>
                        </a:rPr>
                        <a:t>.</a:t>
                      </a:r>
                      <a:r>
                        <a:rPr lang="en-IN" dirty="0">
                          <a:solidFill>
                            <a:schemeClr val="tx2">
                              <a:lumMod val="75000"/>
                            </a:schemeClr>
                          </a:solidFill>
                          <a:effectLst/>
                        </a:rPr>
                        <a:t>mean())</a:t>
                      </a:r>
                      <a:r>
                        <a:rPr lang="en-IN" dirty="0">
                          <a:solidFill>
                            <a:schemeClr val="tx2">
                              <a:lumMod val="75000"/>
                            </a:schemeClr>
                          </a:solidFill>
                        </a:rPr>
                        <a:t> </a:t>
                      </a:r>
                    </a:p>
                    <a:p>
                      <a:endParaRPr lang="en-IN" u="none" strike="noStrike" dirty="0">
                        <a:solidFill>
                          <a:schemeClr val="tx2">
                            <a:lumMod val="75000"/>
                          </a:schemeClr>
                        </a:solidFill>
                        <a:effectLst/>
                      </a:endParaRPr>
                    </a:p>
                    <a:p>
                      <a:r>
                        <a:rPr lang="en-IN" u="none" strike="noStrike" dirty="0">
                          <a:solidFill>
                            <a:schemeClr val="tx2">
                              <a:lumMod val="75000"/>
                            </a:schemeClr>
                          </a:solidFill>
                          <a:effectLst/>
                        </a:rPr>
                        <a:t>ratings</a:t>
                      </a:r>
                      <a:r>
                        <a:rPr lang="en-IN" dirty="0">
                          <a:solidFill>
                            <a:schemeClr val="tx2">
                              <a:lumMod val="75000"/>
                            </a:schemeClr>
                          </a:solidFill>
                          <a:effectLst/>
                        </a:rPr>
                        <a:t>[</a:t>
                      </a:r>
                      <a:r>
                        <a:rPr lang="en-IN" sz="1800" b="1" kern="1200" dirty="0">
                          <a:solidFill>
                            <a:schemeClr val="tx2">
                              <a:lumMod val="75000"/>
                            </a:schemeClr>
                          </a:solidFill>
                          <a:effectLst/>
                        </a:rPr>
                        <a:t>'</a:t>
                      </a:r>
                      <a:r>
                        <a:rPr lang="en-IN" sz="1800" b="1" kern="1200" dirty="0" err="1">
                          <a:solidFill>
                            <a:schemeClr val="tx2">
                              <a:lumMod val="75000"/>
                            </a:schemeClr>
                          </a:solidFill>
                          <a:effectLst/>
                        </a:rPr>
                        <a:t>num</a:t>
                      </a:r>
                      <a:r>
                        <a:rPr lang="en-IN" sz="1800" b="1" kern="1200" dirty="0">
                          <a:solidFill>
                            <a:schemeClr val="tx2">
                              <a:lumMod val="75000"/>
                            </a:schemeClr>
                          </a:solidFill>
                          <a:effectLst/>
                        </a:rPr>
                        <a:t> of ratings'</a:t>
                      </a:r>
                      <a:r>
                        <a:rPr lang="en-IN" dirty="0">
                          <a:solidFill>
                            <a:schemeClr val="tx2">
                              <a:lumMod val="75000"/>
                            </a:schemeClr>
                          </a:solidFill>
                          <a:effectLst/>
                        </a:rPr>
                        <a:t>]</a:t>
                      </a:r>
                      <a:r>
                        <a:rPr lang="en-IN" dirty="0">
                          <a:solidFill>
                            <a:schemeClr val="tx2">
                              <a:lumMod val="75000"/>
                            </a:schemeClr>
                          </a:solidFill>
                        </a:rPr>
                        <a:t> </a:t>
                      </a:r>
                      <a:r>
                        <a:rPr lang="en-IN" sz="1800" b="0" kern="1200" dirty="0">
                          <a:solidFill>
                            <a:schemeClr val="tx2">
                              <a:lumMod val="75000"/>
                            </a:schemeClr>
                          </a:solidFill>
                          <a:effectLst/>
                        </a:rPr>
                        <a:t>=</a:t>
                      </a:r>
                      <a:r>
                        <a:rPr lang="en-IN" dirty="0">
                          <a:solidFill>
                            <a:schemeClr val="tx2">
                              <a:lumMod val="75000"/>
                            </a:schemeClr>
                          </a:solidFill>
                        </a:rPr>
                        <a:t> </a:t>
                      </a:r>
                      <a:r>
                        <a:rPr lang="en-IN" u="none" strike="noStrike" dirty="0" err="1">
                          <a:solidFill>
                            <a:schemeClr val="tx2">
                              <a:lumMod val="75000"/>
                            </a:schemeClr>
                          </a:solidFill>
                          <a:effectLst/>
                        </a:rPr>
                        <a:t>pd</a:t>
                      </a:r>
                      <a:r>
                        <a:rPr lang="en-IN" sz="1800" b="0" kern="1200" dirty="0" err="1">
                          <a:solidFill>
                            <a:schemeClr val="tx2">
                              <a:lumMod val="75000"/>
                            </a:schemeClr>
                          </a:solidFill>
                          <a:effectLst/>
                        </a:rPr>
                        <a:t>.</a:t>
                      </a:r>
                      <a:r>
                        <a:rPr lang="en-IN" dirty="0" err="1">
                          <a:solidFill>
                            <a:schemeClr val="tx2">
                              <a:lumMod val="75000"/>
                            </a:schemeClr>
                          </a:solidFill>
                          <a:effectLst/>
                        </a:rPr>
                        <a:t>DataFrame</a:t>
                      </a:r>
                      <a:r>
                        <a:rPr lang="en-IN" dirty="0">
                          <a:solidFill>
                            <a:schemeClr val="tx2">
                              <a:lumMod val="75000"/>
                            </a:schemeClr>
                          </a:solidFill>
                          <a:effectLst/>
                        </a:rPr>
                        <a:t>(</a:t>
                      </a:r>
                      <a:r>
                        <a:rPr lang="en-IN" u="none" strike="noStrike" dirty="0" err="1">
                          <a:solidFill>
                            <a:schemeClr val="tx2">
                              <a:lumMod val="75000"/>
                            </a:schemeClr>
                          </a:solidFill>
                          <a:effectLst/>
                        </a:rPr>
                        <a:t>data</a:t>
                      </a:r>
                      <a:r>
                        <a:rPr lang="en-IN" sz="1800" b="0" kern="1200" dirty="0" err="1">
                          <a:solidFill>
                            <a:schemeClr val="tx2">
                              <a:lumMod val="75000"/>
                            </a:schemeClr>
                          </a:solidFill>
                          <a:effectLst/>
                        </a:rPr>
                        <a:t>.</a:t>
                      </a:r>
                      <a:r>
                        <a:rPr lang="en-IN" dirty="0" err="1">
                          <a:solidFill>
                            <a:schemeClr val="tx2">
                              <a:lumMod val="75000"/>
                            </a:schemeClr>
                          </a:solidFill>
                          <a:effectLst/>
                        </a:rPr>
                        <a:t>groupby</a:t>
                      </a:r>
                      <a:r>
                        <a:rPr lang="en-IN" dirty="0">
                          <a:solidFill>
                            <a:schemeClr val="tx2">
                              <a:lumMod val="75000"/>
                            </a:schemeClr>
                          </a:solidFill>
                          <a:effectLst/>
                        </a:rPr>
                        <a:t>(</a:t>
                      </a:r>
                      <a:r>
                        <a:rPr lang="en-IN" sz="1800" b="1" kern="1200" dirty="0">
                          <a:solidFill>
                            <a:schemeClr val="tx2">
                              <a:lumMod val="75000"/>
                            </a:schemeClr>
                          </a:solidFill>
                          <a:effectLst/>
                        </a:rPr>
                        <a:t>'title'</a:t>
                      </a:r>
                      <a:r>
                        <a:rPr lang="en-IN" dirty="0">
                          <a:solidFill>
                            <a:schemeClr val="tx2">
                              <a:lumMod val="75000"/>
                            </a:schemeClr>
                          </a:solidFill>
                          <a:effectLst/>
                        </a:rPr>
                        <a:t>)[</a:t>
                      </a:r>
                      <a:r>
                        <a:rPr lang="en-IN" sz="1800" b="1" kern="1200" dirty="0">
                          <a:solidFill>
                            <a:schemeClr val="tx2">
                              <a:lumMod val="75000"/>
                            </a:schemeClr>
                          </a:solidFill>
                          <a:effectLst/>
                        </a:rPr>
                        <a:t>'rating'</a:t>
                      </a:r>
                      <a:r>
                        <a:rPr lang="en-IN" dirty="0">
                          <a:solidFill>
                            <a:schemeClr val="tx2">
                              <a:lumMod val="75000"/>
                            </a:schemeClr>
                          </a:solidFill>
                          <a:effectLst/>
                        </a:rPr>
                        <a:t>]</a:t>
                      </a:r>
                      <a:r>
                        <a:rPr lang="en-IN" sz="1800" b="0" kern="1200" dirty="0">
                          <a:solidFill>
                            <a:schemeClr val="tx2">
                              <a:lumMod val="75000"/>
                            </a:schemeClr>
                          </a:solidFill>
                          <a:effectLst/>
                        </a:rPr>
                        <a:t>.</a:t>
                      </a:r>
                      <a:r>
                        <a:rPr lang="en-IN" dirty="0">
                          <a:solidFill>
                            <a:schemeClr val="tx2">
                              <a:lumMod val="75000"/>
                            </a:schemeClr>
                          </a:solidFill>
                          <a:effectLst/>
                        </a:rPr>
                        <a:t>count())</a:t>
                      </a:r>
                      <a:r>
                        <a:rPr lang="en-IN" dirty="0">
                          <a:solidFill>
                            <a:schemeClr val="tx2">
                              <a:lumMod val="75000"/>
                            </a:schemeClr>
                          </a:solidFill>
                        </a:rPr>
                        <a:t> </a:t>
                      </a:r>
                    </a:p>
                    <a:p>
                      <a:endParaRPr lang="en-IN" u="none" strike="noStrike" dirty="0">
                        <a:solidFill>
                          <a:schemeClr val="tx2">
                            <a:lumMod val="75000"/>
                          </a:schemeClr>
                        </a:solidFill>
                        <a:effectLst/>
                      </a:endParaRPr>
                    </a:p>
                    <a:p>
                      <a:r>
                        <a:rPr lang="en-IN" u="none" strike="noStrike" dirty="0" err="1">
                          <a:solidFill>
                            <a:schemeClr val="tx2">
                              <a:lumMod val="75000"/>
                            </a:schemeClr>
                          </a:solidFill>
                          <a:effectLst/>
                        </a:rPr>
                        <a:t>ratings</a:t>
                      </a:r>
                      <a:r>
                        <a:rPr lang="en-IN" sz="1800" b="0" kern="1200" dirty="0" err="1">
                          <a:solidFill>
                            <a:schemeClr val="tx2">
                              <a:lumMod val="75000"/>
                            </a:schemeClr>
                          </a:solidFill>
                          <a:effectLst/>
                        </a:rPr>
                        <a:t>.</a:t>
                      </a:r>
                      <a:r>
                        <a:rPr lang="en-IN" dirty="0" err="1">
                          <a:solidFill>
                            <a:schemeClr val="tx2">
                              <a:lumMod val="75000"/>
                            </a:schemeClr>
                          </a:solidFill>
                          <a:effectLst/>
                        </a:rPr>
                        <a:t>head</a:t>
                      </a:r>
                      <a:r>
                        <a:rPr lang="en-IN" dirty="0">
                          <a:solidFill>
                            <a:schemeClr val="tx2">
                              <a:lumMod val="75000"/>
                            </a:schemeClr>
                          </a:solidFill>
                          <a:effectLst/>
                        </a:rPr>
                        <a:t>() </a:t>
                      </a:r>
                    </a:p>
                    <a:p>
                      <a:endParaRPr lang="en-IN" dirty="0">
                        <a:solidFill>
                          <a:schemeClr val="tx2">
                            <a:lumMod val="75000"/>
                          </a:schemeClr>
                        </a:solidFill>
                        <a:effectLst/>
                      </a:endParaRPr>
                    </a:p>
                    <a:p>
                      <a:r>
                        <a:rPr lang="en-IN" dirty="0">
                          <a:solidFill>
                            <a:schemeClr val="tx2">
                              <a:lumMod val="75000"/>
                            </a:schemeClr>
                          </a:solidFill>
                          <a:effectLst/>
                        </a:rPr>
                        <a:t>                                          </a:t>
                      </a:r>
                      <a:r>
                        <a:rPr lang="en-IN" dirty="0">
                          <a:solidFill>
                            <a:schemeClr val="tx1"/>
                          </a:solidFill>
                          <a:effectLst/>
                        </a:rPr>
                        <a:t>output on next page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2199008"/>
                  </a:ext>
                </a:extLst>
              </a:tr>
            </a:tbl>
          </a:graphicData>
        </a:graphic>
      </p:graphicFrame>
      <p:sp>
        <p:nvSpPr>
          <p:cNvPr id="2" name="Rectangle 1">
            <a:extLst>
              <a:ext uri="{FF2B5EF4-FFF2-40B4-BE49-F238E27FC236}">
                <a16:creationId xmlns:a16="http://schemas.microsoft.com/office/drawing/2014/main" id="{6A930BB3-6AF7-4581-9EBA-B6A247FD8019}"/>
              </a:ext>
            </a:extLst>
          </p:cNvPr>
          <p:cNvSpPr/>
          <p:nvPr/>
        </p:nvSpPr>
        <p:spPr>
          <a:xfrm>
            <a:off x="0" y="2505670"/>
            <a:ext cx="209544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Arrow: Right 5">
            <a:extLst>
              <a:ext uri="{FF2B5EF4-FFF2-40B4-BE49-F238E27FC236}">
                <a16:creationId xmlns:a16="http://schemas.microsoft.com/office/drawing/2014/main" id="{852FFCCE-A1AE-4AD2-94D0-7C646223FE00}"/>
              </a:ext>
            </a:extLst>
          </p:cNvPr>
          <p:cNvSpPr/>
          <p:nvPr/>
        </p:nvSpPr>
        <p:spPr>
          <a:xfrm>
            <a:off x="9562955" y="6383853"/>
            <a:ext cx="1620456" cy="31108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885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942B943-E4CF-475C-9969-18D0EA904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30" y="965201"/>
            <a:ext cx="9785140" cy="4927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97067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46DC2-7045-451F-9E53-EB8669B15B2D}"/>
              </a:ext>
            </a:extLst>
          </p:cNvPr>
          <p:cNvSpPr txBox="1"/>
          <p:nvPr/>
        </p:nvSpPr>
        <p:spPr>
          <a:xfrm>
            <a:off x="2358189" y="818146"/>
            <a:ext cx="8550443" cy="5679825"/>
          </a:xfrm>
          <a:prstGeom prst="rect">
            <a:avLst/>
          </a:prstGeom>
          <a:noFill/>
        </p:spPr>
        <p:txBody>
          <a:bodyPr wrap="square" rtlCol="0">
            <a:spAutoFit/>
          </a:bodyPr>
          <a:lstStyle/>
          <a:p>
            <a:pPr>
              <a:lnSpc>
                <a:spcPct val="110000"/>
              </a:lnSpc>
              <a:spcBef>
                <a:spcPts val="2250"/>
              </a:spcBef>
              <a:spcAft>
                <a:spcPts val="1000"/>
              </a:spcAft>
            </a:pP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Let’s now plot a Histogram using pandas plotting functionality to visualize the distribution of the ratings</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10000"/>
              </a:lnSpc>
              <a:spcBef>
                <a:spcPts val="2625"/>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matplotlib.pyplot</a:t>
            </a:r>
            <a: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as</a:t>
            </a:r>
            <a: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plt</a:t>
            </a:r>
            <a:b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matplotlib</a:t>
            </a:r>
            <a: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inline</a:t>
            </a:r>
            <a:b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dirty="0">
                <a:solidFill>
                  <a:schemeClr val="tx2">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ratings['rating'].hist(bins=50)</a:t>
            </a:r>
            <a:endParaRPr lang="en-IN" sz="1800" dirty="0">
              <a:solidFill>
                <a:schemeClr val="tx2">
                  <a:lumMod val="75000"/>
                </a:schemeClr>
              </a:solidFill>
              <a:effectLst/>
              <a:latin typeface="Tw Cen MT" panose="020B0602020104020603" pitchFamily="34" charset="0"/>
              <a:ea typeface="Tw Cen MT" panose="020B0602020104020603" pitchFamily="34" charset="0"/>
              <a:cs typeface="Times New Roman" panose="02020603050405020304" pitchFamily="18" charset="0"/>
            </a:endParaRPr>
          </a:p>
          <a:p>
            <a:pPr>
              <a:lnSpc>
                <a:spcPct val="110000"/>
              </a:lnSpc>
              <a:spcBef>
                <a:spcPts val="2625"/>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10000"/>
              </a:lnSpc>
              <a:spcBef>
                <a:spcPts val="600"/>
              </a:spcBef>
              <a:spcAft>
                <a:spcPts val="1000"/>
              </a:spcAft>
            </a:pP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We can see that most of the movies are rated between 2.5 and 4. Next, let’s visualize the </a:t>
            </a:r>
            <a:r>
              <a:rPr lang="en-US" sz="1800" spc="-5" dirty="0" err="1">
                <a:effectLst/>
                <a:latin typeface="Courier New" panose="02070309020205020404" pitchFamily="49" charset="0"/>
                <a:ea typeface="Times New Roman" panose="02020603050405020304" pitchFamily="18" charset="0"/>
                <a:cs typeface="Times New Roman" panose="02020603050405020304" pitchFamily="18" charset="0"/>
              </a:rPr>
              <a:t>number_of_ratings</a:t>
            </a:r>
            <a:r>
              <a:rPr lang="en-US" sz="1800" spc="-5" dirty="0">
                <a:effectLst/>
                <a:latin typeface="Georgia" panose="02040502050405020303" pitchFamily="18" charset="0"/>
                <a:ea typeface="Times New Roman" panose="02020603050405020304" pitchFamily="18" charset="0"/>
                <a:cs typeface="Times New Roman" panose="02020603050405020304" pitchFamily="18" charset="0"/>
              </a:rPr>
              <a:t> column in as similar manner.</a:t>
            </a:r>
          </a:p>
          <a:p>
            <a:pPr>
              <a:lnSpc>
                <a:spcPct val="110000"/>
              </a:lnSpc>
              <a:spcBef>
                <a:spcPts val="600"/>
              </a:spcBef>
              <a:spcAft>
                <a:spcPts val="1000"/>
              </a:spcAft>
            </a:pPr>
            <a:endParaRPr lang="en-US" spc="-5" dirty="0">
              <a:latin typeface="Georgia" panose="02040502050405020303" pitchFamily="18" charset="0"/>
              <a:ea typeface="Tw Cen MT" panose="020B0602020104020603" pitchFamily="34" charset="0"/>
              <a:cs typeface="Times New Roman" panose="02020603050405020304" pitchFamily="18" charset="0"/>
            </a:endParaRPr>
          </a:p>
          <a:p>
            <a:pPr>
              <a:lnSpc>
                <a:spcPct val="110000"/>
              </a:lnSpc>
              <a:spcBef>
                <a:spcPts val="600"/>
              </a:spcBef>
              <a:spcAft>
                <a:spcPts val="1000"/>
              </a:spcAft>
            </a:pPr>
            <a:endParaRPr lang="en-US" spc="-5" dirty="0">
              <a:latin typeface="Georgia" panose="02040502050405020303" pitchFamily="18" charset="0"/>
              <a:ea typeface="Tw Cen MT" panose="020B0602020104020603" pitchFamily="34" charset="0"/>
              <a:cs typeface="Times New Roman" panose="02020603050405020304" pitchFamily="18" charset="0"/>
            </a:endParaRPr>
          </a:p>
          <a:p>
            <a:pPr>
              <a:lnSpc>
                <a:spcPct val="110000"/>
              </a:lnSpc>
              <a:spcBef>
                <a:spcPts val="600"/>
              </a:spcBef>
              <a:spcAft>
                <a:spcPts val="1000"/>
              </a:spcAft>
            </a:pPr>
            <a:endParaRPr lang="en-US" spc="-5" dirty="0">
              <a:latin typeface="Georgia" panose="02040502050405020303" pitchFamily="18" charset="0"/>
              <a:ea typeface="Tw Cen MT" panose="020B0602020104020603" pitchFamily="34" charset="0"/>
              <a:cs typeface="Times New Roman" panose="02020603050405020304" pitchFamily="18" charset="0"/>
            </a:endParaRPr>
          </a:p>
          <a:p>
            <a:pPr>
              <a:lnSpc>
                <a:spcPct val="110000"/>
              </a:lnSpc>
              <a:spcBef>
                <a:spcPts val="600"/>
              </a:spcBef>
              <a:spcAft>
                <a:spcPts val="1000"/>
              </a:spcAft>
            </a:pPr>
            <a:r>
              <a:rPr lang="en-US" spc="-5" dirty="0">
                <a:latin typeface="Georgia" panose="02040502050405020303" pitchFamily="18" charset="0"/>
                <a:ea typeface="Tw Cen MT" panose="020B0602020104020603" pitchFamily="34" charset="0"/>
                <a:cs typeface="Times New Roman" panose="02020603050405020304" pitchFamily="18" charset="0"/>
              </a:rPr>
              <a:t>						HISTOGRAM IS ON NEXT PAGE </a:t>
            </a:r>
            <a:endParaRPr lang="en-IN" sz="1800" dirty="0">
              <a:effectLst/>
              <a:latin typeface="Tw Cen MT" panose="020B0602020104020603" pitchFamily="34" charset="0"/>
              <a:ea typeface="Tw Cen MT" panose="020B0602020104020603"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296904E4-61E1-4025-9BA4-662C9C16CB89}"/>
              </a:ext>
            </a:extLst>
          </p:cNvPr>
          <p:cNvSpPr/>
          <p:nvPr/>
        </p:nvSpPr>
        <p:spPr>
          <a:xfrm>
            <a:off x="-79903" y="2505670"/>
            <a:ext cx="209544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STEP-7</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Table 5">
            <a:extLst>
              <a:ext uri="{FF2B5EF4-FFF2-40B4-BE49-F238E27FC236}">
                <a16:creationId xmlns:a16="http://schemas.microsoft.com/office/drawing/2014/main" id="{5A29F181-21E5-4D0F-B9C8-3F04402434DD}"/>
              </a:ext>
            </a:extLst>
          </p:cNvPr>
          <p:cNvGraphicFramePr>
            <a:graphicFrameLocks noGrp="1"/>
          </p:cNvGraphicFramePr>
          <p:nvPr>
            <p:extLst>
              <p:ext uri="{D42A27DB-BD31-4B8C-83A1-F6EECF244321}">
                <p14:modId xmlns:p14="http://schemas.microsoft.com/office/powerpoint/2010/main" val="1783941130"/>
              </p:ext>
            </p:extLst>
          </p:nvPr>
        </p:nvGraphicFramePr>
        <p:xfrm>
          <a:off x="2358189" y="4820326"/>
          <a:ext cx="5494339" cy="647220"/>
        </p:xfrm>
        <a:graphic>
          <a:graphicData uri="http://schemas.openxmlformats.org/drawingml/2006/table">
            <a:tbl>
              <a:tblPr firstRow="1" bandRow="1">
                <a:tableStyleId>{2D5ABB26-0587-4C30-8999-92F81FD0307C}</a:tableStyleId>
              </a:tblPr>
              <a:tblGrid>
                <a:gridCol w="5494339">
                  <a:extLst>
                    <a:ext uri="{9D8B030D-6E8A-4147-A177-3AD203B41FA5}">
                      <a16:colId xmlns:a16="http://schemas.microsoft.com/office/drawing/2014/main" val="3354196800"/>
                    </a:ext>
                  </a:extLst>
                </a:gridCol>
              </a:tblGrid>
              <a:tr h="647220">
                <a:tc>
                  <a:txBody>
                    <a:bodyPr/>
                    <a:lstStyle/>
                    <a:p>
                      <a:r>
                        <a:rPr lang="en-US" b="0" dirty="0">
                          <a:effectLst/>
                        </a:rPr>
                        <a:t># plot graph of 'ratings' column </a:t>
                      </a:r>
                      <a:r>
                        <a:rPr lang="en-US" u="none" strike="noStrike" dirty="0" err="1">
                          <a:effectLst/>
                        </a:rPr>
                        <a:t>plt</a:t>
                      </a:r>
                      <a:r>
                        <a:rPr lang="en-US" sz="1800" b="0" kern="1200" dirty="0" err="1">
                          <a:solidFill>
                            <a:schemeClr val="lt1"/>
                          </a:solidFill>
                          <a:effectLst/>
                        </a:rPr>
                        <a:t>.</a:t>
                      </a:r>
                      <a:r>
                        <a:rPr lang="en-US" dirty="0" err="1">
                          <a:effectLst/>
                        </a:rPr>
                        <a:t>figure</a:t>
                      </a:r>
                      <a:r>
                        <a:rPr lang="en-US" dirty="0">
                          <a:effectLst/>
                        </a:rPr>
                        <a:t>(</a:t>
                      </a:r>
                      <a:r>
                        <a:rPr lang="en-US" dirty="0" err="1">
                          <a:effectLst/>
                        </a:rPr>
                        <a:t>figsize</a:t>
                      </a:r>
                      <a:r>
                        <a:rPr lang="en-US" dirty="0"/>
                        <a:t> </a:t>
                      </a:r>
                      <a:r>
                        <a:rPr lang="en-US" sz="1800" b="0" kern="1200" dirty="0">
                          <a:solidFill>
                            <a:schemeClr val="lt1"/>
                          </a:solidFill>
                          <a:effectLst/>
                        </a:rPr>
                        <a:t>=</a:t>
                      </a:r>
                      <a:r>
                        <a:rPr lang="en-US" dirty="0">
                          <a:effectLst/>
                        </a:rPr>
                        <a:t>(</a:t>
                      </a:r>
                      <a:r>
                        <a:rPr lang="en-US" sz="1800" b="1" kern="1200" dirty="0">
                          <a:solidFill>
                            <a:schemeClr val="lt1"/>
                          </a:solidFill>
                          <a:effectLst/>
                        </a:rPr>
                        <a:t>10</a:t>
                      </a:r>
                      <a:r>
                        <a:rPr lang="en-US" dirty="0">
                          <a:effectLst/>
                        </a:rPr>
                        <a:t>,</a:t>
                      </a:r>
                      <a:r>
                        <a:rPr lang="en-US" dirty="0"/>
                        <a:t> </a:t>
                      </a:r>
                      <a:r>
                        <a:rPr lang="en-US" sz="1800" b="1" kern="1200" dirty="0">
                          <a:solidFill>
                            <a:schemeClr val="lt1"/>
                          </a:solidFill>
                          <a:effectLst/>
                        </a:rPr>
                        <a:t>4</a:t>
                      </a:r>
                      <a:r>
                        <a:rPr lang="en-US" dirty="0">
                          <a:effectLst/>
                        </a:rPr>
                        <a:t>))</a:t>
                      </a:r>
                      <a:r>
                        <a:rPr lang="en-US" dirty="0"/>
                        <a:t> </a:t>
                      </a:r>
                      <a:r>
                        <a:rPr lang="en-US" u="none" strike="noStrike" dirty="0">
                          <a:effectLst/>
                        </a:rPr>
                        <a:t>ratings</a:t>
                      </a:r>
                      <a:r>
                        <a:rPr lang="en-US" dirty="0">
                          <a:effectLst/>
                        </a:rPr>
                        <a:t>[</a:t>
                      </a:r>
                      <a:r>
                        <a:rPr lang="en-US" sz="1800" b="1" kern="1200" dirty="0">
                          <a:solidFill>
                            <a:schemeClr val="lt1"/>
                          </a:solidFill>
                          <a:effectLst/>
                        </a:rPr>
                        <a:t>'rating'</a:t>
                      </a:r>
                      <a:r>
                        <a:rPr lang="en-US" dirty="0">
                          <a:effectLst/>
                        </a:rPr>
                        <a:t>]</a:t>
                      </a:r>
                      <a:r>
                        <a:rPr lang="en-US" sz="1800" b="0" kern="1200" dirty="0">
                          <a:solidFill>
                            <a:schemeClr val="lt1"/>
                          </a:solidFill>
                          <a:effectLst/>
                        </a:rPr>
                        <a:t>.</a:t>
                      </a:r>
                      <a:r>
                        <a:rPr lang="en-US" dirty="0">
                          <a:effectLst/>
                        </a:rPr>
                        <a:t>hist(bins</a:t>
                      </a:r>
                      <a:r>
                        <a:rPr lang="en-US" dirty="0"/>
                        <a:t> </a:t>
                      </a:r>
                      <a:r>
                        <a:rPr lang="en-US" sz="1800" b="0" kern="1200" dirty="0">
                          <a:solidFill>
                            <a:schemeClr val="lt1"/>
                          </a:solidFill>
                          <a:effectLst/>
                        </a:rPr>
                        <a:t>=</a:t>
                      </a:r>
                      <a:r>
                        <a:rPr lang="en-US" dirty="0"/>
                        <a:t> </a:t>
                      </a:r>
                      <a:r>
                        <a:rPr lang="en-US" sz="1800" b="1" kern="1200" dirty="0">
                          <a:solidFill>
                            <a:schemeClr val="lt1"/>
                          </a:solidFill>
                          <a:effectLst/>
                        </a:rPr>
                        <a:t>70</a:t>
                      </a:r>
                      <a:r>
                        <a:rPr lang="en-US" dirty="0">
                          <a:effectLst/>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82051"/>
                  </a:ext>
                </a:extLst>
              </a:tr>
            </a:tbl>
          </a:graphicData>
        </a:graphic>
      </p:graphicFrame>
      <p:sp>
        <p:nvSpPr>
          <p:cNvPr id="8" name="Arrow: Right 7">
            <a:extLst>
              <a:ext uri="{FF2B5EF4-FFF2-40B4-BE49-F238E27FC236}">
                <a16:creationId xmlns:a16="http://schemas.microsoft.com/office/drawing/2014/main" id="{073299EF-6DC5-4C88-A961-AAD8F1C7787F}"/>
              </a:ext>
            </a:extLst>
          </p:cNvPr>
          <p:cNvSpPr/>
          <p:nvPr/>
        </p:nvSpPr>
        <p:spPr>
          <a:xfrm>
            <a:off x="8898903" y="6039854"/>
            <a:ext cx="1734532" cy="40825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612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C6212-6F2E-4FF7-BDDD-FFA9F1E5B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867" y="129942"/>
            <a:ext cx="9584265" cy="3974745"/>
          </a:xfrm>
          <a:prstGeom prst="rect">
            <a:avLst/>
          </a:prstGeom>
        </p:spPr>
      </p:pic>
      <p:sp>
        <p:nvSpPr>
          <p:cNvPr id="2" name="TextBox 1">
            <a:extLst>
              <a:ext uri="{FF2B5EF4-FFF2-40B4-BE49-F238E27FC236}">
                <a16:creationId xmlns:a16="http://schemas.microsoft.com/office/drawing/2014/main" id="{13A50368-B3E3-4CB1-9FD5-B14270AA3ED7}"/>
              </a:ext>
            </a:extLst>
          </p:cNvPr>
          <p:cNvSpPr txBox="1"/>
          <p:nvPr/>
        </p:nvSpPr>
        <p:spPr>
          <a:xfrm>
            <a:off x="1812914" y="4772706"/>
            <a:ext cx="7799409" cy="923330"/>
          </a:xfrm>
          <a:prstGeom prst="rect">
            <a:avLst/>
          </a:prstGeom>
          <a:noFill/>
        </p:spPr>
        <p:txBody>
          <a:bodyPr wrap="square" rtlCol="0">
            <a:spAutoFit/>
          </a:bodyPr>
          <a:lstStyle/>
          <a:p>
            <a:r>
              <a:rPr lang="en-US" b="0" i="0" dirty="0">
                <a:solidFill>
                  <a:schemeClr val="tx2">
                    <a:lumMod val="75000"/>
                  </a:schemeClr>
                </a:solidFill>
                <a:effectLst/>
                <a:latin typeface="Inter"/>
              </a:rPr>
              <a:t>Here We can see, Most of the users assign rating as integer value like 1, 2, 3, 4 or 5. it is evident that the data has a weak normal distribution with the mean of around 3.0.</a:t>
            </a:r>
            <a:endParaRPr lang="en-IN" dirty="0">
              <a:solidFill>
                <a:schemeClr val="tx2">
                  <a:lumMod val="75000"/>
                </a:schemeClr>
              </a:solidFill>
            </a:endParaRPr>
          </a:p>
        </p:txBody>
      </p:sp>
    </p:spTree>
    <p:extLst>
      <p:ext uri="{BB962C8B-B14F-4D97-AF65-F5344CB8AC3E}">
        <p14:creationId xmlns:p14="http://schemas.microsoft.com/office/powerpoint/2010/main" val="50611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86" name="Rectangle 8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0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CB48890-D0FC-416A-A75F-EE1DDCD6D1D2}"/>
              </a:ext>
            </a:extLst>
          </p:cNvPr>
          <p:cNvSpPr>
            <a:spLocks noGrp="1"/>
          </p:cNvSpPr>
          <p:nvPr>
            <p:ph type="title"/>
          </p:nvPr>
        </p:nvSpPr>
        <p:spPr>
          <a:xfrm>
            <a:off x="853330" y="1134681"/>
            <a:ext cx="2743310" cy="4255025"/>
          </a:xfrm>
        </p:spPr>
        <p:txBody>
          <a:bodyPr vert="horz" lIns="91440" tIns="45720" rIns="91440" bIns="45720" rtlCol="0" anchor="ctr">
            <a:normAutofit/>
          </a:bodyPr>
          <a:lstStyle/>
          <a:p>
            <a:r>
              <a:rPr lang="en-US" sz="3100">
                <a:solidFill>
                  <a:srgbClr val="FFFFFF"/>
                </a:solidFill>
              </a:rPr>
              <a:t>Introduction</a:t>
            </a:r>
          </a:p>
        </p:txBody>
      </p:sp>
      <p:graphicFrame>
        <p:nvGraphicFramePr>
          <p:cNvPr id="5" name="TextBox 2">
            <a:extLst>
              <a:ext uri="{FF2B5EF4-FFF2-40B4-BE49-F238E27FC236}">
                <a16:creationId xmlns:a16="http://schemas.microsoft.com/office/drawing/2014/main" id="{F234FD6E-33E1-4E12-9F05-7819E38E2726}"/>
              </a:ext>
            </a:extLst>
          </p:cNvPr>
          <p:cNvGraphicFramePr/>
          <p:nvPr>
            <p:extLst>
              <p:ext uri="{D42A27DB-BD31-4B8C-83A1-F6EECF244321}">
                <p14:modId xmlns:p14="http://schemas.microsoft.com/office/powerpoint/2010/main" val="942363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21733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5461D0D-08CC-4745-8DED-3C5C6230D88F}"/>
              </a:ext>
            </a:extLst>
          </p:cNvPr>
          <p:cNvGraphicFramePr>
            <a:graphicFrameLocks noGrp="1"/>
          </p:cNvGraphicFramePr>
          <p:nvPr>
            <p:extLst>
              <p:ext uri="{D42A27DB-BD31-4B8C-83A1-F6EECF244321}">
                <p14:modId xmlns:p14="http://schemas.microsoft.com/office/powerpoint/2010/main" val="3879161178"/>
              </p:ext>
            </p:extLst>
          </p:nvPr>
        </p:nvGraphicFramePr>
        <p:xfrm>
          <a:off x="3653556" y="104180"/>
          <a:ext cx="4334076" cy="1188720"/>
        </p:xfrm>
        <a:graphic>
          <a:graphicData uri="http://schemas.openxmlformats.org/drawingml/2006/table">
            <a:tbl>
              <a:tblPr firstRow="1" bandRow="1">
                <a:tableStyleId>{2D5ABB26-0587-4C30-8999-92F81FD0307C}</a:tableStyleId>
              </a:tblPr>
              <a:tblGrid>
                <a:gridCol w="4334076">
                  <a:extLst>
                    <a:ext uri="{9D8B030D-6E8A-4147-A177-3AD203B41FA5}">
                      <a16:colId xmlns:a16="http://schemas.microsoft.com/office/drawing/2014/main" val="4031479170"/>
                    </a:ext>
                  </a:extLst>
                </a:gridCol>
              </a:tblGrid>
              <a:tr h="370840">
                <a:tc>
                  <a:txBody>
                    <a:bodyPr/>
                    <a:lstStyle/>
                    <a:p>
                      <a:r>
                        <a:rPr lang="en-US" b="0" dirty="0">
                          <a:effectLst/>
                        </a:rPr>
                        <a:t># plot graph of 'num of ratings column’ </a:t>
                      </a:r>
                    </a:p>
                    <a:p>
                      <a:r>
                        <a:rPr lang="en-US" u="none" strike="noStrike" dirty="0" err="1">
                          <a:effectLst/>
                        </a:rPr>
                        <a:t>plt</a:t>
                      </a:r>
                      <a:r>
                        <a:rPr lang="en-US" sz="1800" b="0" kern="1200" dirty="0" err="1">
                          <a:solidFill>
                            <a:schemeClr val="lt1"/>
                          </a:solidFill>
                          <a:effectLst/>
                        </a:rPr>
                        <a:t>.</a:t>
                      </a:r>
                      <a:r>
                        <a:rPr lang="en-US" dirty="0" err="1">
                          <a:effectLst/>
                        </a:rPr>
                        <a:t>figure</a:t>
                      </a:r>
                      <a:r>
                        <a:rPr lang="en-US" dirty="0">
                          <a:effectLst/>
                        </a:rPr>
                        <a:t>(</a:t>
                      </a:r>
                      <a:r>
                        <a:rPr lang="en-US" dirty="0" err="1">
                          <a:effectLst/>
                        </a:rPr>
                        <a:t>figsize</a:t>
                      </a:r>
                      <a:r>
                        <a:rPr lang="en-US" dirty="0"/>
                        <a:t> </a:t>
                      </a:r>
                      <a:r>
                        <a:rPr lang="en-US" sz="1800" b="0" kern="1200" dirty="0">
                          <a:solidFill>
                            <a:schemeClr val="lt1"/>
                          </a:solidFill>
                          <a:effectLst/>
                        </a:rPr>
                        <a:t>=</a:t>
                      </a:r>
                      <a:r>
                        <a:rPr lang="en-US" dirty="0">
                          <a:effectLst/>
                        </a:rPr>
                        <a:t>(</a:t>
                      </a:r>
                      <a:r>
                        <a:rPr lang="en-US" sz="1800" b="1" kern="1200" dirty="0">
                          <a:solidFill>
                            <a:schemeClr val="lt1"/>
                          </a:solidFill>
                          <a:effectLst/>
                        </a:rPr>
                        <a:t>10</a:t>
                      </a:r>
                      <a:r>
                        <a:rPr lang="en-US" dirty="0">
                          <a:effectLst/>
                        </a:rPr>
                        <a:t>,</a:t>
                      </a:r>
                      <a:r>
                        <a:rPr lang="en-US" dirty="0"/>
                        <a:t> </a:t>
                      </a:r>
                      <a:r>
                        <a:rPr lang="en-US" sz="1800" b="1" kern="1200" dirty="0">
                          <a:solidFill>
                            <a:schemeClr val="lt1"/>
                          </a:solidFill>
                          <a:effectLst/>
                        </a:rPr>
                        <a:t>4</a:t>
                      </a:r>
                      <a:r>
                        <a:rPr lang="en-US" dirty="0">
                          <a:effectLst/>
                        </a:rPr>
                        <a:t>))</a:t>
                      </a:r>
                    </a:p>
                    <a:p>
                      <a:endParaRPr lang="en-US" dirty="0">
                        <a:effectLst/>
                      </a:endParaRPr>
                    </a:p>
                    <a:p>
                      <a:r>
                        <a:rPr lang="en-US" dirty="0"/>
                        <a:t> </a:t>
                      </a:r>
                      <a:r>
                        <a:rPr lang="en-US" u="none" strike="noStrike" dirty="0">
                          <a:effectLst/>
                        </a:rPr>
                        <a:t>ratings</a:t>
                      </a:r>
                      <a:r>
                        <a:rPr lang="en-US" dirty="0">
                          <a:effectLst/>
                        </a:rPr>
                        <a:t>[</a:t>
                      </a:r>
                      <a:r>
                        <a:rPr lang="en-US" sz="1800" b="1" kern="1200" dirty="0">
                          <a:solidFill>
                            <a:schemeClr val="lt1"/>
                          </a:solidFill>
                          <a:effectLst/>
                        </a:rPr>
                        <a:t>'num of ratings'</a:t>
                      </a:r>
                      <a:r>
                        <a:rPr lang="en-US" dirty="0">
                          <a:effectLst/>
                        </a:rPr>
                        <a:t>]</a:t>
                      </a:r>
                      <a:r>
                        <a:rPr lang="en-US" sz="1800" b="0" kern="1200" dirty="0">
                          <a:solidFill>
                            <a:schemeClr val="lt1"/>
                          </a:solidFill>
                          <a:effectLst/>
                        </a:rPr>
                        <a:t>.</a:t>
                      </a:r>
                      <a:r>
                        <a:rPr lang="en-US" dirty="0">
                          <a:effectLst/>
                        </a:rPr>
                        <a:t>hist(bins</a:t>
                      </a:r>
                      <a:r>
                        <a:rPr lang="en-US" dirty="0"/>
                        <a:t> </a:t>
                      </a:r>
                      <a:r>
                        <a:rPr lang="en-US" sz="1800" b="0" kern="1200" dirty="0">
                          <a:solidFill>
                            <a:schemeClr val="lt1"/>
                          </a:solidFill>
                          <a:effectLst/>
                        </a:rPr>
                        <a:t>=</a:t>
                      </a:r>
                      <a:r>
                        <a:rPr lang="en-US" dirty="0"/>
                        <a:t> </a:t>
                      </a:r>
                      <a:r>
                        <a:rPr lang="en-US" sz="1800" b="1" kern="1200" dirty="0">
                          <a:solidFill>
                            <a:schemeClr val="lt1"/>
                          </a:solidFill>
                          <a:effectLst/>
                        </a:rPr>
                        <a:t>70</a:t>
                      </a:r>
                      <a:r>
                        <a:rPr lang="en-US" dirty="0">
                          <a:effectLst/>
                        </a:rPr>
                        <a:t>)</a:t>
                      </a:r>
                      <a:r>
                        <a:rPr lang="en-US"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665517"/>
                  </a:ext>
                </a:extLst>
              </a:tr>
            </a:tbl>
          </a:graphicData>
        </a:graphic>
      </p:graphicFrame>
      <p:pic>
        <p:nvPicPr>
          <p:cNvPr id="4" name="Picture 3" descr="A picture containing sitting, public, large, standing&#10;&#10;Description automatically generated">
            <a:extLst>
              <a:ext uri="{FF2B5EF4-FFF2-40B4-BE49-F238E27FC236}">
                <a16:creationId xmlns:a16="http://schemas.microsoft.com/office/drawing/2014/main" id="{1BC83A27-29C1-4B25-9AF4-048AF843F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418" y="1524673"/>
            <a:ext cx="7596331" cy="4176991"/>
          </a:xfrm>
          <a:prstGeom prst="rect">
            <a:avLst/>
          </a:prstGeom>
        </p:spPr>
      </p:pic>
      <p:sp>
        <p:nvSpPr>
          <p:cNvPr id="5" name="TextBox 4">
            <a:extLst>
              <a:ext uri="{FF2B5EF4-FFF2-40B4-BE49-F238E27FC236}">
                <a16:creationId xmlns:a16="http://schemas.microsoft.com/office/drawing/2014/main" id="{5FB17367-C5CB-4057-8C58-2A3E301F641F}"/>
              </a:ext>
            </a:extLst>
          </p:cNvPr>
          <p:cNvSpPr txBox="1"/>
          <p:nvPr/>
        </p:nvSpPr>
        <p:spPr>
          <a:xfrm>
            <a:off x="3512154" y="5567035"/>
            <a:ext cx="7124861" cy="646331"/>
          </a:xfrm>
          <a:prstGeom prst="rect">
            <a:avLst/>
          </a:prstGeom>
          <a:noFill/>
        </p:spPr>
        <p:txBody>
          <a:bodyPr wrap="square" rtlCol="0">
            <a:spAutoFit/>
          </a:bodyPr>
          <a:lstStyle/>
          <a:p>
            <a:r>
              <a:rPr lang="en-US" b="0" i="0" dirty="0">
                <a:solidFill>
                  <a:schemeClr val="tx2">
                    <a:lumMod val="75000"/>
                  </a:schemeClr>
                </a:solidFill>
                <a:effectLst/>
                <a:latin typeface="Inter"/>
              </a:rPr>
              <a:t>Here, We see that most of the movies have received less than 50 ratings. While the number of movies having more than 100 ratings is very low</a:t>
            </a:r>
            <a:r>
              <a:rPr lang="en-US" b="0" i="0" dirty="0">
                <a:effectLst/>
                <a:latin typeface="Inter"/>
              </a:rPr>
              <a:t>.</a:t>
            </a:r>
            <a:endParaRPr lang="en-IN" dirty="0"/>
          </a:p>
        </p:txBody>
      </p:sp>
      <p:sp>
        <p:nvSpPr>
          <p:cNvPr id="3" name="Rectangle 2">
            <a:extLst>
              <a:ext uri="{FF2B5EF4-FFF2-40B4-BE49-F238E27FC236}">
                <a16:creationId xmlns:a16="http://schemas.microsoft.com/office/drawing/2014/main" id="{3B257093-3645-45B1-B939-F81276DB9B05}"/>
              </a:ext>
            </a:extLst>
          </p:cNvPr>
          <p:cNvSpPr/>
          <p:nvPr/>
        </p:nvSpPr>
        <p:spPr>
          <a:xfrm>
            <a:off x="-79902" y="2505670"/>
            <a:ext cx="20954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STEP-9</a:t>
            </a:r>
          </a:p>
        </p:txBody>
      </p:sp>
    </p:spTree>
    <p:extLst>
      <p:ext uri="{BB962C8B-B14F-4D97-AF65-F5344CB8AC3E}">
        <p14:creationId xmlns:p14="http://schemas.microsoft.com/office/powerpoint/2010/main" val="87395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C6B852B-7482-489F-8D0B-BC78B4579315}"/>
              </a:ext>
            </a:extLst>
          </p:cNvPr>
          <p:cNvGraphicFramePr>
            <a:graphicFrameLocks noGrp="1"/>
          </p:cNvGraphicFramePr>
          <p:nvPr>
            <p:extLst>
              <p:ext uri="{D42A27DB-BD31-4B8C-83A1-F6EECF244321}">
                <p14:modId xmlns:p14="http://schemas.microsoft.com/office/powerpoint/2010/main" val="3429776572"/>
              </p:ext>
            </p:extLst>
          </p:nvPr>
        </p:nvGraphicFramePr>
        <p:xfrm>
          <a:off x="3666980" y="182585"/>
          <a:ext cx="5989256" cy="2286000"/>
        </p:xfrm>
        <a:graphic>
          <a:graphicData uri="http://schemas.openxmlformats.org/drawingml/2006/table">
            <a:tbl>
              <a:tblPr firstRow="1" bandRow="1">
                <a:tableStyleId>{2D5ABB26-0587-4C30-8999-92F81FD0307C}</a:tableStyleId>
              </a:tblPr>
              <a:tblGrid>
                <a:gridCol w="5989256">
                  <a:extLst>
                    <a:ext uri="{9D8B030D-6E8A-4147-A177-3AD203B41FA5}">
                      <a16:colId xmlns:a16="http://schemas.microsoft.com/office/drawing/2014/main" val="3935398897"/>
                    </a:ext>
                  </a:extLst>
                </a:gridCol>
              </a:tblGrid>
              <a:tr h="2162430">
                <a:tc>
                  <a:txBody>
                    <a:bodyPr/>
                    <a:lstStyle/>
                    <a:p>
                      <a:r>
                        <a:rPr lang="en-IN" b="0" dirty="0">
                          <a:effectLst/>
                        </a:rPr>
                        <a:t># Sorting values according to </a:t>
                      </a:r>
                    </a:p>
                    <a:p>
                      <a:r>
                        <a:rPr lang="en-IN" b="0" dirty="0">
                          <a:effectLst/>
                        </a:rPr>
                        <a:t># the '</a:t>
                      </a:r>
                      <a:r>
                        <a:rPr lang="en-IN" b="0" dirty="0" err="1">
                          <a:effectLst/>
                        </a:rPr>
                        <a:t>num</a:t>
                      </a:r>
                      <a:r>
                        <a:rPr lang="en-IN" b="0" dirty="0">
                          <a:effectLst/>
                        </a:rPr>
                        <a:t> of rating column’ </a:t>
                      </a:r>
                    </a:p>
                    <a:p>
                      <a:r>
                        <a:rPr lang="en-IN" u="none" strike="noStrike" dirty="0" err="1">
                          <a:effectLst/>
                        </a:rPr>
                        <a:t>moviemat</a:t>
                      </a:r>
                      <a:r>
                        <a:rPr lang="en-IN" dirty="0"/>
                        <a:t> </a:t>
                      </a:r>
                      <a:r>
                        <a:rPr lang="en-IN" sz="1800" b="0" kern="1200" dirty="0">
                          <a:solidFill>
                            <a:schemeClr val="lt1"/>
                          </a:solidFill>
                          <a:effectLst/>
                        </a:rPr>
                        <a:t>=</a:t>
                      </a:r>
                      <a:r>
                        <a:rPr lang="en-IN" dirty="0"/>
                        <a:t> </a:t>
                      </a:r>
                      <a:r>
                        <a:rPr lang="en-IN" u="none" strike="noStrike" dirty="0" err="1">
                          <a:effectLst/>
                        </a:rPr>
                        <a:t>data</a:t>
                      </a:r>
                      <a:r>
                        <a:rPr lang="en-IN" sz="1800" b="0" kern="1200" dirty="0" err="1">
                          <a:solidFill>
                            <a:schemeClr val="lt1"/>
                          </a:solidFill>
                          <a:effectLst/>
                        </a:rPr>
                        <a:t>.</a:t>
                      </a:r>
                      <a:r>
                        <a:rPr lang="en-IN" dirty="0" err="1">
                          <a:effectLst/>
                        </a:rPr>
                        <a:t>pivot_table</a:t>
                      </a:r>
                      <a:r>
                        <a:rPr lang="en-IN" dirty="0">
                          <a:effectLst/>
                        </a:rPr>
                        <a:t>(index</a:t>
                      </a:r>
                      <a:r>
                        <a:rPr lang="en-IN" dirty="0"/>
                        <a:t> </a:t>
                      </a:r>
                      <a:r>
                        <a:rPr lang="en-IN" sz="1800" b="0" kern="1200" dirty="0">
                          <a:solidFill>
                            <a:schemeClr val="lt1"/>
                          </a:solidFill>
                          <a:effectLst/>
                        </a:rPr>
                        <a:t>=</a:t>
                      </a:r>
                      <a:r>
                        <a:rPr lang="en-IN" sz="1800" b="1" kern="1200" dirty="0">
                          <a:solidFill>
                            <a:schemeClr val="lt1"/>
                          </a:solidFill>
                          <a:effectLst/>
                        </a:rPr>
                        <a:t>'</a:t>
                      </a:r>
                      <a:r>
                        <a:rPr lang="en-IN" sz="1800" b="1" kern="1200" dirty="0" err="1">
                          <a:solidFill>
                            <a:schemeClr val="lt1"/>
                          </a:solidFill>
                          <a:effectLst/>
                        </a:rPr>
                        <a:t>user_id</a:t>
                      </a:r>
                      <a:r>
                        <a:rPr lang="en-IN" sz="1800" b="1" kern="1200" dirty="0">
                          <a:solidFill>
                            <a:schemeClr val="lt1"/>
                          </a:solidFill>
                          <a:effectLst/>
                        </a:rPr>
                        <a:t>’</a:t>
                      </a:r>
                      <a:r>
                        <a:rPr lang="en-IN" dirty="0">
                          <a:effectLst/>
                        </a:rPr>
                        <a:t>,</a:t>
                      </a:r>
                    </a:p>
                    <a:p>
                      <a:r>
                        <a:rPr lang="en-IN" dirty="0"/>
                        <a:t>                                           </a:t>
                      </a:r>
                      <a:r>
                        <a:rPr lang="en-IN" dirty="0">
                          <a:effectLst/>
                        </a:rPr>
                        <a:t>columns</a:t>
                      </a:r>
                      <a:r>
                        <a:rPr lang="en-IN" dirty="0"/>
                        <a:t> </a:t>
                      </a:r>
                      <a:r>
                        <a:rPr lang="en-IN" sz="1800" b="0" kern="1200" dirty="0">
                          <a:solidFill>
                            <a:schemeClr val="lt1"/>
                          </a:solidFill>
                          <a:effectLst/>
                        </a:rPr>
                        <a:t>=</a:t>
                      </a:r>
                      <a:r>
                        <a:rPr lang="en-IN" sz="1800" b="1" kern="1200" dirty="0">
                          <a:solidFill>
                            <a:schemeClr val="lt1"/>
                          </a:solidFill>
                          <a:effectLst/>
                        </a:rPr>
                        <a:t>'title'</a:t>
                      </a:r>
                      <a:r>
                        <a:rPr lang="en-IN" dirty="0">
                          <a:effectLst/>
                        </a:rPr>
                        <a:t>,</a:t>
                      </a:r>
                      <a:r>
                        <a:rPr lang="en-IN" dirty="0"/>
                        <a:t> </a:t>
                      </a:r>
                      <a:r>
                        <a:rPr lang="en-IN" dirty="0">
                          <a:effectLst/>
                        </a:rPr>
                        <a:t>values</a:t>
                      </a:r>
                      <a:r>
                        <a:rPr lang="en-IN" dirty="0"/>
                        <a:t> </a:t>
                      </a:r>
                      <a:r>
                        <a:rPr lang="en-IN" sz="1800" b="0" kern="1200" dirty="0">
                          <a:solidFill>
                            <a:schemeClr val="lt1"/>
                          </a:solidFill>
                          <a:effectLst/>
                        </a:rPr>
                        <a:t>=</a:t>
                      </a:r>
                      <a:r>
                        <a:rPr lang="en-IN" sz="1800" b="1" kern="1200" dirty="0">
                          <a:solidFill>
                            <a:schemeClr val="lt1"/>
                          </a:solidFill>
                          <a:effectLst/>
                        </a:rPr>
                        <a:t>'rating’</a:t>
                      </a:r>
                      <a:r>
                        <a:rPr lang="en-IN" dirty="0">
                          <a:effectLst/>
                        </a:rPr>
                        <a:t>)</a:t>
                      </a:r>
                    </a:p>
                    <a:p>
                      <a:endParaRPr lang="en-IN" dirty="0">
                        <a:effectLst/>
                      </a:endParaRPr>
                    </a:p>
                    <a:p>
                      <a:r>
                        <a:rPr lang="en-IN" dirty="0"/>
                        <a:t> </a:t>
                      </a:r>
                      <a:r>
                        <a:rPr lang="en-IN" u="none" strike="noStrike" dirty="0" err="1">
                          <a:effectLst/>
                        </a:rPr>
                        <a:t>moviemat</a:t>
                      </a:r>
                      <a:r>
                        <a:rPr lang="en-IN" sz="1800" b="0" kern="1200" dirty="0" err="1">
                          <a:solidFill>
                            <a:schemeClr val="lt1"/>
                          </a:solidFill>
                          <a:effectLst/>
                        </a:rPr>
                        <a:t>.</a:t>
                      </a:r>
                      <a:r>
                        <a:rPr lang="en-IN" dirty="0" err="1">
                          <a:effectLst/>
                        </a:rPr>
                        <a:t>head</a:t>
                      </a:r>
                      <a:r>
                        <a:rPr lang="en-IN" dirty="0">
                          <a:effectLst/>
                        </a:rPr>
                        <a:t>()</a:t>
                      </a:r>
                    </a:p>
                    <a:p>
                      <a:r>
                        <a:rPr lang="en-IN" u="none" strike="noStrike" dirty="0">
                          <a:effectLst/>
                        </a:rPr>
                        <a:t> </a:t>
                      </a:r>
                      <a:r>
                        <a:rPr lang="en-IN" u="none" strike="noStrike" dirty="0" err="1">
                          <a:effectLst/>
                        </a:rPr>
                        <a:t>ratings</a:t>
                      </a:r>
                      <a:r>
                        <a:rPr lang="en-IN" sz="1800" b="0" kern="1200" dirty="0" err="1">
                          <a:solidFill>
                            <a:schemeClr val="lt1"/>
                          </a:solidFill>
                          <a:effectLst/>
                        </a:rPr>
                        <a:t>.</a:t>
                      </a:r>
                      <a:r>
                        <a:rPr lang="en-IN" dirty="0" err="1">
                          <a:effectLst/>
                        </a:rPr>
                        <a:t>sort_values</a:t>
                      </a:r>
                      <a:r>
                        <a:rPr lang="en-IN" dirty="0">
                          <a:effectLst/>
                        </a:rPr>
                        <a:t>(</a:t>
                      </a:r>
                      <a:r>
                        <a:rPr lang="en-IN" sz="1800" b="1" kern="1200" dirty="0">
                          <a:solidFill>
                            <a:schemeClr val="lt1"/>
                          </a:solidFill>
                          <a:effectLst/>
                        </a:rPr>
                        <a:t>'</a:t>
                      </a:r>
                      <a:r>
                        <a:rPr lang="en-IN" sz="1800" b="1" kern="1200" dirty="0" err="1">
                          <a:solidFill>
                            <a:schemeClr val="lt1"/>
                          </a:solidFill>
                          <a:effectLst/>
                        </a:rPr>
                        <a:t>num</a:t>
                      </a:r>
                      <a:r>
                        <a:rPr lang="en-IN" sz="1800" b="1" kern="1200" dirty="0">
                          <a:solidFill>
                            <a:schemeClr val="lt1"/>
                          </a:solidFill>
                          <a:effectLst/>
                        </a:rPr>
                        <a:t> of ratings'</a:t>
                      </a:r>
                      <a:r>
                        <a:rPr lang="en-IN" dirty="0">
                          <a:effectLst/>
                        </a:rPr>
                        <a:t>,</a:t>
                      </a:r>
                      <a:r>
                        <a:rPr lang="en-IN" dirty="0"/>
                        <a:t> </a:t>
                      </a:r>
                      <a:r>
                        <a:rPr lang="en-IN" dirty="0">
                          <a:effectLst/>
                        </a:rPr>
                        <a:t>ascending</a:t>
                      </a:r>
                      <a:r>
                        <a:rPr lang="en-IN" dirty="0"/>
                        <a:t> </a:t>
                      </a:r>
                      <a:r>
                        <a:rPr lang="en-IN" sz="1800" b="0" kern="1200" dirty="0">
                          <a:solidFill>
                            <a:schemeClr val="lt1"/>
                          </a:solidFill>
                          <a:effectLst/>
                        </a:rPr>
                        <a:t>=</a:t>
                      </a:r>
                      <a:r>
                        <a:rPr lang="en-IN" dirty="0"/>
                        <a:t> </a:t>
                      </a:r>
                      <a:r>
                        <a:rPr lang="en-IN" sz="1800" b="0" kern="1200" dirty="0">
                          <a:solidFill>
                            <a:schemeClr val="lt1"/>
                          </a:solidFill>
                          <a:effectLst/>
                        </a:rPr>
                        <a:t>False</a:t>
                      </a:r>
                      <a:r>
                        <a:rPr lang="en-IN" dirty="0">
                          <a:effectLst/>
                        </a:rPr>
                        <a:t>)</a:t>
                      </a:r>
                      <a:r>
                        <a:rPr lang="en-IN" sz="1800" b="0" kern="1200" dirty="0">
                          <a:solidFill>
                            <a:schemeClr val="lt1"/>
                          </a:solidFill>
                          <a:effectLst/>
                        </a:rPr>
                        <a:t>.</a:t>
                      </a:r>
                    </a:p>
                    <a:p>
                      <a:r>
                        <a:rPr lang="en-IN" dirty="0">
                          <a:effectLst/>
                        </a:rPr>
                        <a:t>head(</a:t>
                      </a:r>
                      <a:r>
                        <a:rPr lang="en-IN" sz="1800" b="1" kern="1200" dirty="0">
                          <a:solidFill>
                            <a:schemeClr val="lt1"/>
                          </a:solidFill>
                          <a:effectLst/>
                        </a:rPr>
                        <a:t>10</a:t>
                      </a:r>
                      <a:r>
                        <a:rPr lang="en-IN" dirty="0">
                          <a:effectLst/>
                        </a:rPr>
                        <a:t>)</a:t>
                      </a:r>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624174"/>
                  </a:ext>
                </a:extLst>
              </a:tr>
            </a:tbl>
          </a:graphicData>
        </a:graphic>
      </p:graphicFrame>
      <p:pic>
        <p:nvPicPr>
          <p:cNvPr id="7" name="Picture 6" descr="A screenshot of a cell phone&#10;&#10;Description automatically generated">
            <a:extLst>
              <a:ext uri="{FF2B5EF4-FFF2-40B4-BE49-F238E27FC236}">
                <a16:creationId xmlns:a16="http://schemas.microsoft.com/office/drawing/2014/main" id="{B6141F5A-5818-4138-9B3D-7D2361945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980" y="2472250"/>
            <a:ext cx="5989256" cy="3297497"/>
          </a:xfrm>
          <a:prstGeom prst="rect">
            <a:avLst/>
          </a:prstGeom>
        </p:spPr>
      </p:pic>
      <p:sp>
        <p:nvSpPr>
          <p:cNvPr id="8" name="TextBox 7">
            <a:extLst>
              <a:ext uri="{FF2B5EF4-FFF2-40B4-BE49-F238E27FC236}">
                <a16:creationId xmlns:a16="http://schemas.microsoft.com/office/drawing/2014/main" id="{D33D51C5-D22F-4146-969E-7BC3DBF90207}"/>
              </a:ext>
            </a:extLst>
          </p:cNvPr>
          <p:cNvSpPr txBox="1"/>
          <p:nvPr/>
        </p:nvSpPr>
        <p:spPr>
          <a:xfrm>
            <a:off x="3600096" y="6105824"/>
            <a:ext cx="6123023" cy="646331"/>
          </a:xfrm>
          <a:prstGeom prst="rect">
            <a:avLst/>
          </a:prstGeom>
          <a:noFill/>
        </p:spPr>
        <p:txBody>
          <a:bodyPr wrap="square" rtlCol="0">
            <a:spAutoFit/>
          </a:bodyPr>
          <a:lstStyle/>
          <a:p>
            <a:r>
              <a:rPr lang="en-US" b="0" i="0" dirty="0">
                <a:solidFill>
                  <a:schemeClr val="tx2">
                    <a:lumMod val="75000"/>
                  </a:schemeClr>
                </a:solidFill>
                <a:effectLst/>
                <a:latin typeface="Inter"/>
              </a:rPr>
              <a:t>Filter movies correlated to "Star Wars (1977)", that have more than 584 ratings.</a:t>
            </a:r>
            <a:endParaRPr lang="en-IN" dirty="0">
              <a:solidFill>
                <a:schemeClr val="tx2">
                  <a:lumMod val="75000"/>
                </a:schemeClr>
              </a:solidFill>
            </a:endParaRPr>
          </a:p>
        </p:txBody>
      </p:sp>
      <p:sp>
        <p:nvSpPr>
          <p:cNvPr id="3" name="Rectangle 2">
            <a:extLst>
              <a:ext uri="{FF2B5EF4-FFF2-40B4-BE49-F238E27FC236}">
                <a16:creationId xmlns:a16="http://schemas.microsoft.com/office/drawing/2014/main" id="{AD61A1AF-1F5B-499A-B344-08FEF417E565}"/>
              </a:ext>
            </a:extLst>
          </p:cNvPr>
          <p:cNvSpPr/>
          <p:nvPr/>
        </p:nvSpPr>
        <p:spPr>
          <a:xfrm>
            <a:off x="0" y="2590512"/>
            <a:ext cx="247696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STEP-10</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6315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0990CA5-B996-47D4-A1CF-5B6E95B8777C}"/>
              </a:ext>
            </a:extLst>
          </p:cNvPr>
          <p:cNvGraphicFramePr>
            <a:graphicFrameLocks noGrp="1"/>
          </p:cNvGraphicFramePr>
          <p:nvPr>
            <p:extLst>
              <p:ext uri="{D42A27DB-BD31-4B8C-83A1-F6EECF244321}">
                <p14:modId xmlns:p14="http://schemas.microsoft.com/office/powerpoint/2010/main" val="2209833575"/>
              </p:ext>
            </p:extLst>
          </p:nvPr>
        </p:nvGraphicFramePr>
        <p:xfrm>
          <a:off x="2861558" y="361447"/>
          <a:ext cx="7343494" cy="1737360"/>
        </p:xfrm>
        <a:graphic>
          <a:graphicData uri="http://schemas.openxmlformats.org/drawingml/2006/table">
            <a:tbl>
              <a:tblPr firstRow="1" bandRow="1">
                <a:tableStyleId>{2D5ABB26-0587-4C30-8999-92F81FD0307C}</a:tableStyleId>
              </a:tblPr>
              <a:tblGrid>
                <a:gridCol w="7343494">
                  <a:extLst>
                    <a:ext uri="{9D8B030D-6E8A-4147-A177-3AD203B41FA5}">
                      <a16:colId xmlns:a16="http://schemas.microsoft.com/office/drawing/2014/main" val="2576721638"/>
                    </a:ext>
                  </a:extLst>
                </a:gridCol>
              </a:tblGrid>
              <a:tr h="370840">
                <a:tc>
                  <a:txBody>
                    <a:bodyPr/>
                    <a:lstStyle/>
                    <a:p>
                      <a:r>
                        <a:rPr lang="en-IN" b="0" dirty="0">
                          <a:effectLst/>
                        </a:rPr>
                        <a:t># Similar movies as of </a:t>
                      </a:r>
                      <a:r>
                        <a:rPr lang="en-IN" b="0" dirty="0" err="1">
                          <a:effectLst/>
                        </a:rPr>
                        <a:t>liarliar</a:t>
                      </a:r>
                      <a:endParaRPr lang="en-IN" b="0" dirty="0">
                        <a:effectLst/>
                      </a:endParaRPr>
                    </a:p>
                    <a:p>
                      <a:r>
                        <a:rPr lang="en-IN" b="0" dirty="0">
                          <a:effectLst/>
                        </a:rPr>
                        <a:t> </a:t>
                      </a:r>
                      <a:r>
                        <a:rPr lang="en-IN" u="none" strike="noStrike" dirty="0" err="1">
                          <a:effectLst/>
                        </a:rPr>
                        <a:t>corr_liarliar</a:t>
                      </a:r>
                      <a:r>
                        <a:rPr lang="en-IN" dirty="0"/>
                        <a:t> </a:t>
                      </a:r>
                      <a:r>
                        <a:rPr lang="en-IN" sz="1800" b="0" kern="1200" dirty="0">
                          <a:solidFill>
                            <a:schemeClr val="lt1"/>
                          </a:solidFill>
                          <a:effectLst/>
                        </a:rPr>
                        <a:t>=</a:t>
                      </a:r>
                      <a:r>
                        <a:rPr lang="en-IN" dirty="0"/>
                        <a:t> </a:t>
                      </a:r>
                      <a:r>
                        <a:rPr lang="en-IN" u="none" strike="noStrike" dirty="0" err="1">
                          <a:effectLst/>
                        </a:rPr>
                        <a:t>pd</a:t>
                      </a:r>
                      <a:r>
                        <a:rPr lang="en-IN" sz="1800" b="0" kern="1200" dirty="0" err="1">
                          <a:solidFill>
                            <a:schemeClr val="lt1"/>
                          </a:solidFill>
                          <a:effectLst/>
                        </a:rPr>
                        <a:t>.</a:t>
                      </a:r>
                      <a:r>
                        <a:rPr lang="en-IN" dirty="0" err="1">
                          <a:effectLst/>
                        </a:rPr>
                        <a:t>DataFrame</a:t>
                      </a:r>
                      <a:r>
                        <a:rPr lang="en-IN" dirty="0">
                          <a:effectLst/>
                        </a:rPr>
                        <a:t>(</a:t>
                      </a:r>
                      <a:r>
                        <a:rPr lang="en-IN" u="none" strike="noStrike" dirty="0" err="1">
                          <a:effectLst/>
                        </a:rPr>
                        <a:t>similar_to_liarliar</a:t>
                      </a:r>
                      <a:r>
                        <a:rPr lang="en-IN" dirty="0">
                          <a:effectLst/>
                        </a:rPr>
                        <a:t>,</a:t>
                      </a:r>
                      <a:r>
                        <a:rPr lang="en-IN" dirty="0"/>
                        <a:t> </a:t>
                      </a:r>
                      <a:r>
                        <a:rPr lang="en-IN" dirty="0">
                          <a:effectLst/>
                        </a:rPr>
                        <a:t>columns</a:t>
                      </a:r>
                      <a:r>
                        <a:rPr lang="en-IN" dirty="0"/>
                        <a:t> </a:t>
                      </a:r>
                      <a:r>
                        <a:rPr lang="en-IN" sz="1800" b="0" kern="1200" dirty="0">
                          <a:solidFill>
                            <a:schemeClr val="lt1"/>
                          </a:solidFill>
                          <a:effectLst/>
                        </a:rPr>
                        <a:t>=</a:t>
                      </a:r>
                      <a:r>
                        <a:rPr lang="en-IN" dirty="0">
                          <a:effectLst/>
                        </a:rPr>
                        <a:t>[</a:t>
                      </a:r>
                      <a:r>
                        <a:rPr lang="en-IN" sz="1800" b="1" kern="1200" dirty="0">
                          <a:solidFill>
                            <a:schemeClr val="lt1"/>
                          </a:solidFill>
                          <a:effectLst/>
                        </a:rPr>
                        <a:t>'Correlation'</a:t>
                      </a:r>
                      <a:r>
                        <a:rPr lang="en-IN" dirty="0">
                          <a:effectLst/>
                        </a:rPr>
                        <a:t>])</a:t>
                      </a:r>
                      <a:r>
                        <a:rPr lang="en-IN" dirty="0"/>
                        <a:t> </a:t>
                      </a:r>
                      <a:r>
                        <a:rPr lang="en-IN" u="none" strike="noStrike" dirty="0" err="1">
                          <a:effectLst/>
                        </a:rPr>
                        <a:t>corr_liarliar</a:t>
                      </a:r>
                      <a:r>
                        <a:rPr lang="en-IN" sz="1800" b="0" kern="1200" dirty="0" err="1">
                          <a:solidFill>
                            <a:schemeClr val="lt1"/>
                          </a:solidFill>
                          <a:effectLst/>
                        </a:rPr>
                        <a:t>.</a:t>
                      </a:r>
                      <a:r>
                        <a:rPr lang="en-IN" dirty="0" err="1">
                          <a:effectLst/>
                        </a:rPr>
                        <a:t>dropna</a:t>
                      </a:r>
                      <a:r>
                        <a:rPr lang="en-IN" dirty="0">
                          <a:effectLst/>
                        </a:rPr>
                        <a:t>(</a:t>
                      </a:r>
                      <a:r>
                        <a:rPr lang="en-IN" dirty="0" err="1">
                          <a:effectLst/>
                        </a:rPr>
                        <a:t>inplace</a:t>
                      </a:r>
                      <a:r>
                        <a:rPr lang="en-IN" dirty="0"/>
                        <a:t> </a:t>
                      </a:r>
                      <a:r>
                        <a:rPr lang="en-IN" sz="1800" b="0" kern="1200" dirty="0">
                          <a:solidFill>
                            <a:schemeClr val="lt1"/>
                          </a:solidFill>
                          <a:effectLst/>
                        </a:rPr>
                        <a:t>=</a:t>
                      </a:r>
                      <a:r>
                        <a:rPr lang="en-IN" dirty="0"/>
                        <a:t> </a:t>
                      </a:r>
                      <a:r>
                        <a:rPr lang="en-IN" sz="1800" b="0" kern="1200" dirty="0">
                          <a:solidFill>
                            <a:schemeClr val="lt1"/>
                          </a:solidFill>
                          <a:effectLst/>
                        </a:rPr>
                        <a:t>True</a:t>
                      </a:r>
                      <a:r>
                        <a:rPr lang="en-IN" dirty="0">
                          <a:effectLst/>
                        </a:rPr>
                        <a:t>)</a:t>
                      </a:r>
                    </a:p>
                    <a:p>
                      <a:r>
                        <a:rPr lang="en-IN" dirty="0"/>
                        <a:t> </a:t>
                      </a:r>
                      <a:r>
                        <a:rPr lang="en-IN" u="none" strike="noStrike" dirty="0" err="1">
                          <a:effectLst/>
                        </a:rPr>
                        <a:t>corr_liarliar</a:t>
                      </a:r>
                      <a:r>
                        <a:rPr lang="en-IN" dirty="0"/>
                        <a:t> </a:t>
                      </a:r>
                      <a:r>
                        <a:rPr lang="en-IN" sz="1800" b="0" kern="1200" dirty="0">
                          <a:solidFill>
                            <a:schemeClr val="lt1"/>
                          </a:solidFill>
                          <a:effectLst/>
                        </a:rPr>
                        <a:t>=</a:t>
                      </a:r>
                      <a:r>
                        <a:rPr lang="en-IN" dirty="0"/>
                        <a:t> </a:t>
                      </a:r>
                      <a:r>
                        <a:rPr lang="en-IN" u="none" strike="noStrike" dirty="0" err="1">
                          <a:effectLst/>
                        </a:rPr>
                        <a:t>corr_liarliar</a:t>
                      </a:r>
                      <a:r>
                        <a:rPr lang="en-IN" sz="1800" b="0" kern="1200" dirty="0" err="1">
                          <a:solidFill>
                            <a:schemeClr val="lt1"/>
                          </a:solidFill>
                          <a:effectLst/>
                        </a:rPr>
                        <a:t>.</a:t>
                      </a:r>
                      <a:r>
                        <a:rPr lang="en-IN" dirty="0" err="1">
                          <a:effectLst/>
                        </a:rPr>
                        <a:t>join</a:t>
                      </a:r>
                      <a:r>
                        <a:rPr lang="en-IN" dirty="0">
                          <a:effectLst/>
                        </a:rPr>
                        <a:t>(</a:t>
                      </a:r>
                      <a:r>
                        <a:rPr lang="en-IN" u="none" strike="noStrike" dirty="0">
                          <a:effectLst/>
                        </a:rPr>
                        <a:t>ratings</a:t>
                      </a:r>
                      <a:r>
                        <a:rPr lang="en-IN" dirty="0">
                          <a:effectLst/>
                        </a:rPr>
                        <a:t>[</a:t>
                      </a:r>
                      <a:r>
                        <a:rPr lang="en-IN" sz="1800" b="1" kern="1200" dirty="0">
                          <a:solidFill>
                            <a:schemeClr val="lt1"/>
                          </a:solidFill>
                          <a:effectLst/>
                        </a:rPr>
                        <a:t>'</a:t>
                      </a:r>
                      <a:r>
                        <a:rPr lang="en-IN" sz="1800" b="1" kern="1200" dirty="0" err="1">
                          <a:solidFill>
                            <a:schemeClr val="lt1"/>
                          </a:solidFill>
                          <a:effectLst/>
                        </a:rPr>
                        <a:t>num</a:t>
                      </a:r>
                      <a:r>
                        <a:rPr lang="en-IN" sz="1800" b="1" kern="1200" dirty="0">
                          <a:solidFill>
                            <a:schemeClr val="lt1"/>
                          </a:solidFill>
                          <a:effectLst/>
                        </a:rPr>
                        <a:t> of ratings'</a:t>
                      </a:r>
                      <a:r>
                        <a:rPr lang="en-IN" dirty="0">
                          <a:effectLst/>
                        </a:rPr>
                        <a:t>])</a:t>
                      </a:r>
                      <a:r>
                        <a:rPr lang="en-IN" dirty="0"/>
                        <a:t> </a:t>
                      </a:r>
                      <a:r>
                        <a:rPr lang="en-IN" u="none" strike="noStrike" dirty="0" err="1">
                          <a:effectLst/>
                        </a:rPr>
                        <a:t>corr_liarliar</a:t>
                      </a:r>
                      <a:r>
                        <a:rPr lang="en-IN" dirty="0">
                          <a:effectLst/>
                        </a:rPr>
                        <a:t>[</a:t>
                      </a:r>
                      <a:r>
                        <a:rPr lang="en-IN" u="none" strike="noStrike" dirty="0" err="1">
                          <a:effectLst/>
                        </a:rPr>
                        <a:t>corr_liarliar</a:t>
                      </a:r>
                      <a:r>
                        <a:rPr lang="en-IN" dirty="0">
                          <a:effectLst/>
                        </a:rPr>
                        <a:t>[</a:t>
                      </a:r>
                      <a:r>
                        <a:rPr lang="en-IN" sz="1800" b="1" kern="1200" dirty="0">
                          <a:solidFill>
                            <a:schemeClr val="lt1"/>
                          </a:solidFill>
                          <a:effectLst/>
                        </a:rPr>
                        <a:t>'</a:t>
                      </a:r>
                      <a:r>
                        <a:rPr lang="en-IN" sz="1800" b="1" kern="1200" dirty="0" err="1">
                          <a:solidFill>
                            <a:schemeClr val="lt1"/>
                          </a:solidFill>
                          <a:effectLst/>
                        </a:rPr>
                        <a:t>num</a:t>
                      </a:r>
                      <a:r>
                        <a:rPr lang="en-IN" sz="1800" b="1" kern="1200" dirty="0">
                          <a:solidFill>
                            <a:schemeClr val="lt1"/>
                          </a:solidFill>
                          <a:effectLst/>
                        </a:rPr>
                        <a:t> of ratings'</a:t>
                      </a:r>
                      <a:r>
                        <a:rPr lang="en-IN" dirty="0">
                          <a:effectLst/>
                        </a:rPr>
                        <a:t>]</a:t>
                      </a:r>
                      <a:r>
                        <a:rPr lang="en-IN" sz="1800" b="0" kern="1200" dirty="0">
                          <a:solidFill>
                            <a:schemeClr val="lt1"/>
                          </a:solidFill>
                          <a:effectLst/>
                        </a:rPr>
                        <a:t>&gt;</a:t>
                      </a:r>
                      <a:r>
                        <a:rPr lang="en-IN" sz="1800" b="1" kern="1200" dirty="0">
                          <a:solidFill>
                            <a:schemeClr val="lt1"/>
                          </a:solidFill>
                          <a:effectLst/>
                        </a:rPr>
                        <a:t>100</a:t>
                      </a:r>
                      <a:r>
                        <a:rPr lang="en-IN" dirty="0">
                          <a:effectLst/>
                        </a:rPr>
                        <a:t>]</a:t>
                      </a:r>
                      <a:r>
                        <a:rPr lang="en-IN" sz="1800" b="0" kern="1200" dirty="0">
                          <a:solidFill>
                            <a:schemeClr val="lt1"/>
                          </a:solidFill>
                          <a:effectLst/>
                        </a:rPr>
                        <a:t>.</a:t>
                      </a:r>
                      <a:r>
                        <a:rPr lang="en-IN" dirty="0" err="1">
                          <a:effectLst/>
                        </a:rPr>
                        <a:t>sort_values</a:t>
                      </a:r>
                      <a:r>
                        <a:rPr lang="en-IN" dirty="0">
                          <a:effectLst/>
                        </a:rPr>
                        <a:t>(</a:t>
                      </a:r>
                      <a:r>
                        <a:rPr lang="en-IN" sz="1800" b="1" kern="1200" dirty="0">
                          <a:solidFill>
                            <a:schemeClr val="lt1"/>
                          </a:solidFill>
                          <a:effectLst/>
                        </a:rPr>
                        <a:t>'Correlation'</a:t>
                      </a:r>
                      <a:r>
                        <a:rPr lang="en-IN" dirty="0">
                          <a:effectLst/>
                        </a:rPr>
                        <a:t>,</a:t>
                      </a:r>
                      <a:r>
                        <a:rPr lang="en-IN" dirty="0"/>
                        <a:t> </a:t>
                      </a:r>
                      <a:r>
                        <a:rPr lang="en-IN" dirty="0">
                          <a:effectLst/>
                        </a:rPr>
                        <a:t>ascending</a:t>
                      </a:r>
                      <a:r>
                        <a:rPr lang="en-IN" dirty="0"/>
                        <a:t> </a:t>
                      </a:r>
                      <a:r>
                        <a:rPr lang="en-IN" sz="1800" b="0" kern="1200" dirty="0">
                          <a:solidFill>
                            <a:schemeClr val="lt1"/>
                          </a:solidFill>
                          <a:effectLst/>
                        </a:rPr>
                        <a:t>=</a:t>
                      </a:r>
                      <a:r>
                        <a:rPr lang="en-IN" dirty="0"/>
                        <a:t> </a:t>
                      </a:r>
                      <a:r>
                        <a:rPr lang="en-IN" sz="1800" b="0" kern="1200" dirty="0">
                          <a:solidFill>
                            <a:schemeClr val="lt1"/>
                          </a:solidFill>
                          <a:effectLst/>
                        </a:rPr>
                        <a:t>False</a:t>
                      </a:r>
                      <a:r>
                        <a:rPr lang="en-IN" dirty="0">
                          <a:effectLst/>
                        </a:rPr>
                        <a:t>)</a:t>
                      </a:r>
                      <a:r>
                        <a:rPr lang="en-IN" sz="1800" b="0" kern="1200" dirty="0">
                          <a:solidFill>
                            <a:schemeClr val="lt1"/>
                          </a:solidFill>
                          <a:effectLst/>
                        </a:rPr>
                        <a:t>.</a:t>
                      </a:r>
                      <a:r>
                        <a:rPr lang="en-IN" dirty="0">
                          <a:effectLst/>
                        </a:rPr>
                        <a:t>head()</a:t>
                      </a:r>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20999"/>
                  </a:ext>
                </a:extLst>
              </a:tr>
            </a:tbl>
          </a:graphicData>
        </a:graphic>
      </p:graphicFrame>
      <p:pic>
        <p:nvPicPr>
          <p:cNvPr id="4" name="Picture 3" descr="A screenshot of a cell phone&#10;&#10;Description automatically generated">
            <a:extLst>
              <a:ext uri="{FF2B5EF4-FFF2-40B4-BE49-F238E27FC236}">
                <a16:creationId xmlns:a16="http://schemas.microsoft.com/office/drawing/2014/main" id="{B69C9045-8ECA-48F9-8A86-06F695992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559" y="2784540"/>
            <a:ext cx="7343493" cy="3240911"/>
          </a:xfrm>
          <a:prstGeom prst="rect">
            <a:avLst/>
          </a:prstGeom>
        </p:spPr>
      </p:pic>
      <p:sp>
        <p:nvSpPr>
          <p:cNvPr id="3" name="Rectangle 2">
            <a:extLst>
              <a:ext uri="{FF2B5EF4-FFF2-40B4-BE49-F238E27FC236}">
                <a16:creationId xmlns:a16="http://schemas.microsoft.com/office/drawing/2014/main" id="{F45E60E2-2BED-49B8-A38C-289235149639}"/>
              </a:ext>
            </a:extLst>
          </p:cNvPr>
          <p:cNvSpPr/>
          <p:nvPr/>
        </p:nvSpPr>
        <p:spPr>
          <a:xfrm>
            <a:off x="0" y="2505670"/>
            <a:ext cx="247696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STEP-11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9920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6"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7"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88" name="Rectangle 5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CE76C9-F4B4-4F67-B59B-D2F69E76E2BA}"/>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CONCLUSION</a:t>
            </a:r>
          </a:p>
        </p:txBody>
      </p:sp>
      <p:sp>
        <p:nvSpPr>
          <p:cNvPr id="3" name="TextBox 2">
            <a:extLst>
              <a:ext uri="{FF2B5EF4-FFF2-40B4-BE49-F238E27FC236}">
                <a16:creationId xmlns:a16="http://schemas.microsoft.com/office/drawing/2014/main" id="{F85221ED-F646-4158-A775-C3C09B765248}"/>
              </a:ext>
            </a:extLst>
          </p:cNvPr>
          <p:cNvSpPr txBox="1"/>
          <p:nvPr/>
        </p:nvSpPr>
        <p:spPr>
          <a:xfrm>
            <a:off x="1104900" y="1709942"/>
            <a:ext cx="4459287" cy="196056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b="0" i="0" dirty="0">
                <a:effectLst/>
              </a:rPr>
              <a:t>The output the movies that are highly correlated with "liar </a:t>
            </a:r>
            <a:r>
              <a:rPr lang="en-US" sz="2000" b="0" i="0" dirty="0" err="1">
                <a:effectLst/>
              </a:rPr>
              <a:t>liar</a:t>
            </a:r>
            <a:r>
              <a:rPr lang="en-US" sz="2000" b="0" i="0" dirty="0">
                <a:effectLst/>
              </a:rPr>
              <a:t> (1997)". The movies in the list are some of the most famous movies .and "Liar </a:t>
            </a:r>
            <a:r>
              <a:rPr lang="en-US" sz="2000" b="0" i="0" dirty="0" err="1">
                <a:effectLst/>
              </a:rPr>
              <a:t>Liar</a:t>
            </a:r>
            <a:r>
              <a:rPr lang="en-US" sz="2000" b="0" i="0" dirty="0">
                <a:effectLst/>
              </a:rPr>
              <a:t> (1997)" is also a very famous movie.</a:t>
            </a:r>
            <a:endParaRPr lang="en-US" sz="2000" dirty="0"/>
          </a:p>
        </p:txBody>
      </p:sp>
      <p:pic>
        <p:nvPicPr>
          <p:cNvPr id="90" name="Graphic 6" descr="Video camera">
            <a:extLst>
              <a:ext uri="{FF2B5EF4-FFF2-40B4-BE49-F238E27FC236}">
                <a16:creationId xmlns:a16="http://schemas.microsoft.com/office/drawing/2014/main" id="{8EE6C613-2373-40DA-8D50-F640A41EE2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1" name="Group 5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screenshot of a cell phone&#10;&#10;Description automatically generated">
            <a:extLst>
              <a:ext uri="{FF2B5EF4-FFF2-40B4-BE49-F238E27FC236}">
                <a16:creationId xmlns:a16="http://schemas.microsoft.com/office/drawing/2014/main" id="{6550ED77-AB54-438E-8FDA-695CC2EC2E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5538" y="3741599"/>
            <a:ext cx="4305300" cy="2403066"/>
          </a:xfrm>
          <a:prstGeom prst="rect">
            <a:avLst/>
          </a:prstGeom>
        </p:spPr>
      </p:pic>
    </p:spTree>
    <p:extLst>
      <p:ext uri="{BB962C8B-B14F-4D97-AF65-F5344CB8AC3E}">
        <p14:creationId xmlns:p14="http://schemas.microsoft.com/office/powerpoint/2010/main" val="2626657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28DA03-E53D-49F8-B580-C989BFB81F0A}"/>
              </a:ext>
            </a:extLst>
          </p:cNvPr>
          <p:cNvSpPr/>
          <p:nvPr/>
        </p:nvSpPr>
        <p:spPr>
          <a:xfrm>
            <a:off x="2961167" y="4908925"/>
            <a:ext cx="6269665" cy="1754326"/>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rPr>
              <a:t>THANK YOU </a:t>
            </a:r>
          </a:p>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rPr>
              <a:t>FOR BEING WITH US </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Rectangle 2">
            <a:extLst>
              <a:ext uri="{FF2B5EF4-FFF2-40B4-BE49-F238E27FC236}">
                <a16:creationId xmlns:a16="http://schemas.microsoft.com/office/drawing/2014/main" id="{70C027CE-5F5F-498F-9BE2-68F3EB8054E7}"/>
              </a:ext>
            </a:extLst>
          </p:cNvPr>
          <p:cNvSpPr/>
          <p:nvPr/>
        </p:nvSpPr>
        <p:spPr>
          <a:xfrm>
            <a:off x="3585663" y="506939"/>
            <a:ext cx="4455066"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398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B49B60-C915-4C87-A43D-74AD9C6BC801}"/>
              </a:ext>
            </a:extLst>
          </p:cNvPr>
          <p:cNvSpPr txBox="1"/>
          <p:nvPr/>
        </p:nvSpPr>
        <p:spPr>
          <a:xfrm>
            <a:off x="1797378" y="699875"/>
            <a:ext cx="8729220" cy="4539128"/>
          </a:xfrm>
          <a:prstGeom prst="rect">
            <a:avLst/>
          </a:prstGeom>
          <a:noFill/>
        </p:spPr>
        <p:txBody>
          <a:bodyPr wrap="square" rtlCol="0">
            <a:spAutoFit/>
          </a:bodyPr>
          <a:lstStyle/>
          <a:p>
            <a:pPr>
              <a:lnSpc>
                <a:spcPct val="110000"/>
              </a:lnSpc>
              <a:spcBef>
                <a:spcPts val="2100"/>
              </a:spcBef>
              <a:spcAft>
                <a:spcPts val="1000"/>
              </a:spcAft>
            </a:pPr>
            <a:r>
              <a:rPr lang="en-US" sz="3600" b="1" spc="-20" dirty="0">
                <a:effectLst/>
                <a:latin typeface="Lucida Sans Unicode" panose="020B0602030504020204" pitchFamily="34" charset="0"/>
                <a:ea typeface="Times New Roman" panose="02020603050405020304" pitchFamily="18" charset="0"/>
                <a:cs typeface="Times New Roman" panose="02020603050405020304" pitchFamily="18" charset="0"/>
              </a:rPr>
              <a:t>What is a recommender system?</a:t>
            </a:r>
            <a:endParaRPr lang="en-IN" sz="36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10000"/>
              </a:lnSpc>
              <a:spcBef>
                <a:spcPts val="600"/>
              </a:spcBef>
              <a:spcAft>
                <a:spcPts val="1000"/>
              </a:spcAft>
            </a:pPr>
            <a:r>
              <a:rPr lang="en-US" sz="2400" spc="-5" dirty="0">
                <a:solidFill>
                  <a:schemeClr val="tx2">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A recommender system is a simple algorithm whose aim is to provide the most relevant information to a user by discovering patterns in a dataset. The algorithm rates the items and shows the user the items that they would rate highly. An example of recommendation in action is when you visit Amazon and you notice that some items are being recommended to you or when Netflix recommends certain movies to you. They are also used by Music streaming applications such as Spotify and Deezer to recommend music that you might like.</a:t>
            </a:r>
            <a:endParaRPr lang="en-IN" sz="2400" dirty="0">
              <a:solidFill>
                <a:schemeClr val="tx2">
                  <a:lumMod val="75000"/>
                </a:schemeClr>
              </a:solidFill>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13337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AFE28-CB50-41D9-ABDA-356ECDD7D338}"/>
              </a:ext>
            </a:extLst>
          </p:cNvPr>
          <p:cNvSpPr txBox="1"/>
          <p:nvPr/>
        </p:nvSpPr>
        <p:spPr>
          <a:xfrm>
            <a:off x="1620254" y="577516"/>
            <a:ext cx="9593178" cy="7201972"/>
          </a:xfrm>
          <a:prstGeom prst="rect">
            <a:avLst/>
          </a:prstGeom>
          <a:noFill/>
        </p:spPr>
        <p:txBody>
          <a:bodyPr wrap="square" rtlCol="0">
            <a:spAutoFit/>
          </a:bodyPr>
          <a:lstStyle/>
          <a:p>
            <a:r>
              <a:rPr lang="en-US" sz="5400" dirty="0"/>
              <a:t>Movie Recommendation System</a:t>
            </a:r>
          </a:p>
          <a:p>
            <a:pPr marL="514350" indent="-514350">
              <a:buAutoNum type="arabicPeriod"/>
            </a:pPr>
            <a:r>
              <a:rPr lang="en-US" sz="3200" dirty="0">
                <a:solidFill>
                  <a:schemeClr val="tx2">
                    <a:lumMod val="75000"/>
                  </a:schemeClr>
                </a:solidFill>
              </a:rPr>
              <a:t>Content Based: The recommendation system recommends other movies which are similar to that selected movie. </a:t>
            </a:r>
          </a:p>
          <a:p>
            <a:r>
              <a:rPr lang="en-US" sz="3200" dirty="0">
                <a:solidFill>
                  <a:schemeClr val="tx2">
                    <a:lumMod val="75000"/>
                  </a:schemeClr>
                </a:solidFill>
              </a:rPr>
              <a:t>                     f(movie) → {movies}</a:t>
            </a:r>
          </a:p>
          <a:p>
            <a:endParaRPr lang="en-US" sz="3200" dirty="0">
              <a:solidFill>
                <a:schemeClr val="tx2">
                  <a:lumMod val="75000"/>
                </a:schemeClr>
              </a:solidFill>
            </a:endParaRPr>
          </a:p>
          <a:p>
            <a:r>
              <a:rPr lang="en-US" sz="3200" dirty="0">
                <a:solidFill>
                  <a:schemeClr val="tx2">
                    <a:lumMod val="75000"/>
                  </a:schemeClr>
                </a:solidFill>
              </a:rPr>
              <a:t>2. Collaborative: The recommendation system recommends movies which are rated highly by the similar users.</a:t>
            </a:r>
          </a:p>
          <a:p>
            <a:r>
              <a:rPr lang="en-US" sz="3200" dirty="0">
                <a:solidFill>
                  <a:schemeClr val="tx2">
                    <a:lumMod val="75000"/>
                  </a:schemeClr>
                </a:solidFill>
              </a:rPr>
              <a:t>                  f(movies, user) → {movies} </a:t>
            </a:r>
          </a:p>
          <a:p>
            <a:endParaRPr lang="en-US" sz="6000" dirty="0"/>
          </a:p>
          <a:p>
            <a:endParaRPr lang="en-IN" sz="6000" dirty="0"/>
          </a:p>
        </p:txBody>
      </p:sp>
    </p:spTree>
    <p:extLst>
      <p:ext uri="{BB962C8B-B14F-4D97-AF65-F5344CB8AC3E}">
        <p14:creationId xmlns:p14="http://schemas.microsoft.com/office/powerpoint/2010/main" val="95263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1F55-6435-49B0-90A0-744D2B9620CD}"/>
              </a:ext>
            </a:extLst>
          </p:cNvPr>
          <p:cNvSpPr>
            <a:spLocks noGrp="1"/>
          </p:cNvSpPr>
          <p:nvPr>
            <p:ph type="title"/>
          </p:nvPr>
        </p:nvSpPr>
        <p:spPr>
          <a:xfrm flipV="1">
            <a:off x="853330" y="-773722"/>
            <a:ext cx="834793" cy="1908404"/>
          </a:xfrm>
        </p:spPr>
        <p:txBody>
          <a:bodyPr vert="horz" lIns="91440" tIns="45720" rIns="91440" bIns="45720" rtlCol="0" anchor="ctr">
            <a:normAutofit/>
          </a:bodyPr>
          <a:lstStyle/>
          <a:p>
            <a:r>
              <a:rPr lang="en-US" sz="3100" dirty="0">
                <a:solidFill>
                  <a:srgbClr val="FFFFFF"/>
                </a:solidFill>
              </a:rPr>
              <a:t>.</a:t>
            </a:r>
          </a:p>
        </p:txBody>
      </p:sp>
      <p:graphicFrame>
        <p:nvGraphicFramePr>
          <p:cNvPr id="5" name="TextBox 2">
            <a:extLst>
              <a:ext uri="{FF2B5EF4-FFF2-40B4-BE49-F238E27FC236}">
                <a16:creationId xmlns:a16="http://schemas.microsoft.com/office/drawing/2014/main" id="{9A1C0429-2A3D-4DE8-B6A3-E4FEA9364235}"/>
              </a:ext>
            </a:extLst>
          </p:cNvPr>
          <p:cNvGraphicFramePr/>
          <p:nvPr>
            <p:extLst>
              <p:ext uri="{D42A27DB-BD31-4B8C-83A1-F6EECF244321}">
                <p14:modId xmlns:p14="http://schemas.microsoft.com/office/powerpoint/2010/main" val="1325992876"/>
              </p:ext>
            </p:extLst>
          </p:nvPr>
        </p:nvGraphicFramePr>
        <p:xfrm>
          <a:off x="853330" y="1430215"/>
          <a:ext cx="10501607" cy="4525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48264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7"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8"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2429FC86-7116-48B7-9514-06B05206728A}"/>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Dataset</a:t>
            </a:r>
          </a:p>
        </p:txBody>
      </p:sp>
      <p:graphicFrame>
        <p:nvGraphicFramePr>
          <p:cNvPr id="5" name="Text Placeholder 2">
            <a:extLst>
              <a:ext uri="{FF2B5EF4-FFF2-40B4-BE49-F238E27FC236}">
                <a16:creationId xmlns:a16="http://schemas.microsoft.com/office/drawing/2014/main" id="{20742006-6FD9-445B-AC41-80AC16368C4C}"/>
              </a:ext>
            </a:extLst>
          </p:cNvPr>
          <p:cNvGraphicFramePr/>
          <p:nvPr>
            <p:extLst>
              <p:ext uri="{D42A27DB-BD31-4B8C-83A1-F6EECF244321}">
                <p14:modId xmlns:p14="http://schemas.microsoft.com/office/powerpoint/2010/main" val="135064852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336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2" name="Group 12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3" name="Group 12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4F962DA8-F638-42A6-A257-A785A0B0FEC8}"/>
              </a:ext>
            </a:extLst>
          </p:cNvPr>
          <p:cNvSpPr>
            <a:spLocks noGrp="1"/>
          </p:cNvSpPr>
          <p:nvPr>
            <p:ph type="title"/>
          </p:nvPr>
        </p:nvSpPr>
        <p:spPr>
          <a:xfrm>
            <a:off x="803275" y="-17902"/>
            <a:ext cx="9905998" cy="1478570"/>
          </a:xfrm>
        </p:spPr>
        <p:txBody>
          <a:bodyPr vert="horz" lIns="91440" tIns="45720" rIns="91440" bIns="45720" rtlCol="0" anchor="ctr">
            <a:normAutofit/>
          </a:bodyPr>
          <a:lstStyle/>
          <a:p>
            <a:pPr algn="r"/>
            <a:r>
              <a:rPr lang="en-US" sz="4000" dirty="0">
                <a:solidFill>
                  <a:schemeClr val="tx2">
                    <a:lumMod val="75000"/>
                  </a:schemeClr>
                </a:solidFill>
              </a:rPr>
              <a:t>PLATFORM &amp; LIBRARIES USE IN PROJECT</a:t>
            </a:r>
          </a:p>
        </p:txBody>
      </p:sp>
      <p:sp>
        <p:nvSpPr>
          <p:cNvPr id="3" name="Text Placeholder 2">
            <a:extLst>
              <a:ext uri="{FF2B5EF4-FFF2-40B4-BE49-F238E27FC236}">
                <a16:creationId xmlns:a16="http://schemas.microsoft.com/office/drawing/2014/main" id="{830E907B-D1C4-4378-9B1C-C1AADB3329AC}"/>
              </a:ext>
            </a:extLst>
          </p:cNvPr>
          <p:cNvSpPr>
            <a:spLocks noGrp="1"/>
          </p:cNvSpPr>
          <p:nvPr>
            <p:ph type="body" sz="half" idx="2"/>
          </p:nvPr>
        </p:nvSpPr>
        <p:spPr>
          <a:xfrm>
            <a:off x="2241720" y="1228082"/>
            <a:ext cx="8467554" cy="4832249"/>
          </a:xfrm>
        </p:spPr>
        <p:txBody>
          <a:bodyPr vert="horz" lIns="91440" tIns="45720" rIns="91440" bIns="45720" rtlCol="0" anchor="t">
            <a:normAutofit fontScale="85000" lnSpcReduction="20000"/>
          </a:bodyPr>
          <a:lstStyle/>
          <a:p>
            <a:pPr indent="-228600">
              <a:lnSpc>
                <a:spcPct val="110000"/>
              </a:lnSpc>
              <a:buFont typeface="Arial" panose="020B0604020202020204" pitchFamily="34" charset="0"/>
              <a:buChar char="•"/>
            </a:pPr>
            <a:r>
              <a:rPr lang="en-US" sz="1900" dirty="0"/>
              <a:t>Instead of using traditional PYTHON Notebooks (Jupyter notebook) example we use </a:t>
            </a:r>
            <a:r>
              <a:rPr lang="en-US" sz="1900" dirty="0">
                <a:hlinkClick r:id="rId4">
                  <a:extLst>
                    <a:ext uri="{A12FA001-AC4F-418D-AE19-62706E023703}">
                      <ahyp:hlinkClr xmlns:ahyp="http://schemas.microsoft.com/office/drawing/2018/hyperlinkcolor" val="tx"/>
                    </a:ext>
                  </a:extLst>
                </a:hlinkClick>
              </a:rPr>
              <a:t>Kaggle.com </a:t>
            </a:r>
            <a:r>
              <a:rPr lang="en-US" sz="1900" dirty="0"/>
              <a:t> so that we can write different part of code at a time to manage time &amp; we all can edit a single notebook at  same time.</a:t>
            </a:r>
          </a:p>
          <a:p>
            <a:pPr>
              <a:lnSpc>
                <a:spcPct val="110000"/>
              </a:lnSpc>
            </a:pPr>
            <a:r>
              <a:rPr lang="en-US" sz="3500" dirty="0">
                <a:solidFill>
                  <a:schemeClr val="tx2">
                    <a:lumMod val="75000"/>
                  </a:schemeClr>
                </a:solidFill>
              </a:rPr>
              <a:t>Libraries-</a:t>
            </a:r>
            <a:endParaRPr lang="en-US" sz="2400" dirty="0">
              <a:solidFill>
                <a:schemeClr val="tx2">
                  <a:lumMod val="75000"/>
                </a:schemeClr>
              </a:solidFill>
            </a:endParaRPr>
          </a:p>
          <a:p>
            <a:pPr indent="-228600">
              <a:lnSpc>
                <a:spcPct val="110000"/>
              </a:lnSpc>
              <a:buFont typeface="Arial" panose="020B0604020202020204" pitchFamily="34" charset="0"/>
              <a:buChar char="•"/>
            </a:pPr>
            <a:r>
              <a:rPr lang="en-US" sz="2400" b="1" dirty="0" err="1">
                <a:solidFill>
                  <a:schemeClr val="tx2">
                    <a:lumMod val="75000"/>
                  </a:schemeClr>
                </a:solidFill>
              </a:rPr>
              <a:t>Numpy</a:t>
            </a:r>
            <a:r>
              <a:rPr lang="en-US" sz="2400" dirty="0">
                <a:solidFill>
                  <a:schemeClr val="tx2">
                    <a:lumMod val="75000"/>
                  </a:schemeClr>
                </a:solidFill>
              </a:rPr>
              <a:t>:-</a:t>
            </a:r>
            <a:r>
              <a:rPr lang="en-US" sz="2400" dirty="0">
                <a:solidFill>
                  <a:schemeClr val="tx2">
                    <a:lumMod val="75000"/>
                  </a:schemeClr>
                </a:solidFill>
                <a:effectLst/>
              </a:rPr>
              <a:t>NumPy is a python library used for working with arrays. It also has functions for working in domain of linear algebra, </a:t>
            </a:r>
            <a:r>
              <a:rPr lang="en-US" sz="2400" dirty="0" err="1">
                <a:solidFill>
                  <a:schemeClr val="tx2">
                    <a:lumMod val="75000"/>
                  </a:schemeClr>
                </a:solidFill>
                <a:effectLst/>
              </a:rPr>
              <a:t>fourier</a:t>
            </a:r>
            <a:r>
              <a:rPr lang="en-US" sz="2400" dirty="0">
                <a:solidFill>
                  <a:schemeClr val="tx2">
                    <a:lumMod val="75000"/>
                  </a:schemeClr>
                </a:solidFill>
                <a:effectLst/>
              </a:rPr>
              <a:t> transform, and matrices</a:t>
            </a:r>
            <a:endParaRPr lang="en-US" sz="2400" dirty="0">
              <a:solidFill>
                <a:schemeClr val="tx2">
                  <a:lumMod val="75000"/>
                </a:schemeClr>
              </a:solidFill>
            </a:endParaRPr>
          </a:p>
          <a:p>
            <a:pPr indent="-228600">
              <a:lnSpc>
                <a:spcPct val="110000"/>
              </a:lnSpc>
              <a:buFont typeface="Arial" panose="020B0604020202020204" pitchFamily="34" charset="0"/>
              <a:buChar char="•"/>
            </a:pPr>
            <a:r>
              <a:rPr lang="en-US" sz="2400" b="1" dirty="0">
                <a:solidFill>
                  <a:schemeClr val="tx2">
                    <a:lumMod val="75000"/>
                  </a:schemeClr>
                </a:solidFill>
              </a:rPr>
              <a:t>Pandas</a:t>
            </a:r>
            <a:r>
              <a:rPr lang="en-US" sz="2400" dirty="0">
                <a:solidFill>
                  <a:schemeClr val="tx2">
                    <a:lumMod val="75000"/>
                  </a:schemeClr>
                </a:solidFill>
              </a:rPr>
              <a:t>:- </a:t>
            </a:r>
            <a:r>
              <a:rPr lang="en-US" sz="2400" dirty="0">
                <a:solidFill>
                  <a:schemeClr val="tx2">
                    <a:lumMod val="75000"/>
                  </a:schemeClr>
                </a:solidFill>
                <a:effectLst/>
              </a:rPr>
              <a:t>Pandas is a high-level data manipulation tool developed by Wes McKinney. It is built on the </a:t>
            </a:r>
            <a:r>
              <a:rPr lang="en-US" sz="2400" dirty="0" err="1">
                <a:solidFill>
                  <a:schemeClr val="tx2">
                    <a:lumMod val="75000"/>
                  </a:schemeClr>
                </a:solidFill>
                <a:effectLst/>
              </a:rPr>
              <a:t>Numpy</a:t>
            </a:r>
            <a:r>
              <a:rPr lang="en-US" sz="2400" dirty="0">
                <a:solidFill>
                  <a:schemeClr val="tx2">
                    <a:lumMod val="75000"/>
                  </a:schemeClr>
                </a:solidFill>
                <a:effectLst/>
              </a:rPr>
              <a:t> package and its key data structure is called the </a:t>
            </a:r>
            <a:r>
              <a:rPr lang="en-US" sz="2400" dirty="0" err="1">
                <a:solidFill>
                  <a:schemeClr val="tx2">
                    <a:lumMod val="75000"/>
                  </a:schemeClr>
                </a:solidFill>
                <a:effectLst/>
              </a:rPr>
              <a:t>DataFrame</a:t>
            </a:r>
            <a:r>
              <a:rPr lang="en-US" sz="2400" dirty="0">
                <a:solidFill>
                  <a:schemeClr val="tx2">
                    <a:lumMod val="75000"/>
                  </a:schemeClr>
                </a:solidFill>
                <a:effectLst/>
              </a:rPr>
              <a:t>.</a:t>
            </a:r>
          </a:p>
          <a:p>
            <a:pPr indent="-228600">
              <a:lnSpc>
                <a:spcPct val="110000"/>
              </a:lnSpc>
              <a:buFont typeface="Arial" panose="020B0604020202020204" pitchFamily="34" charset="0"/>
              <a:buChar char="•"/>
            </a:pPr>
            <a:r>
              <a:rPr lang="en-US" sz="2400" b="1" dirty="0">
                <a:solidFill>
                  <a:schemeClr val="tx2">
                    <a:lumMod val="75000"/>
                  </a:schemeClr>
                </a:solidFill>
              </a:rPr>
              <a:t>Matplotlib</a:t>
            </a:r>
            <a:r>
              <a:rPr lang="en-US" sz="2400" dirty="0">
                <a:solidFill>
                  <a:schemeClr val="tx2">
                    <a:lumMod val="75000"/>
                  </a:schemeClr>
                </a:solidFill>
              </a:rPr>
              <a:t>:- </a:t>
            </a:r>
            <a:r>
              <a:rPr lang="en-US" sz="2400" dirty="0">
                <a:solidFill>
                  <a:schemeClr val="tx2">
                    <a:lumMod val="75000"/>
                  </a:schemeClr>
                </a:solidFill>
                <a:effectLst/>
              </a:rPr>
              <a:t>matplotlib. </a:t>
            </a:r>
            <a:r>
              <a:rPr lang="en-US" sz="2400" dirty="0" err="1">
                <a:solidFill>
                  <a:schemeClr val="tx2">
                    <a:lumMod val="75000"/>
                  </a:schemeClr>
                </a:solidFill>
                <a:effectLst/>
              </a:rPr>
              <a:t>pyplot</a:t>
            </a:r>
            <a:r>
              <a:rPr lang="en-US" sz="2400" dirty="0">
                <a:solidFill>
                  <a:schemeClr val="tx2">
                    <a:lumMod val="75000"/>
                  </a:schemeClr>
                </a:solidFill>
                <a:effectLst/>
              </a:rPr>
              <a:t> is a collection of command style functions that make matplotlib work like MATLAB. Each </a:t>
            </a:r>
            <a:r>
              <a:rPr lang="en-US" sz="2400" dirty="0" err="1">
                <a:solidFill>
                  <a:schemeClr val="tx2">
                    <a:lumMod val="75000"/>
                  </a:schemeClr>
                </a:solidFill>
                <a:effectLst/>
              </a:rPr>
              <a:t>pyplot</a:t>
            </a:r>
            <a:r>
              <a:rPr lang="en-US" sz="2400" dirty="0">
                <a:solidFill>
                  <a:schemeClr val="tx2">
                    <a:lumMod val="75000"/>
                  </a:schemeClr>
                </a:solidFill>
                <a:effectLst/>
              </a:rPr>
              <a:t> function makes some change to a figure: e.g., creates a figure, creates a plotting area in a figure, plots some lines in a plotting area, decorates the plot with labels, etc.</a:t>
            </a:r>
          </a:p>
          <a:p>
            <a:pPr indent="-228600">
              <a:lnSpc>
                <a:spcPct val="110000"/>
              </a:lnSpc>
              <a:buFont typeface="Arial" panose="020B0604020202020204" pitchFamily="34" charset="0"/>
              <a:buChar char="•"/>
            </a:pPr>
            <a:r>
              <a:rPr lang="en-US" sz="2400" b="1" dirty="0">
                <a:solidFill>
                  <a:schemeClr val="tx2">
                    <a:lumMod val="75000"/>
                  </a:schemeClr>
                </a:solidFill>
              </a:rPr>
              <a:t>CSV</a:t>
            </a:r>
            <a:r>
              <a:rPr lang="en-US" sz="2400" dirty="0">
                <a:solidFill>
                  <a:schemeClr val="tx2">
                    <a:lumMod val="75000"/>
                  </a:schemeClr>
                </a:solidFill>
              </a:rPr>
              <a:t>:-</a:t>
            </a:r>
            <a:r>
              <a:rPr lang="en-US" sz="2400" dirty="0">
                <a:solidFill>
                  <a:schemeClr val="tx2">
                    <a:lumMod val="75000"/>
                  </a:schemeClr>
                </a:solidFill>
                <a:effectLst/>
              </a:rPr>
              <a:t>Python provides a CSV module to handle CSV files. To read/write data, you need to loop through rows of the CSV.</a:t>
            </a:r>
            <a:endParaRPr lang="en-US" sz="2400" dirty="0">
              <a:solidFill>
                <a:schemeClr val="tx2">
                  <a:lumMod val="75000"/>
                </a:schemeClr>
              </a:solidFill>
            </a:endParaRPr>
          </a:p>
        </p:txBody>
      </p:sp>
    </p:spTree>
    <p:extLst>
      <p:ext uri="{BB962C8B-B14F-4D97-AF65-F5344CB8AC3E}">
        <p14:creationId xmlns:p14="http://schemas.microsoft.com/office/powerpoint/2010/main" val="308617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3F9712-B4C7-4726-8AEC-92D51E5EB7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79162" y="1989055"/>
            <a:ext cx="7550870" cy="4228613"/>
          </a:xfrm>
          <a:prstGeom prst="rect">
            <a:avLst/>
          </a:prstGeom>
          <a:noFill/>
          <a:ln>
            <a:noFill/>
          </a:ln>
        </p:spPr>
      </p:pic>
      <p:sp>
        <p:nvSpPr>
          <p:cNvPr id="6" name="TextBox 5">
            <a:extLst>
              <a:ext uri="{FF2B5EF4-FFF2-40B4-BE49-F238E27FC236}">
                <a16:creationId xmlns:a16="http://schemas.microsoft.com/office/drawing/2014/main" id="{E309AEF9-74EC-443D-B3DB-AAD6933C962F}"/>
              </a:ext>
            </a:extLst>
          </p:cNvPr>
          <p:cNvSpPr txBox="1"/>
          <p:nvPr/>
        </p:nvSpPr>
        <p:spPr>
          <a:xfrm>
            <a:off x="2254576" y="358219"/>
            <a:ext cx="7400041" cy="1280800"/>
          </a:xfrm>
          <a:prstGeom prst="rect">
            <a:avLst/>
          </a:prstGeom>
          <a:noFill/>
        </p:spPr>
        <p:txBody>
          <a:bodyPr wrap="square" rtlCol="0">
            <a:spAutoFit/>
          </a:bodyPr>
          <a:lstStyle/>
          <a:p>
            <a:pPr>
              <a:lnSpc>
                <a:spcPct val="110000"/>
              </a:lnSpc>
              <a:spcBef>
                <a:spcPts val="1575"/>
              </a:spcBef>
              <a:spcAft>
                <a:spcPts val="1000"/>
              </a:spcAft>
            </a:pPr>
            <a:r>
              <a:rPr lang="en-US" sz="2400" spc="-5" dirty="0">
                <a:solidFill>
                  <a:schemeClr val="tx2">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Below is a very simple illustration of how recommender systems work in the context of an e-commerce site</a:t>
            </a:r>
            <a:r>
              <a:rPr lang="en-US" spc="-5" dirty="0">
                <a:solidFill>
                  <a:schemeClr val="tx2">
                    <a:lumMod val="75000"/>
                  </a:schemeClr>
                </a:solidFill>
                <a:latin typeface="Georgia" panose="02040502050405020303" pitchFamily="18" charset="0"/>
                <a:ea typeface="Times New Roman" panose="02020603050405020304" pitchFamily="18" charset="0"/>
                <a:cs typeface="Times New Roman" panose="02020603050405020304" pitchFamily="18" charset="0"/>
              </a:rPr>
              <a:t>.</a:t>
            </a:r>
            <a:endParaRPr lang="en-IN" sz="1800" dirty="0">
              <a:solidFill>
                <a:schemeClr val="tx2">
                  <a:lumMod val="75000"/>
                </a:schemeClr>
              </a:solidFill>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286272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2B0E-688B-4F24-9808-BCE93442B797}"/>
              </a:ext>
            </a:extLst>
          </p:cNvPr>
          <p:cNvSpPr>
            <a:spLocks noGrp="1"/>
          </p:cNvSpPr>
          <p:nvPr>
            <p:ph type="title"/>
          </p:nvPr>
        </p:nvSpPr>
        <p:spPr>
          <a:xfrm>
            <a:off x="1146131" y="299010"/>
            <a:ext cx="3361096" cy="5802775"/>
          </a:xfrm>
        </p:spPr>
        <p:txBody>
          <a:bodyPr/>
          <a:lstStyle/>
          <a:p>
            <a:r>
              <a:rPr lang="tr-TR" dirty="0"/>
              <a:t>Methodology</a:t>
            </a:r>
            <a:endParaRPr lang="en-IN" dirty="0"/>
          </a:p>
        </p:txBody>
      </p:sp>
      <p:sp>
        <p:nvSpPr>
          <p:cNvPr id="3" name="Text Placeholder 2">
            <a:extLst>
              <a:ext uri="{FF2B5EF4-FFF2-40B4-BE49-F238E27FC236}">
                <a16:creationId xmlns:a16="http://schemas.microsoft.com/office/drawing/2014/main" id="{06927E29-9271-4618-A003-53B6EAFD8953}"/>
              </a:ext>
            </a:extLst>
          </p:cNvPr>
          <p:cNvSpPr>
            <a:spLocks noGrp="1"/>
          </p:cNvSpPr>
          <p:nvPr>
            <p:ph type="body" sz="half" idx="2"/>
          </p:nvPr>
        </p:nvSpPr>
        <p:spPr>
          <a:xfrm>
            <a:off x="5960962" y="609599"/>
            <a:ext cx="5084907" cy="5181599"/>
          </a:xfrm>
        </p:spPr>
        <p:txBody>
          <a:bodyPr>
            <a:normAutofit/>
          </a:bodyPr>
          <a:lstStyle/>
          <a:p>
            <a:r>
              <a:rPr lang="tr-TR" sz="2800" dirty="0"/>
              <a:t>Collaborative</a:t>
            </a:r>
          </a:p>
          <a:p>
            <a:pPr lvl="1"/>
            <a:r>
              <a:rPr lang="en-US" sz="2000" dirty="0"/>
              <a:t>Recommend items those </a:t>
            </a:r>
            <a:r>
              <a:rPr lang="tr-TR" sz="2000" dirty="0"/>
              <a:t>are </a:t>
            </a:r>
            <a:r>
              <a:rPr lang="en-US" sz="2000" dirty="0"/>
              <a:t>preferred by</a:t>
            </a:r>
            <a:r>
              <a:rPr lang="tr-TR" sz="2000" dirty="0"/>
              <a:t> </a:t>
            </a:r>
            <a:r>
              <a:rPr lang="en-US" sz="2000" dirty="0"/>
              <a:t>similar users.</a:t>
            </a:r>
            <a:endParaRPr lang="tr-TR" sz="2000" dirty="0"/>
          </a:p>
          <a:p>
            <a:r>
              <a:rPr lang="tr-TR" sz="2800" dirty="0"/>
              <a:t>Content-based</a:t>
            </a:r>
          </a:p>
          <a:p>
            <a:pPr lvl="1"/>
            <a:r>
              <a:rPr lang="en-US" sz="2000" dirty="0"/>
              <a:t>Recommend items based on similarity between items and user's preferences.</a:t>
            </a:r>
            <a:endParaRPr lang="tr-TR" sz="2000" dirty="0"/>
          </a:p>
          <a:p>
            <a:endParaRPr lang="en-IN" dirty="0"/>
          </a:p>
        </p:txBody>
      </p:sp>
      <p:cxnSp>
        <p:nvCxnSpPr>
          <p:cNvPr id="6" name="Straight Connector 5">
            <a:extLst>
              <a:ext uri="{FF2B5EF4-FFF2-40B4-BE49-F238E27FC236}">
                <a16:creationId xmlns:a16="http://schemas.microsoft.com/office/drawing/2014/main" id="{561C2578-534D-4E9B-B29B-41E0E7977471}"/>
              </a:ext>
            </a:extLst>
          </p:cNvPr>
          <p:cNvCxnSpPr/>
          <p:nvPr/>
        </p:nvCxnSpPr>
        <p:spPr>
          <a:xfrm>
            <a:off x="5289630" y="972273"/>
            <a:ext cx="0" cy="4247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6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1531</Words>
  <Application>Microsoft Office PowerPoint</Application>
  <PresentationFormat>Widescreen</PresentationFormat>
  <Paragraphs>120</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Agency FB</vt:lpstr>
      <vt:lpstr>Arial</vt:lpstr>
      <vt:lpstr>Calibri</vt:lpstr>
      <vt:lpstr>Courier New</vt:lpstr>
      <vt:lpstr>Georgia</vt:lpstr>
      <vt:lpstr>Inter</vt:lpstr>
      <vt:lpstr>Lucida Sans Unicode</vt:lpstr>
      <vt:lpstr>Symbol</vt:lpstr>
      <vt:lpstr>Tw Cen MT</vt:lpstr>
      <vt:lpstr>Circuit</vt:lpstr>
      <vt:lpstr>  movie Recommendation System                            Written in python                                                   By-Data_miners</vt:lpstr>
      <vt:lpstr>Introduction</vt:lpstr>
      <vt:lpstr>PowerPoint Presentation</vt:lpstr>
      <vt:lpstr>PowerPoint Presentation</vt:lpstr>
      <vt:lpstr>.</vt:lpstr>
      <vt:lpstr>Dataset</vt:lpstr>
      <vt:lpstr>PLATFORM &amp; LIBRARIES USE IN PROJECT</vt:lpstr>
      <vt:lpstr>PowerPoint Presentation</vt:lpstr>
      <vt:lpstr>Methodology</vt:lpstr>
      <vt:lpstr>Walkthrough of building  a MOVIE recommender system</vt:lpstr>
      <vt:lpstr>DATA PRE-PROCESSING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movie Recommendation System                            Written in python                                                   By-Data_miners</dc:title>
  <dc:creator>Hemang Bairwa</dc:creator>
  <cp:lastModifiedBy>Hemang Bairwa</cp:lastModifiedBy>
  <cp:revision>8</cp:revision>
  <dcterms:created xsi:type="dcterms:W3CDTF">2020-09-08T06:28:19Z</dcterms:created>
  <dcterms:modified xsi:type="dcterms:W3CDTF">2020-09-09T01:57:48Z</dcterms:modified>
</cp:coreProperties>
</file>