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30238700" cy="428371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176431"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1pPr>
    <a:lvl2pPr marL="0" marR="0" indent="2088214" algn="l" defTabSz="4176431"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2pPr>
    <a:lvl3pPr marL="0" marR="0" indent="4176431" algn="l" defTabSz="4176431"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3pPr>
    <a:lvl4pPr marL="0" marR="0" indent="6264645" algn="l" defTabSz="4176431"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4pPr>
    <a:lvl5pPr marL="0" marR="0" indent="8352860" algn="l" defTabSz="4176431"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5pPr>
    <a:lvl6pPr marL="0" marR="0" indent="10441075" algn="l" defTabSz="4176431"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6pPr>
    <a:lvl7pPr marL="0" marR="0" indent="12529291" algn="l" defTabSz="4176431"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7pPr>
    <a:lvl8pPr marL="0" marR="0" indent="14617507" algn="l" defTabSz="4176431"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8pPr>
    <a:lvl9pPr marL="0" marR="0" indent="16705721" algn="l" defTabSz="4176431"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CF7"/>
          </a:solidFill>
        </a:fill>
      </a:tcStyle>
    </a:wholeTbl>
    <a:band2H>
      <a:tcTxStyle b="def" i="def"/>
      <a:tcStyle>
        <a:tcBdr/>
        <a:fill>
          <a:solidFill>
            <a:srgbClr val="E6E7FB"/>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CC"/>
          </a:solidFill>
        </a:fill>
      </a:tcStyle>
    </a:wholeTbl>
    <a:band2H>
      <a:tcTxStyle b="def" i="def"/>
      <a:tcStyle>
        <a:tcBdr/>
        <a:fill>
          <a:solidFill>
            <a:srgbClr val="E7E7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CCA"/>
          </a:solidFill>
        </a:fill>
      </a:tcStyle>
    </a:wholeTbl>
    <a:band2H>
      <a:tcTxStyle b="def" i="def"/>
      <a:tcStyle>
        <a:tcBdr/>
        <a:fill>
          <a:solidFill>
            <a:srgbClr val="FFEE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a:p>
        </p:txBody>
      </p:sp>
      <p:sp>
        <p:nvSpPr>
          <p:cNvPr id="18" name="Shape 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 name="Shape 64"/>
          <p:cNvSpPr/>
          <p:nvPr>
            <p:ph type="sldImg"/>
          </p:nvPr>
        </p:nvSpPr>
        <p:spPr>
          <a:prstGeom prst="rect">
            <a:avLst/>
          </a:prstGeom>
        </p:spPr>
        <p:txBody>
          <a:bodyPr/>
          <a:lstStyle/>
          <a:p>
            <a:pPr/>
          </a:p>
        </p:txBody>
      </p:sp>
      <p:sp>
        <p:nvSpPr>
          <p:cNvPr id="65" name="Shape 65"/>
          <p:cNvSpPr/>
          <p:nvPr>
            <p:ph type="body" sz="quarter" idx="1"/>
          </p:nvPr>
        </p:nvSpPr>
        <p:spPr>
          <a:prstGeom prst="rect">
            <a:avLst/>
          </a:prstGeom>
        </p:spPr>
        <p:txBody>
          <a:bodyPr/>
          <a:lstStyle/>
          <a:p>
            <a:pPr>
              <a:defRPr>
                <a:latin typeface="Arial"/>
                <a:ea typeface="Arial"/>
                <a:cs typeface="Arial"/>
                <a:sym typeface="Arial"/>
              </a:defRPr>
            </a:pPr>
            <a:r>
              <a:t>Roles:</a:t>
            </a:r>
          </a:p>
          <a:p>
            <a:pPr>
              <a:defRPr>
                <a:latin typeface="Arial"/>
                <a:ea typeface="Arial"/>
                <a:cs typeface="Arial"/>
                <a:sym typeface="Arial"/>
              </a:defRPr>
            </a:pPr>
            <a:r>
              <a:t>E.g. Technical lead, Writing lead, Lead coordinator even though the tasks are shared equally within the team</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511935" y="575127"/>
            <a:ext cx="27214829" cy="9420197"/>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3" name="Body Level One…"/>
          <p:cNvSpPr txBox="1"/>
          <p:nvPr>
            <p:ph type="body" idx="1"/>
          </p:nvPr>
        </p:nvSpPr>
        <p:spPr>
          <a:xfrm>
            <a:off x="1511935" y="9995323"/>
            <a:ext cx="27214829" cy="32841779"/>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4615371" y="38560644"/>
            <a:ext cx="7055697" cy="22860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xmlns:p14="http://schemas.microsoft.com/office/powerpoint/2010/main" spd="med" advClick="1"/>
  <p:txStyles>
    <p:titleStyle>
      <a:lvl1pPr marL="0" marR="0" indent="0" algn="ctr" defTabSz="4176431" rtl="0" latinLnBrk="0">
        <a:lnSpc>
          <a:spcPct val="100000"/>
        </a:lnSpc>
        <a:spcBef>
          <a:spcPts val="0"/>
        </a:spcBef>
        <a:spcAft>
          <a:spcPts val="0"/>
        </a:spcAft>
        <a:buClrTx/>
        <a:buSzTx/>
        <a:buFontTx/>
        <a:buNone/>
        <a:tabLst/>
        <a:defRPr b="0" baseline="0" cap="none" i="0" spc="0" strike="noStrike" sz="20100" u="none">
          <a:solidFill>
            <a:srgbClr val="000000"/>
          </a:solidFill>
          <a:uFillTx/>
          <a:latin typeface="+mn-lt"/>
          <a:ea typeface="+mn-ea"/>
          <a:cs typeface="+mn-cs"/>
          <a:sym typeface="Calibri"/>
        </a:defRPr>
      </a:lvl1pPr>
      <a:lvl2pPr marL="0" marR="0" indent="0" algn="ctr" defTabSz="4176431" rtl="0" latinLnBrk="0">
        <a:lnSpc>
          <a:spcPct val="100000"/>
        </a:lnSpc>
        <a:spcBef>
          <a:spcPts val="0"/>
        </a:spcBef>
        <a:spcAft>
          <a:spcPts val="0"/>
        </a:spcAft>
        <a:buClrTx/>
        <a:buSzTx/>
        <a:buFontTx/>
        <a:buNone/>
        <a:tabLst/>
        <a:defRPr b="0" baseline="0" cap="none" i="0" spc="0" strike="noStrike" sz="20100" u="none">
          <a:solidFill>
            <a:srgbClr val="000000"/>
          </a:solidFill>
          <a:uFillTx/>
          <a:latin typeface="+mn-lt"/>
          <a:ea typeface="+mn-ea"/>
          <a:cs typeface="+mn-cs"/>
          <a:sym typeface="Calibri"/>
        </a:defRPr>
      </a:lvl2pPr>
      <a:lvl3pPr marL="0" marR="0" indent="0" algn="ctr" defTabSz="4176431" rtl="0" latinLnBrk="0">
        <a:lnSpc>
          <a:spcPct val="100000"/>
        </a:lnSpc>
        <a:spcBef>
          <a:spcPts val="0"/>
        </a:spcBef>
        <a:spcAft>
          <a:spcPts val="0"/>
        </a:spcAft>
        <a:buClrTx/>
        <a:buSzTx/>
        <a:buFontTx/>
        <a:buNone/>
        <a:tabLst/>
        <a:defRPr b="0" baseline="0" cap="none" i="0" spc="0" strike="noStrike" sz="20100" u="none">
          <a:solidFill>
            <a:srgbClr val="000000"/>
          </a:solidFill>
          <a:uFillTx/>
          <a:latin typeface="+mn-lt"/>
          <a:ea typeface="+mn-ea"/>
          <a:cs typeface="+mn-cs"/>
          <a:sym typeface="Calibri"/>
        </a:defRPr>
      </a:lvl3pPr>
      <a:lvl4pPr marL="0" marR="0" indent="0" algn="ctr" defTabSz="4176431" rtl="0" latinLnBrk="0">
        <a:lnSpc>
          <a:spcPct val="100000"/>
        </a:lnSpc>
        <a:spcBef>
          <a:spcPts val="0"/>
        </a:spcBef>
        <a:spcAft>
          <a:spcPts val="0"/>
        </a:spcAft>
        <a:buClrTx/>
        <a:buSzTx/>
        <a:buFontTx/>
        <a:buNone/>
        <a:tabLst/>
        <a:defRPr b="0" baseline="0" cap="none" i="0" spc="0" strike="noStrike" sz="20100" u="none">
          <a:solidFill>
            <a:srgbClr val="000000"/>
          </a:solidFill>
          <a:uFillTx/>
          <a:latin typeface="+mn-lt"/>
          <a:ea typeface="+mn-ea"/>
          <a:cs typeface="+mn-cs"/>
          <a:sym typeface="Calibri"/>
        </a:defRPr>
      </a:lvl4pPr>
      <a:lvl5pPr marL="0" marR="0" indent="0" algn="ctr" defTabSz="4176431" rtl="0" latinLnBrk="0">
        <a:lnSpc>
          <a:spcPct val="100000"/>
        </a:lnSpc>
        <a:spcBef>
          <a:spcPts val="0"/>
        </a:spcBef>
        <a:spcAft>
          <a:spcPts val="0"/>
        </a:spcAft>
        <a:buClrTx/>
        <a:buSzTx/>
        <a:buFontTx/>
        <a:buNone/>
        <a:tabLst/>
        <a:defRPr b="0" baseline="0" cap="none" i="0" spc="0" strike="noStrike" sz="20100" u="none">
          <a:solidFill>
            <a:srgbClr val="000000"/>
          </a:solidFill>
          <a:uFillTx/>
          <a:latin typeface="+mn-lt"/>
          <a:ea typeface="+mn-ea"/>
          <a:cs typeface="+mn-cs"/>
          <a:sym typeface="Calibri"/>
        </a:defRPr>
      </a:lvl5pPr>
      <a:lvl6pPr marL="0" marR="0" indent="0" algn="ctr" defTabSz="4176431" rtl="0" latinLnBrk="0">
        <a:lnSpc>
          <a:spcPct val="100000"/>
        </a:lnSpc>
        <a:spcBef>
          <a:spcPts val="0"/>
        </a:spcBef>
        <a:spcAft>
          <a:spcPts val="0"/>
        </a:spcAft>
        <a:buClrTx/>
        <a:buSzTx/>
        <a:buFontTx/>
        <a:buNone/>
        <a:tabLst/>
        <a:defRPr b="0" baseline="0" cap="none" i="0" spc="0" strike="noStrike" sz="20100" u="none">
          <a:solidFill>
            <a:srgbClr val="000000"/>
          </a:solidFill>
          <a:uFillTx/>
          <a:latin typeface="+mn-lt"/>
          <a:ea typeface="+mn-ea"/>
          <a:cs typeface="+mn-cs"/>
          <a:sym typeface="Calibri"/>
        </a:defRPr>
      </a:lvl6pPr>
      <a:lvl7pPr marL="0" marR="0" indent="0" algn="ctr" defTabSz="4176431" rtl="0" latinLnBrk="0">
        <a:lnSpc>
          <a:spcPct val="100000"/>
        </a:lnSpc>
        <a:spcBef>
          <a:spcPts val="0"/>
        </a:spcBef>
        <a:spcAft>
          <a:spcPts val="0"/>
        </a:spcAft>
        <a:buClrTx/>
        <a:buSzTx/>
        <a:buFontTx/>
        <a:buNone/>
        <a:tabLst/>
        <a:defRPr b="0" baseline="0" cap="none" i="0" spc="0" strike="noStrike" sz="20100" u="none">
          <a:solidFill>
            <a:srgbClr val="000000"/>
          </a:solidFill>
          <a:uFillTx/>
          <a:latin typeface="+mn-lt"/>
          <a:ea typeface="+mn-ea"/>
          <a:cs typeface="+mn-cs"/>
          <a:sym typeface="Calibri"/>
        </a:defRPr>
      </a:lvl7pPr>
      <a:lvl8pPr marL="0" marR="0" indent="0" algn="ctr" defTabSz="4176431" rtl="0" latinLnBrk="0">
        <a:lnSpc>
          <a:spcPct val="100000"/>
        </a:lnSpc>
        <a:spcBef>
          <a:spcPts val="0"/>
        </a:spcBef>
        <a:spcAft>
          <a:spcPts val="0"/>
        </a:spcAft>
        <a:buClrTx/>
        <a:buSzTx/>
        <a:buFontTx/>
        <a:buNone/>
        <a:tabLst/>
        <a:defRPr b="0" baseline="0" cap="none" i="0" spc="0" strike="noStrike" sz="20100" u="none">
          <a:solidFill>
            <a:srgbClr val="000000"/>
          </a:solidFill>
          <a:uFillTx/>
          <a:latin typeface="+mn-lt"/>
          <a:ea typeface="+mn-ea"/>
          <a:cs typeface="+mn-cs"/>
          <a:sym typeface="Calibri"/>
        </a:defRPr>
      </a:lvl8pPr>
      <a:lvl9pPr marL="0" marR="0" indent="0" algn="ctr" defTabSz="4176431" rtl="0" latinLnBrk="0">
        <a:lnSpc>
          <a:spcPct val="100000"/>
        </a:lnSpc>
        <a:spcBef>
          <a:spcPts val="0"/>
        </a:spcBef>
        <a:spcAft>
          <a:spcPts val="0"/>
        </a:spcAft>
        <a:buClrTx/>
        <a:buSzTx/>
        <a:buFontTx/>
        <a:buNone/>
        <a:tabLst/>
        <a:defRPr b="0" baseline="0" cap="none" i="0" spc="0" strike="noStrike" sz="20100" u="none">
          <a:solidFill>
            <a:srgbClr val="000000"/>
          </a:solidFill>
          <a:uFillTx/>
          <a:latin typeface="+mn-lt"/>
          <a:ea typeface="+mn-ea"/>
          <a:cs typeface="+mn-cs"/>
          <a:sym typeface="Calibri"/>
        </a:defRPr>
      </a:lvl9pPr>
    </p:titleStyle>
    <p:bodyStyle>
      <a:lvl1pPr marL="1566160" marR="0" indent="-1566160" algn="l" defTabSz="4176431" rtl="0" latinLnBrk="0">
        <a:lnSpc>
          <a:spcPct val="100000"/>
        </a:lnSpc>
        <a:spcBef>
          <a:spcPts val="3500"/>
        </a:spcBef>
        <a:spcAft>
          <a:spcPts val="0"/>
        </a:spcAft>
        <a:buClrTx/>
        <a:buSzPct val="100000"/>
        <a:buFont typeface="Arial"/>
        <a:buChar char="•"/>
        <a:tabLst/>
        <a:defRPr b="0" baseline="0" cap="none" i="0" spc="0" strike="noStrike" sz="14600" u="none">
          <a:solidFill>
            <a:srgbClr val="000000"/>
          </a:solidFill>
          <a:uFillTx/>
          <a:latin typeface="+mn-lt"/>
          <a:ea typeface="+mn-ea"/>
          <a:cs typeface="+mn-cs"/>
          <a:sym typeface="Calibri"/>
        </a:defRPr>
      </a:lvl1pPr>
      <a:lvl2pPr marL="3576884" marR="0" indent="-1488669" algn="l" defTabSz="4176431" rtl="0" latinLnBrk="0">
        <a:lnSpc>
          <a:spcPct val="100000"/>
        </a:lnSpc>
        <a:spcBef>
          <a:spcPts val="3500"/>
        </a:spcBef>
        <a:spcAft>
          <a:spcPts val="0"/>
        </a:spcAft>
        <a:buClrTx/>
        <a:buSzPct val="100000"/>
        <a:buFont typeface="Arial"/>
        <a:buChar char="–"/>
        <a:tabLst/>
        <a:defRPr b="0" baseline="0" cap="none" i="0" spc="0" strike="noStrike" sz="14600" u="none">
          <a:solidFill>
            <a:srgbClr val="000000"/>
          </a:solidFill>
          <a:uFillTx/>
          <a:latin typeface="+mn-lt"/>
          <a:ea typeface="+mn-ea"/>
          <a:cs typeface="+mn-cs"/>
          <a:sym typeface="Calibri"/>
        </a:defRPr>
      </a:lvl2pPr>
      <a:lvl3pPr marL="5562245" marR="0" indent="-1385815" algn="l" defTabSz="4176431" rtl="0" latinLnBrk="0">
        <a:lnSpc>
          <a:spcPct val="100000"/>
        </a:lnSpc>
        <a:spcBef>
          <a:spcPts val="3500"/>
        </a:spcBef>
        <a:spcAft>
          <a:spcPts val="0"/>
        </a:spcAft>
        <a:buClrTx/>
        <a:buSzPct val="100000"/>
        <a:buFont typeface="Arial"/>
        <a:buChar char="•"/>
        <a:tabLst/>
        <a:defRPr b="0" baseline="0" cap="none" i="0" spc="0" strike="noStrike" sz="14600" u="none">
          <a:solidFill>
            <a:srgbClr val="000000"/>
          </a:solidFill>
          <a:uFillTx/>
          <a:latin typeface="+mn-lt"/>
          <a:ea typeface="+mn-ea"/>
          <a:cs typeface="+mn-cs"/>
          <a:sym typeface="Calibri"/>
        </a:defRPr>
      </a:lvl3pPr>
      <a:lvl4pPr marL="7939807" marR="0" indent="-1675162" algn="l" defTabSz="4176431" rtl="0" latinLnBrk="0">
        <a:lnSpc>
          <a:spcPct val="100000"/>
        </a:lnSpc>
        <a:spcBef>
          <a:spcPts val="3500"/>
        </a:spcBef>
        <a:spcAft>
          <a:spcPts val="0"/>
        </a:spcAft>
        <a:buClrTx/>
        <a:buSzPct val="100000"/>
        <a:buFont typeface="Arial"/>
        <a:buChar char="–"/>
        <a:tabLst/>
        <a:defRPr b="0" baseline="0" cap="none" i="0" spc="0" strike="noStrike" sz="14600" u="none">
          <a:solidFill>
            <a:srgbClr val="000000"/>
          </a:solidFill>
          <a:uFillTx/>
          <a:latin typeface="+mn-lt"/>
          <a:ea typeface="+mn-ea"/>
          <a:cs typeface="+mn-cs"/>
          <a:sym typeface="Calibri"/>
        </a:defRPr>
      </a:lvl4pPr>
      <a:lvl5pPr marL="10028023" marR="0" indent="-1675162" algn="l" defTabSz="4176431" rtl="0" latinLnBrk="0">
        <a:lnSpc>
          <a:spcPct val="100000"/>
        </a:lnSpc>
        <a:spcBef>
          <a:spcPts val="3500"/>
        </a:spcBef>
        <a:spcAft>
          <a:spcPts val="0"/>
        </a:spcAft>
        <a:buClrTx/>
        <a:buSzPct val="100000"/>
        <a:buFont typeface="Arial"/>
        <a:buChar char="»"/>
        <a:tabLst/>
        <a:defRPr b="0" baseline="0" cap="none" i="0" spc="0" strike="noStrike" sz="14600" u="none">
          <a:solidFill>
            <a:srgbClr val="000000"/>
          </a:solidFill>
          <a:uFillTx/>
          <a:latin typeface="+mn-lt"/>
          <a:ea typeface="+mn-ea"/>
          <a:cs typeface="+mn-cs"/>
          <a:sym typeface="Calibri"/>
        </a:defRPr>
      </a:lvl5pPr>
      <a:lvl6pPr marL="12116238" marR="0" indent="-1675162" algn="l" defTabSz="4176431" rtl="0" latinLnBrk="0">
        <a:lnSpc>
          <a:spcPct val="100000"/>
        </a:lnSpc>
        <a:spcBef>
          <a:spcPts val="3500"/>
        </a:spcBef>
        <a:spcAft>
          <a:spcPts val="0"/>
        </a:spcAft>
        <a:buClrTx/>
        <a:buSzPct val="100000"/>
        <a:buFont typeface="Arial"/>
        <a:buChar char="•"/>
        <a:tabLst/>
        <a:defRPr b="0" baseline="0" cap="none" i="0" spc="0" strike="noStrike" sz="14600" u="none">
          <a:solidFill>
            <a:srgbClr val="000000"/>
          </a:solidFill>
          <a:uFillTx/>
          <a:latin typeface="+mn-lt"/>
          <a:ea typeface="+mn-ea"/>
          <a:cs typeface="+mn-cs"/>
          <a:sym typeface="Calibri"/>
        </a:defRPr>
      </a:lvl6pPr>
      <a:lvl7pPr marL="14204453" marR="0" indent="-1675162" algn="l" defTabSz="4176431" rtl="0" latinLnBrk="0">
        <a:lnSpc>
          <a:spcPct val="100000"/>
        </a:lnSpc>
        <a:spcBef>
          <a:spcPts val="3500"/>
        </a:spcBef>
        <a:spcAft>
          <a:spcPts val="0"/>
        </a:spcAft>
        <a:buClrTx/>
        <a:buSzPct val="100000"/>
        <a:buFont typeface="Arial"/>
        <a:buChar char="•"/>
        <a:tabLst/>
        <a:defRPr b="0" baseline="0" cap="none" i="0" spc="0" strike="noStrike" sz="14600" u="none">
          <a:solidFill>
            <a:srgbClr val="000000"/>
          </a:solidFill>
          <a:uFillTx/>
          <a:latin typeface="+mn-lt"/>
          <a:ea typeface="+mn-ea"/>
          <a:cs typeface="+mn-cs"/>
          <a:sym typeface="Calibri"/>
        </a:defRPr>
      </a:lvl7pPr>
      <a:lvl8pPr marL="16292669" marR="0" indent="-1675162" algn="l" defTabSz="4176431" rtl="0" latinLnBrk="0">
        <a:lnSpc>
          <a:spcPct val="100000"/>
        </a:lnSpc>
        <a:spcBef>
          <a:spcPts val="3500"/>
        </a:spcBef>
        <a:spcAft>
          <a:spcPts val="0"/>
        </a:spcAft>
        <a:buClrTx/>
        <a:buSzPct val="100000"/>
        <a:buFont typeface="Arial"/>
        <a:buChar char="•"/>
        <a:tabLst/>
        <a:defRPr b="0" baseline="0" cap="none" i="0" spc="0" strike="noStrike" sz="14600" u="none">
          <a:solidFill>
            <a:srgbClr val="000000"/>
          </a:solidFill>
          <a:uFillTx/>
          <a:latin typeface="+mn-lt"/>
          <a:ea typeface="+mn-ea"/>
          <a:cs typeface="+mn-cs"/>
          <a:sym typeface="Calibri"/>
        </a:defRPr>
      </a:lvl8pPr>
      <a:lvl9pPr marL="18380884" marR="0" indent="-1675162" algn="l" defTabSz="4176431" rtl="0" latinLnBrk="0">
        <a:lnSpc>
          <a:spcPct val="100000"/>
        </a:lnSpc>
        <a:spcBef>
          <a:spcPts val="3500"/>
        </a:spcBef>
        <a:spcAft>
          <a:spcPts val="0"/>
        </a:spcAft>
        <a:buClrTx/>
        <a:buSzPct val="100000"/>
        <a:buFont typeface="Arial"/>
        <a:buChar char="•"/>
        <a:tabLst/>
        <a:defRPr b="0" baseline="0" cap="none" i="0" spc="0" strike="noStrike" sz="14600" u="none">
          <a:solidFill>
            <a:srgbClr val="000000"/>
          </a:solidFill>
          <a:uFillTx/>
          <a:latin typeface="+mn-lt"/>
          <a:ea typeface="+mn-ea"/>
          <a:cs typeface="+mn-cs"/>
          <a:sym typeface="Calibri"/>
        </a:defRPr>
      </a:lvl9pPr>
    </p:bodyStyle>
    <p:otherStyle>
      <a:lvl1pPr marL="0" marR="0" indent="0" algn="r" defTabSz="4176431"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2088214" algn="r" defTabSz="4176431"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4176431" algn="r" defTabSz="4176431"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6264645" algn="r" defTabSz="4176431"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8352860" algn="r" defTabSz="4176431"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10441075" algn="r" defTabSz="4176431"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12529291" algn="r" defTabSz="4176431"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14617507" algn="r" defTabSz="4176431"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16705721" algn="r" defTabSz="4176431"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scikit-learn.org/stable/modules/generated/sklearn.linear_model.SGDRegressor.html" TargetMode="External"/><Relationship Id="rId5" Type="http://schemas.openxmlformats.org/officeDocument/2006/relationships/hyperlink" Target="https://www.geeksforgeeks.org/ml-stochastic-gradient-descent-sgd/" TargetMode="External"/><Relationship Id="rId6" Type="http://schemas.openxmlformats.org/officeDocument/2006/relationships/hyperlink" Target="https://www.geeksforgeeks.org/decision-tree/" TargetMode="External"/><Relationship Id="rId7" Type="http://schemas.openxmlformats.org/officeDocument/2006/relationships/hyperlink" Target="https://www.geeksforgeeks.org/decision-tree-implementation-python/" TargetMode="External"/><Relationship Id="rId8" Type="http://schemas.openxmlformats.org/officeDocument/2006/relationships/hyperlink" Target="https://www.kaggle.com/c/jigsaw-unintended-bias-in-toxicity-classification/data"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 name="Rectangle 30"/>
          <p:cNvSpPr/>
          <p:nvPr/>
        </p:nvSpPr>
        <p:spPr>
          <a:xfrm flipV="1">
            <a:off x="-1" y="0"/>
            <a:ext cx="30243464" cy="5940801"/>
          </a:xfrm>
          <a:prstGeom prst="rect">
            <a:avLst/>
          </a:prstGeom>
          <a:solidFill>
            <a:schemeClr val="accent1"/>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grpSp>
        <p:nvGrpSpPr>
          <p:cNvPr id="23" name="Content Placeholder 2"/>
          <p:cNvGrpSpPr/>
          <p:nvPr/>
        </p:nvGrpSpPr>
        <p:grpSpPr>
          <a:xfrm>
            <a:off x="1080170" y="7216679"/>
            <a:ext cx="27882792" cy="3838000"/>
            <a:chOff x="0" y="0"/>
            <a:chExt cx="27882791" cy="3837999"/>
          </a:xfrm>
        </p:grpSpPr>
        <p:sp>
          <p:nvSpPr>
            <p:cNvPr id="21" name="Rectangle"/>
            <p:cNvSpPr/>
            <p:nvPr/>
          </p:nvSpPr>
          <p:spPr>
            <a:xfrm>
              <a:off x="0" y="-1"/>
              <a:ext cx="27882792" cy="3838001"/>
            </a:xfrm>
            <a:prstGeom prst="rect">
              <a:avLst/>
            </a:prstGeom>
            <a:solidFill>
              <a:srgbClr val="FFFFFF"/>
            </a:solidFill>
            <a:ln w="9525" cap="flat">
              <a:solidFill>
                <a:schemeClr val="accent1"/>
              </a:solidFill>
              <a:prstDash val="solid"/>
              <a:round/>
            </a:ln>
            <a:effectLst/>
          </p:spPr>
          <p:txBody>
            <a:bodyPr wrap="square" lIns="45719" tIns="45719" rIns="45719" bIns="45719" numCol="1" anchor="t">
              <a:noAutofit/>
            </a:bodyPr>
            <a:lstStyle/>
            <a:p>
              <a:pPr>
                <a:lnSpc>
                  <a:spcPct val="88000"/>
                </a:lnSpc>
                <a:spcBef>
                  <a:spcPts val="6100"/>
                </a:spcBef>
                <a:defRPr sz="12800"/>
              </a:pPr>
            </a:p>
          </p:txBody>
        </p:sp>
        <p:sp>
          <p:nvSpPr>
            <p:cNvPr id="22" name="Online harassment and hate speech have become significant problems in the digital age, and there is a pressing need for automated tools that can detect and mitigate abusive behaviour. We are building a model that recognises toxicity and minimises bias wi"/>
            <p:cNvSpPr txBox="1"/>
            <p:nvPr/>
          </p:nvSpPr>
          <p:spPr>
            <a:xfrm>
              <a:off x="213583" y="4762"/>
              <a:ext cx="27455625" cy="38284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8821" tIns="208821" rIns="208821" bIns="208821" numCol="1" anchor="t">
              <a:normAutofit fontScale="100000" lnSpcReduction="0"/>
            </a:bodyPr>
            <a:lstStyle/>
            <a:p>
              <a:pPr>
                <a:lnSpc>
                  <a:spcPct val="88000"/>
                </a:lnSpc>
                <a:spcBef>
                  <a:spcPts val="1400"/>
                </a:spcBef>
                <a:defRPr sz="3000">
                  <a:latin typeface="Arial"/>
                  <a:ea typeface="Arial"/>
                  <a:cs typeface="Arial"/>
                  <a:sym typeface="Arial"/>
                </a:defRPr>
              </a:pPr>
              <a:r>
                <a:t>Online harassment and hate speech have become significant problems in the digital age, and there is a pressing need for automated tools that can detect and mitigate abusive behaviour. We are building a model that recognises toxicity and minimises bias with respect to mentions of identities. We will be using dataset labeled for identity mentions and optimising a metric designed to measure unintended bias. The reason for choosing this project is to create a tool that could help moderators in identifying and removing such comments, improve online discourse and create a safer environment for people to engage in online conversations.</a:t>
              </a:r>
            </a:p>
            <a:p>
              <a:pPr>
                <a:lnSpc>
                  <a:spcPct val="88000"/>
                </a:lnSpc>
                <a:spcBef>
                  <a:spcPts val="1400"/>
                </a:spcBef>
                <a:defRPr sz="3000">
                  <a:latin typeface="Arial"/>
                  <a:ea typeface="Arial"/>
                  <a:cs typeface="Arial"/>
                  <a:sym typeface="Arial"/>
                </a:defRPr>
              </a:pPr>
              <a:r>
                <a:t>This project can contribute to creating a safer online environment by automating the process of identifying toxic comments and flagging them for human review. Additionally, the model could be further developed to handle various types of content in different languages, making it useful for a wide range of applications and conversations.</a:t>
              </a:r>
            </a:p>
          </p:txBody>
        </p:sp>
      </p:grpSp>
      <p:grpSp>
        <p:nvGrpSpPr>
          <p:cNvPr id="26" name="Content Placeholder 2"/>
          <p:cNvGrpSpPr/>
          <p:nvPr/>
        </p:nvGrpSpPr>
        <p:grpSpPr>
          <a:xfrm>
            <a:off x="1189224" y="21379620"/>
            <a:ext cx="27869088" cy="5806498"/>
            <a:chOff x="0" y="0"/>
            <a:chExt cx="27869086" cy="5806497"/>
          </a:xfrm>
        </p:grpSpPr>
        <p:sp>
          <p:nvSpPr>
            <p:cNvPr id="24" name="Rectangle"/>
            <p:cNvSpPr/>
            <p:nvPr/>
          </p:nvSpPr>
          <p:spPr>
            <a:xfrm>
              <a:off x="-1" y="-1"/>
              <a:ext cx="27869088" cy="5806499"/>
            </a:xfrm>
            <a:prstGeom prst="rect">
              <a:avLst/>
            </a:prstGeom>
            <a:solidFill>
              <a:srgbClr val="FFFFFF"/>
            </a:solidFill>
            <a:ln w="9525" cap="flat">
              <a:solidFill>
                <a:schemeClr val="accent1"/>
              </a:solidFill>
              <a:prstDash val="solid"/>
              <a:round/>
            </a:ln>
            <a:effectLst/>
          </p:spPr>
          <p:txBody>
            <a:bodyPr wrap="square" lIns="45719" tIns="45719" rIns="45719" bIns="45719" numCol="1" anchor="t">
              <a:noAutofit/>
            </a:bodyPr>
            <a:lstStyle/>
            <a:p>
              <a:pPr>
                <a:spcBef>
                  <a:spcPts val="3000"/>
                </a:spcBef>
                <a:defRPr sz="4000">
                  <a:latin typeface="Arial"/>
                  <a:ea typeface="Arial"/>
                  <a:cs typeface="Arial"/>
                  <a:sym typeface="Arial"/>
                </a:defRPr>
              </a:pPr>
            </a:p>
          </p:txBody>
        </p:sp>
        <p:sp>
          <p:nvSpPr>
            <p:cNvPr id="25" name="The expected outcomes of the toxic comment classification project are twofold:…"/>
            <p:cNvSpPr txBox="1"/>
            <p:nvPr/>
          </p:nvSpPr>
          <p:spPr>
            <a:xfrm>
              <a:off x="213583" y="4762"/>
              <a:ext cx="27441920" cy="47672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8821" tIns="208821" rIns="208821" bIns="208821" numCol="1" anchor="t">
              <a:spAutoFit/>
            </a:bodyPr>
            <a:lstStyle/>
            <a:p>
              <a:pPr>
                <a:spcBef>
                  <a:spcPts val="900"/>
                </a:spcBef>
                <a:defRPr sz="4000">
                  <a:latin typeface="Arial"/>
                  <a:ea typeface="Arial"/>
                  <a:cs typeface="Arial"/>
                  <a:sym typeface="Arial"/>
                </a:defRPr>
              </a:pPr>
              <a:r>
                <a:t>The expected outcomes of the toxic comment classification project are twofold:</a:t>
              </a:r>
              <a:endParaRPr sz="12800"/>
            </a:p>
            <a:p>
              <a:pPr marL="1566160" indent="-1566160">
                <a:spcBef>
                  <a:spcPts val="900"/>
                </a:spcBef>
                <a:buSzPct val="100000"/>
                <a:buFont typeface="Arial"/>
                <a:buChar char="•"/>
                <a:defRPr sz="4000">
                  <a:latin typeface="Arial"/>
                  <a:ea typeface="Arial"/>
                  <a:cs typeface="Arial"/>
                  <a:sym typeface="Arial"/>
                </a:defRPr>
              </a:pPr>
              <a:r>
                <a:t>To build a high-performing model that can accurately and confidently classify toxic comments in real time.</a:t>
              </a:r>
              <a:endParaRPr sz="12800"/>
            </a:p>
            <a:p>
              <a:pPr marL="1566160" indent="-1566160">
                <a:spcBef>
                  <a:spcPts val="900"/>
                </a:spcBef>
                <a:buSzPct val="100000"/>
                <a:buFont typeface="Arial"/>
                <a:buChar char="•"/>
                <a:defRPr sz="4000">
                  <a:latin typeface="Arial"/>
                  <a:ea typeface="Arial"/>
                  <a:cs typeface="Arial"/>
                  <a:sym typeface="Arial"/>
                </a:defRPr>
              </a:pPr>
              <a:r>
                <a:t>To create a safer and more inclusive online environment by identifying and flagging toxic comments.</a:t>
              </a:r>
            </a:p>
            <a:p>
              <a:pPr>
                <a:spcBef>
                  <a:spcPts val="900"/>
                </a:spcBef>
                <a:defRPr sz="4000">
                  <a:latin typeface="Arial"/>
                  <a:ea typeface="Arial"/>
                  <a:cs typeface="Arial"/>
                  <a:sym typeface="Arial"/>
                </a:defRPr>
              </a:pPr>
              <a:r>
                <a:t>The project's benefits are widespread, as toxic comments can have a significant impact on individuals and communities online. For instance, toxic comments can cause emotional distress, discourage participation in online conversations, and reinforce harmful social biases. By detecting and flagging toxic comments, this project could contribute to creating a more positive online environment, promoting civil discourse, and reducing harm.</a:t>
              </a:r>
            </a:p>
          </p:txBody>
        </p:sp>
      </p:grpSp>
      <p:grpSp>
        <p:nvGrpSpPr>
          <p:cNvPr id="29" name="Content Placeholder 2"/>
          <p:cNvGrpSpPr/>
          <p:nvPr/>
        </p:nvGrpSpPr>
        <p:grpSpPr>
          <a:xfrm>
            <a:off x="1196667" y="28208240"/>
            <a:ext cx="27869088" cy="2223845"/>
            <a:chOff x="0" y="0"/>
            <a:chExt cx="27869086" cy="2223844"/>
          </a:xfrm>
        </p:grpSpPr>
        <p:sp>
          <p:nvSpPr>
            <p:cNvPr id="27" name="Rectangle"/>
            <p:cNvSpPr/>
            <p:nvPr/>
          </p:nvSpPr>
          <p:spPr>
            <a:xfrm>
              <a:off x="-1" y="-1"/>
              <a:ext cx="27869088" cy="2223846"/>
            </a:xfrm>
            <a:prstGeom prst="rect">
              <a:avLst/>
            </a:prstGeom>
            <a:solidFill>
              <a:srgbClr val="FFFFFF"/>
            </a:solidFill>
            <a:ln w="9525" cap="flat">
              <a:solidFill>
                <a:schemeClr val="accent1"/>
              </a:solidFill>
              <a:prstDash val="solid"/>
              <a:round/>
            </a:ln>
            <a:effectLst/>
          </p:spPr>
          <p:txBody>
            <a:bodyPr wrap="square" lIns="45719" tIns="45719" rIns="45719" bIns="45719" numCol="1" anchor="t">
              <a:noAutofit/>
            </a:bodyPr>
            <a:lstStyle/>
            <a:p>
              <a:pPr>
                <a:spcBef>
                  <a:spcPts val="3000"/>
                </a:spcBef>
                <a:defRPr sz="12800"/>
              </a:pPr>
            </a:p>
          </p:txBody>
        </p:sp>
        <p:sp>
          <p:nvSpPr>
            <p:cNvPr id="28" name="We have gathered the data and started working on cleaning the data and learning about SGDRegressor and Decision Tree."/>
            <p:cNvSpPr/>
            <p:nvPr/>
          </p:nvSpPr>
          <p:spPr>
            <a:xfrm>
              <a:off x="213583" y="4762"/>
              <a:ext cx="2744192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08821" tIns="208821" rIns="208821" bIns="208821" numCol="1" anchor="t">
              <a:spAutoFit/>
            </a:bodyPr>
            <a:lstStyle>
              <a:lvl1pPr>
                <a:spcBef>
                  <a:spcPts val="900"/>
                </a:spcBef>
                <a:defRPr sz="4000">
                  <a:latin typeface="Arial"/>
                  <a:ea typeface="Arial"/>
                  <a:cs typeface="Arial"/>
                  <a:sym typeface="Arial"/>
                </a:defRPr>
              </a:lvl1pPr>
            </a:lstStyle>
            <a:p>
              <a:pPr/>
              <a:r>
                <a:t>We have gathered the data and started working on cleaning the data and learning about SGDRegressor and Decision Tree.</a:t>
              </a:r>
            </a:p>
          </p:txBody>
        </p:sp>
      </p:grpSp>
      <p:sp>
        <p:nvSpPr>
          <p:cNvPr id="30" name="Rectangle 42"/>
          <p:cNvSpPr txBox="1"/>
          <p:nvPr/>
        </p:nvSpPr>
        <p:spPr>
          <a:xfrm>
            <a:off x="5662394" y="1525999"/>
            <a:ext cx="23827844" cy="19251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4800">
                <a:solidFill>
                  <a:srgbClr val="FFFFFF"/>
                </a:solidFill>
                <a:latin typeface="Arial"/>
                <a:ea typeface="Arial"/>
                <a:cs typeface="Arial"/>
                <a:sym typeface="Arial"/>
              </a:defRPr>
            </a:pPr>
            <a:r>
              <a:t>36118 Applied Natural Language Processing – Assignment 2A: Project Summary</a:t>
            </a:r>
          </a:p>
          <a:p>
            <a:pPr>
              <a:defRPr sz="8000">
                <a:solidFill>
                  <a:srgbClr val="FFFFFF"/>
                </a:solidFill>
                <a:latin typeface="Arial"/>
                <a:ea typeface="Arial"/>
                <a:cs typeface="Arial"/>
                <a:sym typeface="Arial"/>
              </a:defRPr>
            </a:pPr>
            <a:r>
              <a:t>[Toxicity Classification Model]</a:t>
            </a:r>
          </a:p>
        </p:txBody>
      </p:sp>
      <p:sp>
        <p:nvSpPr>
          <p:cNvPr id="31" name="Content Placeholder 2"/>
          <p:cNvSpPr txBox="1"/>
          <p:nvPr>
            <p:ph type="body" sz="quarter" idx="4294967295"/>
          </p:nvPr>
        </p:nvSpPr>
        <p:spPr>
          <a:xfrm>
            <a:off x="1080170" y="6366450"/>
            <a:ext cx="27882792" cy="850230"/>
          </a:xfrm>
          <a:prstGeom prst="rect">
            <a:avLst/>
          </a:prstGeom>
          <a:solidFill>
            <a:schemeClr val="accent1"/>
          </a:solidFill>
          <a:ln w="9525">
            <a:solidFill>
              <a:schemeClr val="accent1"/>
            </a:solidFill>
            <a:round/>
          </a:ln>
        </p:spPr>
        <p:txBody>
          <a:bodyPr lIns="208799" tIns="208799" rIns="208799" bIns="208799" anchor="ctr">
            <a:normAutofit fontScale="100000" lnSpcReduction="0"/>
          </a:bodyPr>
          <a:lstStyle>
            <a:lvl1pPr marL="0" indent="0" defTabSz="2505858">
              <a:spcBef>
                <a:spcPts val="600"/>
              </a:spcBef>
              <a:buSzTx/>
              <a:buNone/>
              <a:defRPr b="1" cap="small" sz="2880">
                <a:solidFill>
                  <a:srgbClr val="FFFFFF"/>
                </a:solidFill>
                <a:latin typeface="Arial"/>
                <a:ea typeface="Arial"/>
                <a:cs typeface="Arial"/>
                <a:sym typeface="Arial"/>
              </a:defRPr>
            </a:lvl1pPr>
          </a:lstStyle>
          <a:p>
            <a:pPr/>
            <a:r>
              <a:t>PROJECT OBJECTIVES</a:t>
            </a:r>
          </a:p>
        </p:txBody>
      </p:sp>
      <p:grpSp>
        <p:nvGrpSpPr>
          <p:cNvPr id="34" name="Content Placeholder 3"/>
          <p:cNvGrpSpPr/>
          <p:nvPr/>
        </p:nvGrpSpPr>
        <p:grpSpPr>
          <a:xfrm>
            <a:off x="1189224" y="20438307"/>
            <a:ext cx="27869088" cy="1096202"/>
            <a:chOff x="0" y="0"/>
            <a:chExt cx="27869086" cy="1096201"/>
          </a:xfrm>
        </p:grpSpPr>
        <p:sp>
          <p:nvSpPr>
            <p:cNvPr id="32" name="Rectangle"/>
            <p:cNvSpPr/>
            <p:nvPr/>
          </p:nvSpPr>
          <p:spPr>
            <a:xfrm>
              <a:off x="0" y="154887"/>
              <a:ext cx="27869087" cy="786427"/>
            </a:xfrm>
            <a:prstGeom prst="rect">
              <a:avLst/>
            </a:prstGeom>
            <a:solidFill>
              <a:schemeClr val="accent1"/>
            </a:solidFill>
            <a:ln w="9525" cap="flat">
              <a:solidFill>
                <a:schemeClr val="accent1"/>
              </a:solidFill>
              <a:prstDash val="solid"/>
              <a:round/>
            </a:ln>
            <a:effectLst/>
          </p:spPr>
          <p:txBody>
            <a:bodyPr wrap="square" lIns="45719" tIns="45719" rIns="45719" bIns="45719" numCol="1" anchor="ctr">
              <a:noAutofit/>
            </a:bodyPr>
            <a:lstStyle/>
            <a:p>
              <a:pPr defTabSz="914400">
                <a:spcBef>
                  <a:spcPts val="600"/>
                </a:spcBef>
                <a:defRPr sz="2800"/>
              </a:pPr>
            </a:p>
          </p:txBody>
        </p:sp>
        <p:sp>
          <p:nvSpPr>
            <p:cNvPr id="33" name="PROJECT OUTCOMES AND INSIGHTS"/>
            <p:cNvSpPr txBox="1"/>
            <p:nvPr/>
          </p:nvSpPr>
          <p:spPr>
            <a:xfrm>
              <a:off x="213583" y="0"/>
              <a:ext cx="27441920" cy="10962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8821" tIns="208821" rIns="208821" bIns="208821" numCol="1" anchor="ctr">
              <a:spAutoFit/>
            </a:bodyPr>
            <a:lstStyle>
              <a:lvl1pPr defTabSz="914400">
                <a:spcBef>
                  <a:spcPts val="1100"/>
                </a:spcBef>
                <a:defRPr b="1" cap="small" sz="4800">
                  <a:solidFill>
                    <a:srgbClr val="FFFFFF"/>
                  </a:solidFill>
                  <a:latin typeface="Arial"/>
                  <a:ea typeface="Arial"/>
                  <a:cs typeface="Arial"/>
                  <a:sym typeface="Arial"/>
                </a:defRPr>
              </a:lvl1pPr>
            </a:lstStyle>
            <a:p>
              <a:pPr/>
              <a:r>
                <a:t>PROJECT OUTCOMES AND INSIGHTS</a:t>
              </a:r>
            </a:p>
          </p:txBody>
        </p:sp>
      </p:grpSp>
      <p:grpSp>
        <p:nvGrpSpPr>
          <p:cNvPr id="37" name="Content Placeholder 2"/>
          <p:cNvGrpSpPr/>
          <p:nvPr/>
        </p:nvGrpSpPr>
        <p:grpSpPr>
          <a:xfrm>
            <a:off x="1192945" y="27238650"/>
            <a:ext cx="27869088" cy="1096202"/>
            <a:chOff x="0" y="0"/>
            <a:chExt cx="27869086" cy="1096201"/>
          </a:xfrm>
        </p:grpSpPr>
        <p:sp>
          <p:nvSpPr>
            <p:cNvPr id="35" name="Rectangle"/>
            <p:cNvSpPr/>
            <p:nvPr/>
          </p:nvSpPr>
          <p:spPr>
            <a:xfrm>
              <a:off x="0" y="100866"/>
              <a:ext cx="27869087" cy="894469"/>
            </a:xfrm>
            <a:prstGeom prst="rect">
              <a:avLst/>
            </a:prstGeom>
            <a:solidFill>
              <a:schemeClr val="accent1"/>
            </a:solidFill>
            <a:ln w="9525" cap="flat">
              <a:solidFill>
                <a:schemeClr val="accent1"/>
              </a:solidFill>
              <a:prstDash val="solid"/>
              <a:round/>
            </a:ln>
            <a:effectLst/>
          </p:spPr>
          <p:txBody>
            <a:bodyPr wrap="square" lIns="45719" tIns="45719" rIns="45719" bIns="45719" numCol="1" anchor="ctr">
              <a:noAutofit/>
            </a:bodyPr>
            <a:lstStyle/>
            <a:p>
              <a:pPr defTabSz="914400">
                <a:spcBef>
                  <a:spcPts val="600"/>
                </a:spcBef>
                <a:defRPr sz="2800"/>
              </a:pPr>
            </a:p>
          </p:txBody>
        </p:sp>
        <p:sp>
          <p:nvSpPr>
            <p:cNvPr id="36" name="PROJECT PROGRESS"/>
            <p:cNvSpPr txBox="1"/>
            <p:nvPr/>
          </p:nvSpPr>
          <p:spPr>
            <a:xfrm>
              <a:off x="213583" y="-1"/>
              <a:ext cx="27441920" cy="10962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8821" tIns="208821" rIns="208821" bIns="208821" numCol="1" anchor="ctr">
              <a:spAutoFit/>
            </a:bodyPr>
            <a:lstStyle>
              <a:lvl1pPr defTabSz="914400">
                <a:spcBef>
                  <a:spcPts val="1100"/>
                </a:spcBef>
                <a:defRPr b="1" cap="small" sz="4800">
                  <a:solidFill>
                    <a:srgbClr val="FFFFFF"/>
                  </a:solidFill>
                  <a:latin typeface="Arial"/>
                  <a:ea typeface="Arial"/>
                  <a:cs typeface="Arial"/>
                  <a:sym typeface="Arial"/>
                </a:defRPr>
              </a:lvl1pPr>
            </a:lstStyle>
            <a:p>
              <a:pPr/>
              <a:r>
                <a:t>PROJECT PROGRESS</a:t>
              </a:r>
            </a:p>
          </p:txBody>
        </p:sp>
      </p:grpSp>
      <p:pic>
        <p:nvPicPr>
          <p:cNvPr id="38" name="Picture 49" descr="Picture 49"/>
          <p:cNvPicPr>
            <a:picLocks noChangeAspect="1"/>
          </p:cNvPicPr>
          <p:nvPr/>
        </p:nvPicPr>
        <p:blipFill>
          <a:blip r:embed="rId3">
            <a:extLst/>
          </a:blip>
          <a:stretch>
            <a:fillRect/>
          </a:stretch>
        </p:blipFill>
        <p:spPr>
          <a:xfrm>
            <a:off x="1991441" y="1776689"/>
            <a:ext cx="2520282" cy="2520282"/>
          </a:xfrm>
          <a:prstGeom prst="rect">
            <a:avLst/>
          </a:prstGeom>
          <a:ln w="12700">
            <a:miter lim="400000"/>
          </a:ln>
        </p:spPr>
      </p:pic>
      <p:sp>
        <p:nvSpPr>
          <p:cNvPr id="39" name="Content Placeholder 2"/>
          <p:cNvSpPr/>
          <p:nvPr/>
        </p:nvSpPr>
        <p:spPr>
          <a:xfrm>
            <a:off x="1185503" y="36613104"/>
            <a:ext cx="27763286" cy="3616295"/>
          </a:xfrm>
          <a:prstGeom prst="rect">
            <a:avLst/>
          </a:prstGeom>
          <a:solidFill>
            <a:srgbClr val="FFFFFF"/>
          </a:solidFill>
          <a:ln>
            <a:solidFill>
              <a:schemeClr val="accent1"/>
            </a:solidFill>
          </a:ln>
        </p:spPr>
        <p:txBody>
          <a:bodyPr lIns="45719" rIns="45719"/>
          <a:lstStyle/>
          <a:p>
            <a:pPr>
              <a:spcBef>
                <a:spcPts val="3000"/>
              </a:spcBef>
              <a:defRPr sz="3200">
                <a:latin typeface="Arial"/>
                <a:ea typeface="Arial"/>
                <a:cs typeface="Arial"/>
                <a:sym typeface="Arial"/>
              </a:defRPr>
            </a:pPr>
          </a:p>
        </p:txBody>
      </p:sp>
      <p:grpSp>
        <p:nvGrpSpPr>
          <p:cNvPr id="42" name="Content Placeholder 2"/>
          <p:cNvGrpSpPr/>
          <p:nvPr/>
        </p:nvGrpSpPr>
        <p:grpSpPr>
          <a:xfrm>
            <a:off x="1185503" y="35653526"/>
            <a:ext cx="27876532" cy="1096202"/>
            <a:chOff x="0" y="0"/>
            <a:chExt cx="27876531" cy="1096201"/>
          </a:xfrm>
        </p:grpSpPr>
        <p:sp>
          <p:nvSpPr>
            <p:cNvPr id="40" name="Rectangle"/>
            <p:cNvSpPr/>
            <p:nvPr/>
          </p:nvSpPr>
          <p:spPr>
            <a:xfrm>
              <a:off x="0" y="136623"/>
              <a:ext cx="27876532" cy="822956"/>
            </a:xfrm>
            <a:prstGeom prst="rect">
              <a:avLst/>
            </a:prstGeom>
            <a:solidFill>
              <a:schemeClr val="accent1"/>
            </a:solidFill>
            <a:ln w="9525" cap="flat">
              <a:solidFill>
                <a:schemeClr val="accent1"/>
              </a:solidFill>
              <a:prstDash val="solid"/>
              <a:round/>
            </a:ln>
            <a:effectLst/>
          </p:spPr>
          <p:txBody>
            <a:bodyPr wrap="square" lIns="45719" tIns="45719" rIns="45719" bIns="45719" numCol="1" anchor="ctr">
              <a:noAutofit/>
            </a:bodyPr>
            <a:lstStyle/>
            <a:p>
              <a:pPr defTabSz="914400">
                <a:spcBef>
                  <a:spcPts val="600"/>
                </a:spcBef>
                <a:defRPr sz="2800"/>
              </a:pPr>
            </a:p>
          </p:txBody>
        </p:sp>
        <p:sp>
          <p:nvSpPr>
            <p:cNvPr id="41" name="APPENDIX"/>
            <p:cNvSpPr txBox="1"/>
            <p:nvPr/>
          </p:nvSpPr>
          <p:spPr>
            <a:xfrm>
              <a:off x="213583" y="-1"/>
              <a:ext cx="27449364" cy="10962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8821" tIns="208821" rIns="208821" bIns="208821" numCol="1" anchor="ctr">
              <a:spAutoFit/>
            </a:bodyPr>
            <a:lstStyle>
              <a:lvl1pPr defTabSz="914400">
                <a:spcBef>
                  <a:spcPts val="1100"/>
                </a:spcBef>
                <a:defRPr b="1" cap="small" sz="4800">
                  <a:solidFill>
                    <a:srgbClr val="FFFFFF"/>
                  </a:solidFill>
                  <a:latin typeface="Arial"/>
                  <a:ea typeface="Arial"/>
                  <a:cs typeface="Arial"/>
                  <a:sym typeface="Arial"/>
                </a:defRPr>
              </a:lvl1pPr>
            </a:lstStyle>
            <a:p>
              <a:pPr/>
              <a:r>
                <a:t>APPENDIX</a:t>
              </a:r>
            </a:p>
          </p:txBody>
        </p:sp>
      </p:grpSp>
      <p:grpSp>
        <p:nvGrpSpPr>
          <p:cNvPr id="55" name="Group 2"/>
          <p:cNvGrpSpPr/>
          <p:nvPr/>
        </p:nvGrpSpPr>
        <p:grpSpPr>
          <a:xfrm>
            <a:off x="1188512" y="11517643"/>
            <a:ext cx="27869087" cy="8457700"/>
            <a:chOff x="0" y="0"/>
            <a:chExt cx="27869087" cy="8457699"/>
          </a:xfrm>
        </p:grpSpPr>
        <p:grpSp>
          <p:nvGrpSpPr>
            <p:cNvPr id="45" name="Content Placeholder 2"/>
            <p:cNvGrpSpPr/>
            <p:nvPr/>
          </p:nvGrpSpPr>
          <p:grpSpPr>
            <a:xfrm>
              <a:off x="14270480" y="1061784"/>
              <a:ext cx="13598608" cy="7395916"/>
              <a:chOff x="0" y="0"/>
              <a:chExt cx="13598607" cy="7395915"/>
            </a:xfrm>
          </p:grpSpPr>
          <p:sp>
            <p:nvSpPr>
              <p:cNvPr id="43" name="Rectangle"/>
              <p:cNvSpPr/>
              <p:nvPr/>
            </p:nvSpPr>
            <p:spPr>
              <a:xfrm>
                <a:off x="-1" y="-1"/>
                <a:ext cx="13598609" cy="7395917"/>
              </a:xfrm>
              <a:prstGeom prst="rect">
                <a:avLst/>
              </a:prstGeom>
              <a:solidFill>
                <a:srgbClr val="FFFFFF"/>
              </a:solidFill>
              <a:ln w="9525" cap="flat">
                <a:solidFill>
                  <a:schemeClr val="accent1"/>
                </a:solidFill>
                <a:prstDash val="solid"/>
                <a:round/>
              </a:ln>
              <a:effectLst/>
            </p:spPr>
            <p:txBody>
              <a:bodyPr wrap="square" lIns="45719" tIns="45719" rIns="45719" bIns="45719" numCol="1" anchor="t">
                <a:noAutofit/>
              </a:bodyPr>
              <a:lstStyle/>
              <a:p>
                <a:pPr>
                  <a:spcBef>
                    <a:spcPts val="6100"/>
                  </a:spcBef>
                  <a:defRPr sz="12800"/>
                </a:pPr>
              </a:p>
            </p:txBody>
          </p:sp>
          <p:sp>
            <p:nvSpPr>
              <p:cNvPr id="44" name="In this problem, we have to predict the toxicity level. The value range from 0 to 1 inclusive. Thus making it regression problem.…"/>
              <p:cNvSpPr txBox="1"/>
              <p:nvPr/>
            </p:nvSpPr>
            <p:spPr>
              <a:xfrm>
                <a:off x="213583" y="4762"/>
                <a:ext cx="13171440" cy="4159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8821" tIns="208821" rIns="208821" bIns="208821" numCol="1" anchor="t">
                <a:spAutoFit/>
              </a:bodyPr>
              <a:lstStyle/>
              <a:p>
                <a:pPr marL="300789" indent="-300789" algn="just">
                  <a:spcBef>
                    <a:spcPts val="1900"/>
                  </a:spcBef>
                  <a:buSzPct val="100000"/>
                  <a:buChar char="•"/>
                  <a:defRPr sz="3000">
                    <a:latin typeface="Arial"/>
                    <a:ea typeface="Arial"/>
                    <a:cs typeface="Arial"/>
                    <a:sym typeface="Arial"/>
                  </a:defRPr>
                </a:pPr>
                <a:r>
                  <a:t>In this problem, we have to predict the toxicity level. The value range from 0 to 1 inclusive. Thus making it regression problem. </a:t>
                </a:r>
              </a:p>
              <a:p>
                <a:pPr marL="300789" indent="-300789" algn="just">
                  <a:spcBef>
                    <a:spcPts val="1900"/>
                  </a:spcBef>
                  <a:buSzPct val="100000"/>
                  <a:buChar char="•"/>
                  <a:defRPr sz="3000">
                    <a:latin typeface="Arial"/>
                    <a:ea typeface="Arial"/>
                    <a:cs typeface="Arial"/>
                    <a:sym typeface="Arial"/>
                  </a:defRPr>
                </a:pPr>
                <a:r>
                  <a:t>We can also treat this problem as classification problem, if take every value below 0.5 to be non-toxic and above it to be toxic. We would then get a binary classification problem.</a:t>
                </a:r>
              </a:p>
              <a:p>
                <a:pPr marL="300789" indent="-300789" algn="just">
                  <a:spcBef>
                    <a:spcPts val="1900"/>
                  </a:spcBef>
                  <a:buSzPct val="100000"/>
                  <a:buChar char="•"/>
                  <a:defRPr sz="3000">
                    <a:latin typeface="Arial"/>
                    <a:ea typeface="Arial"/>
                    <a:cs typeface="Arial"/>
                    <a:sym typeface="Arial"/>
                  </a:defRPr>
                </a:pPr>
                <a:r>
                  <a:t>We will be using decision tree and SGDRegressor to solve our problem. </a:t>
                </a:r>
              </a:p>
              <a:p>
                <a:pPr marL="300789" indent="-300789" algn="just">
                  <a:spcBef>
                    <a:spcPts val="1900"/>
                  </a:spcBef>
                  <a:buSzPct val="100000"/>
                  <a:buChar char="•"/>
                  <a:defRPr sz="3000">
                    <a:latin typeface="Arial"/>
                    <a:ea typeface="Arial"/>
                    <a:cs typeface="Arial"/>
                    <a:sym typeface="Arial"/>
                  </a:defRPr>
                </a:pPr>
                <a:r>
                  <a:t>For our training and evaluation we will use the MSE(Mean Squared Error)</a:t>
                </a:r>
              </a:p>
            </p:txBody>
          </p:sp>
        </p:grpSp>
        <p:grpSp>
          <p:nvGrpSpPr>
            <p:cNvPr id="48" name="Content Placeholder 2"/>
            <p:cNvGrpSpPr/>
            <p:nvPr/>
          </p:nvGrpSpPr>
          <p:grpSpPr>
            <a:xfrm>
              <a:off x="14270480" y="18045"/>
              <a:ext cx="13598607" cy="1096202"/>
              <a:chOff x="0" y="0"/>
              <a:chExt cx="13598605" cy="1096201"/>
            </a:xfrm>
          </p:grpSpPr>
          <p:sp>
            <p:nvSpPr>
              <p:cNvPr id="46" name="Rectangle"/>
              <p:cNvSpPr/>
              <p:nvPr/>
            </p:nvSpPr>
            <p:spPr>
              <a:xfrm>
                <a:off x="0" y="57824"/>
                <a:ext cx="13598606" cy="980553"/>
              </a:xfrm>
              <a:prstGeom prst="rect">
                <a:avLst/>
              </a:prstGeom>
              <a:solidFill>
                <a:schemeClr val="accent1"/>
              </a:solidFill>
              <a:ln w="9525" cap="flat">
                <a:solidFill>
                  <a:schemeClr val="accent1"/>
                </a:solidFill>
                <a:prstDash val="solid"/>
                <a:round/>
              </a:ln>
              <a:effectLst/>
            </p:spPr>
            <p:txBody>
              <a:bodyPr wrap="square" lIns="45719" tIns="45719" rIns="45719" bIns="45719" numCol="1" anchor="ctr">
                <a:noAutofit/>
              </a:bodyPr>
              <a:lstStyle/>
              <a:p>
                <a:pPr defTabSz="914400">
                  <a:spcBef>
                    <a:spcPts val="600"/>
                  </a:spcBef>
                  <a:defRPr sz="2800"/>
                </a:pPr>
              </a:p>
            </p:txBody>
          </p:sp>
          <p:sp>
            <p:nvSpPr>
              <p:cNvPr id="47" name="NLP TECHNIQUES"/>
              <p:cNvSpPr txBox="1"/>
              <p:nvPr/>
            </p:nvSpPr>
            <p:spPr>
              <a:xfrm>
                <a:off x="213583" y="-1"/>
                <a:ext cx="13171439" cy="10962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8821" tIns="208821" rIns="208821" bIns="208821" numCol="1" anchor="ctr">
                <a:spAutoFit/>
              </a:bodyPr>
              <a:lstStyle>
                <a:lvl1pPr defTabSz="914400">
                  <a:spcBef>
                    <a:spcPts val="1100"/>
                  </a:spcBef>
                  <a:defRPr b="1" cap="small" sz="4800">
                    <a:solidFill>
                      <a:srgbClr val="FFFFFF"/>
                    </a:solidFill>
                    <a:latin typeface="Arial"/>
                    <a:ea typeface="Arial"/>
                    <a:cs typeface="Arial"/>
                    <a:sym typeface="Arial"/>
                  </a:defRPr>
                </a:lvl1pPr>
              </a:lstStyle>
              <a:p>
                <a:pPr/>
                <a:r>
                  <a:t>NLP TECHNIQUES</a:t>
                </a:r>
              </a:p>
            </p:txBody>
          </p:sp>
        </p:grpSp>
        <p:grpSp>
          <p:nvGrpSpPr>
            <p:cNvPr id="51" name="Content Placeholder 2"/>
            <p:cNvGrpSpPr/>
            <p:nvPr/>
          </p:nvGrpSpPr>
          <p:grpSpPr>
            <a:xfrm>
              <a:off x="0" y="1056421"/>
              <a:ext cx="14005228" cy="7401279"/>
              <a:chOff x="0" y="0"/>
              <a:chExt cx="14005227" cy="7401278"/>
            </a:xfrm>
          </p:grpSpPr>
          <p:sp>
            <p:nvSpPr>
              <p:cNvPr id="49" name="Rectangle"/>
              <p:cNvSpPr/>
              <p:nvPr/>
            </p:nvSpPr>
            <p:spPr>
              <a:xfrm>
                <a:off x="-1" y="-1"/>
                <a:ext cx="14005229" cy="7401280"/>
              </a:xfrm>
              <a:prstGeom prst="rect">
                <a:avLst/>
              </a:prstGeom>
              <a:solidFill>
                <a:srgbClr val="FFFFFF"/>
              </a:solidFill>
              <a:ln w="9525" cap="flat">
                <a:solidFill>
                  <a:schemeClr val="accent1"/>
                </a:solidFill>
                <a:prstDash val="solid"/>
                <a:round/>
              </a:ln>
              <a:effectLst/>
            </p:spPr>
            <p:txBody>
              <a:bodyPr wrap="square" lIns="45719" tIns="45719" rIns="45719" bIns="45719" numCol="1" anchor="t">
                <a:noAutofit/>
              </a:bodyPr>
              <a:lstStyle/>
              <a:p>
                <a:pPr>
                  <a:spcBef>
                    <a:spcPts val="6100"/>
                  </a:spcBef>
                  <a:defRPr sz="12800"/>
                </a:pPr>
              </a:p>
            </p:txBody>
          </p:sp>
          <p:sp>
            <p:nvSpPr>
              <p:cNvPr id="50" name="The dataset for this project is sourced from a defunct online platform called Civil Comments. The platform released ~2 million public comments in an open archive to improve civility in online conversations.…"/>
              <p:cNvSpPr txBox="1"/>
              <p:nvPr/>
            </p:nvSpPr>
            <p:spPr>
              <a:xfrm>
                <a:off x="213583" y="4762"/>
                <a:ext cx="13578060" cy="69405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8821" tIns="208821" rIns="208821" bIns="208821" numCol="1" anchor="t">
                <a:spAutoFit/>
              </a:bodyPr>
              <a:lstStyle/>
              <a:p>
                <a:pPr algn="just">
                  <a:spcBef>
                    <a:spcPts val="900"/>
                  </a:spcBef>
                  <a:defRPr sz="2400">
                    <a:latin typeface="Arial"/>
                    <a:ea typeface="Arial"/>
                    <a:cs typeface="Arial"/>
                    <a:sym typeface="Arial"/>
                  </a:defRPr>
                </a:pPr>
                <a:r>
                  <a:t>The dataset for this project is sourced from a defunct online platform called Civil Comments. The platform released ~2 million public comments in an open archive to improve civility in online conversations. </a:t>
                </a:r>
              </a:p>
              <a:p>
                <a:pPr algn="just">
                  <a:spcBef>
                    <a:spcPts val="900"/>
                  </a:spcBef>
                  <a:defRPr sz="2400">
                    <a:latin typeface="Arial"/>
                    <a:ea typeface="Arial"/>
                    <a:cs typeface="Arial"/>
                    <a:sym typeface="Arial"/>
                  </a:defRPr>
                </a:pPr>
              </a:p>
              <a:p>
                <a:pPr algn="just">
                  <a:spcBef>
                    <a:spcPts val="900"/>
                  </a:spcBef>
                  <a:defRPr sz="2400">
                    <a:latin typeface="Arial"/>
                    <a:ea typeface="Arial"/>
                    <a:cs typeface="Arial"/>
                    <a:sym typeface="Arial"/>
                  </a:defRPr>
                </a:pPr>
                <a:r>
                  <a:t>The dataset includes text comments with toxicity labels, including several additional toxicity subtype attributes. The identity attributes, representing the identities mentioned in the comment, are also present. The dataset also has toxicity_annotator_count and identity_annotator_count and metadata from Civil Comments: created_date, publication_id, parent_id, article_id, rating, funny, wow, sad, likes, disagree.</a:t>
                </a:r>
              </a:p>
              <a:p>
                <a:pPr algn="just">
                  <a:spcBef>
                    <a:spcPts val="900"/>
                  </a:spcBef>
                  <a:defRPr sz="2400">
                    <a:latin typeface="Arial"/>
                    <a:ea typeface="Arial"/>
                    <a:cs typeface="Arial"/>
                    <a:sym typeface="Arial"/>
                  </a:defRPr>
                </a:pPr>
              </a:p>
              <a:p>
                <a:pPr algn="just">
                  <a:spcBef>
                    <a:spcPts val="900"/>
                  </a:spcBef>
                  <a:defRPr sz="2400">
                    <a:latin typeface="Arial"/>
                    <a:ea typeface="Arial"/>
                    <a:cs typeface="Arial"/>
                    <a:sym typeface="Arial"/>
                  </a:defRPr>
                </a:pPr>
                <a:r>
                  <a:t>Toxicity labels for each comment were obtained by showing the comment to up to 10 annotators, who were asked to rate the toxicity of the comment. The identity labels were obtained by asking annotators to indicate all identities mentioned in the comment.The train.csv file contains data for training, including toxicity labels and subgroups. The test.csv file includes text comments without toxicity labels or subgroups. The test_public_expanded.csv record is the open leaderboard test set, counting toxicity labels and subgroups. The test_private_expanded.csv record is the private leaderboard test set, including toxicity labels and subgroups. </a:t>
                </a:r>
              </a:p>
            </p:txBody>
          </p:sp>
        </p:grpSp>
        <p:grpSp>
          <p:nvGrpSpPr>
            <p:cNvPr id="54" name="Content Placeholder 2"/>
            <p:cNvGrpSpPr/>
            <p:nvPr/>
          </p:nvGrpSpPr>
          <p:grpSpPr>
            <a:xfrm>
              <a:off x="0" y="-1"/>
              <a:ext cx="14005228" cy="1096203"/>
              <a:chOff x="0" y="0"/>
              <a:chExt cx="14005227" cy="1096201"/>
            </a:xfrm>
          </p:grpSpPr>
          <p:sp>
            <p:nvSpPr>
              <p:cNvPr id="52" name="Rectangle"/>
              <p:cNvSpPr/>
              <p:nvPr/>
            </p:nvSpPr>
            <p:spPr>
              <a:xfrm>
                <a:off x="0" y="39779"/>
                <a:ext cx="14005228" cy="1016643"/>
              </a:xfrm>
              <a:prstGeom prst="rect">
                <a:avLst/>
              </a:prstGeom>
              <a:solidFill>
                <a:schemeClr val="accent1"/>
              </a:solidFill>
              <a:ln w="9525" cap="flat">
                <a:solidFill>
                  <a:schemeClr val="accent1"/>
                </a:solidFill>
                <a:prstDash val="solid"/>
                <a:round/>
              </a:ln>
              <a:effectLst/>
            </p:spPr>
            <p:txBody>
              <a:bodyPr wrap="square" lIns="45719" tIns="45719" rIns="45719" bIns="45719" numCol="1" anchor="ctr">
                <a:noAutofit/>
              </a:bodyPr>
              <a:lstStyle/>
              <a:p>
                <a:pPr defTabSz="914400">
                  <a:spcBef>
                    <a:spcPts val="600"/>
                  </a:spcBef>
                  <a:defRPr sz="2800"/>
                </a:pPr>
              </a:p>
            </p:txBody>
          </p:sp>
          <p:sp>
            <p:nvSpPr>
              <p:cNvPr id="53" name="DATA ACQUISITION"/>
              <p:cNvSpPr txBox="1"/>
              <p:nvPr/>
            </p:nvSpPr>
            <p:spPr>
              <a:xfrm>
                <a:off x="213583" y="-1"/>
                <a:ext cx="13578061" cy="10962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8821" tIns="208821" rIns="208821" bIns="208821" numCol="1" anchor="ctr">
                <a:spAutoFit/>
              </a:bodyPr>
              <a:lstStyle>
                <a:lvl1pPr defTabSz="914400">
                  <a:spcBef>
                    <a:spcPts val="1100"/>
                  </a:spcBef>
                  <a:defRPr b="1" cap="small" sz="4800">
                    <a:solidFill>
                      <a:srgbClr val="FFFFFF"/>
                    </a:solidFill>
                    <a:latin typeface="Arial"/>
                    <a:ea typeface="Arial"/>
                    <a:cs typeface="Arial"/>
                    <a:sym typeface="Arial"/>
                  </a:defRPr>
                </a:lvl1pPr>
              </a:lstStyle>
              <a:p>
                <a:pPr/>
                <a:r>
                  <a:t>DATA ACQUISITION</a:t>
                </a:r>
              </a:p>
            </p:txBody>
          </p:sp>
        </p:grpSp>
      </p:grpSp>
      <p:grpSp>
        <p:nvGrpSpPr>
          <p:cNvPr id="58" name="Content Placeholder 2"/>
          <p:cNvGrpSpPr/>
          <p:nvPr/>
        </p:nvGrpSpPr>
        <p:grpSpPr>
          <a:xfrm>
            <a:off x="1185652" y="31881080"/>
            <a:ext cx="27876380" cy="3451778"/>
            <a:chOff x="0" y="0"/>
            <a:chExt cx="27876379" cy="3451776"/>
          </a:xfrm>
        </p:grpSpPr>
        <p:sp>
          <p:nvSpPr>
            <p:cNvPr id="56" name="Rectangle"/>
            <p:cNvSpPr/>
            <p:nvPr/>
          </p:nvSpPr>
          <p:spPr>
            <a:xfrm>
              <a:off x="0" y="0"/>
              <a:ext cx="27876380" cy="3451777"/>
            </a:xfrm>
            <a:prstGeom prst="rect">
              <a:avLst/>
            </a:prstGeom>
            <a:solidFill>
              <a:srgbClr val="FFFFFF"/>
            </a:solidFill>
            <a:ln w="9525" cap="flat">
              <a:solidFill>
                <a:schemeClr val="accent1"/>
              </a:solidFill>
              <a:prstDash val="solid"/>
              <a:round/>
            </a:ln>
            <a:effectLst/>
          </p:spPr>
          <p:txBody>
            <a:bodyPr wrap="square" lIns="45719" tIns="45719" rIns="45719" bIns="45719" numCol="1" anchor="t">
              <a:noAutofit/>
            </a:bodyPr>
            <a:lstStyle/>
            <a:p>
              <a:pPr>
                <a:spcBef>
                  <a:spcPts val="3000"/>
                </a:spcBef>
                <a:defRPr sz="12800"/>
              </a:pPr>
            </a:p>
          </p:txBody>
        </p:sp>
        <p:sp>
          <p:nvSpPr>
            <p:cNvPr id="57" name="Hemang Sharma (24695785): Helped in data acquisition, initial data cleaning and selecting the topic.…"/>
            <p:cNvSpPr txBox="1"/>
            <p:nvPr/>
          </p:nvSpPr>
          <p:spPr>
            <a:xfrm>
              <a:off x="213583" y="4762"/>
              <a:ext cx="27449213" cy="2359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8821" tIns="208821" rIns="208821" bIns="208821" numCol="1" anchor="t">
              <a:spAutoFit/>
            </a:bodyPr>
            <a:lstStyle/>
            <a:p>
              <a:pPr>
                <a:spcBef>
                  <a:spcPts val="900"/>
                </a:spcBef>
                <a:defRPr sz="4000">
                  <a:latin typeface="Arial"/>
                  <a:ea typeface="Arial"/>
                  <a:cs typeface="Arial"/>
                  <a:sym typeface="Arial"/>
                </a:defRPr>
              </a:pPr>
              <a:r>
                <a:t>Hemang Sharma (24695785): Helped in data acquisition, initial data cleaning and selecting the topic.</a:t>
              </a:r>
            </a:p>
            <a:p>
              <a:pPr>
                <a:spcBef>
                  <a:spcPts val="900"/>
                </a:spcBef>
                <a:defRPr sz="4000">
                  <a:latin typeface="Arial"/>
                  <a:ea typeface="Arial"/>
                  <a:cs typeface="Arial"/>
                  <a:sym typeface="Arial"/>
                </a:defRPr>
              </a:pPr>
              <a:r>
                <a:t>Nusrat Zahan (14367472): Helped in writing the report, data cleaning and topic selection.</a:t>
              </a:r>
            </a:p>
            <a:p>
              <a:pPr>
                <a:spcBef>
                  <a:spcPts val="900"/>
                </a:spcBef>
                <a:defRPr sz="4000">
                  <a:latin typeface="Arial"/>
                  <a:ea typeface="Arial"/>
                  <a:cs typeface="Arial"/>
                  <a:sym typeface="Arial"/>
                </a:defRPr>
              </a:pPr>
              <a:r>
                <a:t>Rajveer Singh Saini (14368005): Helped in data acquisition and report writing. </a:t>
              </a:r>
            </a:p>
          </p:txBody>
        </p:sp>
      </p:grpSp>
      <p:grpSp>
        <p:nvGrpSpPr>
          <p:cNvPr id="61" name="Content Placeholder 2"/>
          <p:cNvGrpSpPr/>
          <p:nvPr/>
        </p:nvGrpSpPr>
        <p:grpSpPr>
          <a:xfrm>
            <a:off x="1172945" y="30918187"/>
            <a:ext cx="27876532" cy="1096202"/>
            <a:chOff x="0" y="0"/>
            <a:chExt cx="27876531" cy="1096201"/>
          </a:xfrm>
        </p:grpSpPr>
        <p:sp>
          <p:nvSpPr>
            <p:cNvPr id="59" name="Rectangle"/>
            <p:cNvSpPr/>
            <p:nvPr/>
          </p:nvSpPr>
          <p:spPr>
            <a:xfrm>
              <a:off x="0" y="133310"/>
              <a:ext cx="27876532" cy="829581"/>
            </a:xfrm>
            <a:prstGeom prst="rect">
              <a:avLst/>
            </a:prstGeom>
            <a:solidFill>
              <a:schemeClr val="accent1"/>
            </a:solidFill>
            <a:ln w="9525" cap="flat">
              <a:solidFill>
                <a:schemeClr val="accent1"/>
              </a:solidFill>
              <a:prstDash val="solid"/>
              <a:round/>
            </a:ln>
            <a:effectLst/>
          </p:spPr>
          <p:txBody>
            <a:bodyPr wrap="square" lIns="45719" tIns="45719" rIns="45719" bIns="45719" numCol="1" anchor="ctr">
              <a:noAutofit/>
            </a:bodyPr>
            <a:lstStyle/>
            <a:p>
              <a:pPr defTabSz="914400">
                <a:spcBef>
                  <a:spcPts val="600"/>
                </a:spcBef>
                <a:defRPr sz="2800"/>
              </a:pPr>
            </a:p>
          </p:txBody>
        </p:sp>
        <p:sp>
          <p:nvSpPr>
            <p:cNvPr id="60" name="TEAM MEMBER ROLES"/>
            <p:cNvSpPr txBox="1"/>
            <p:nvPr/>
          </p:nvSpPr>
          <p:spPr>
            <a:xfrm>
              <a:off x="213583" y="0"/>
              <a:ext cx="27449364" cy="10962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8821" tIns="208821" rIns="208821" bIns="208821" numCol="1" anchor="ctr">
              <a:spAutoFit/>
            </a:bodyPr>
            <a:lstStyle>
              <a:lvl1pPr defTabSz="914400">
                <a:spcBef>
                  <a:spcPts val="1100"/>
                </a:spcBef>
                <a:defRPr b="1" cap="small" sz="4800">
                  <a:solidFill>
                    <a:srgbClr val="FFFFFF"/>
                  </a:solidFill>
                  <a:latin typeface="Arial"/>
                  <a:ea typeface="Arial"/>
                  <a:cs typeface="Arial"/>
                  <a:sym typeface="Arial"/>
                </a:defRPr>
              </a:lvl1pPr>
            </a:lstStyle>
            <a:p>
              <a:pPr/>
              <a:r>
                <a:t>TEAM MEMBER ROLES</a:t>
              </a:r>
            </a:p>
          </p:txBody>
        </p:sp>
      </p:grpSp>
      <p:sp>
        <p:nvSpPr>
          <p:cNvPr id="62" name="TextBox 7"/>
          <p:cNvSpPr txBox="1"/>
          <p:nvPr/>
        </p:nvSpPr>
        <p:spPr>
          <a:xfrm>
            <a:off x="1246107" y="36701899"/>
            <a:ext cx="22667531" cy="255381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0894" indent="-340894">
              <a:buSzPct val="100000"/>
              <a:buChar char="•"/>
              <a:defRPr sz="3400">
                <a:latin typeface="Arial"/>
                <a:ea typeface="Arial"/>
                <a:cs typeface="Arial"/>
                <a:sym typeface="Arial"/>
              </a:defRPr>
            </a:pPr>
            <a:r>
              <a:t>"</a:t>
            </a:r>
            <a:r>
              <a:rPr u="sng">
                <a:solidFill>
                  <a:srgbClr val="09D369"/>
                </a:solidFill>
                <a:uFill>
                  <a:solidFill>
                    <a:srgbClr val="09D369"/>
                  </a:solidFill>
                </a:uFill>
                <a:hlinkClick r:id="rId4" invalidUrl="" action="" tgtFrame="" tooltip="" history="1" highlightClick="0" endSnd="0"/>
              </a:rPr>
              <a:t>https://scikit-learn.org/stable/modules/generated/sklearn.linear_model.SGDRegressor.html</a:t>
            </a:r>
            <a:r>
              <a:t>"</a:t>
            </a:r>
          </a:p>
          <a:p>
            <a:pPr marL="340894" indent="-340894">
              <a:buSzPct val="100000"/>
              <a:buChar char="•"/>
              <a:defRPr sz="3400">
                <a:latin typeface="Arial"/>
                <a:ea typeface="Arial"/>
                <a:cs typeface="Arial"/>
                <a:sym typeface="Arial"/>
              </a:defRPr>
            </a:pPr>
            <a:r>
              <a:t>"</a:t>
            </a:r>
            <a:r>
              <a:rPr u="sng">
                <a:solidFill>
                  <a:srgbClr val="09D369"/>
                </a:solidFill>
                <a:uFill>
                  <a:solidFill>
                    <a:srgbClr val="09D369"/>
                  </a:solidFill>
                </a:uFill>
                <a:hlinkClick r:id="rId5" invalidUrl="" action="" tgtFrame="" tooltip="" history="1" highlightClick="0" endSnd="0"/>
              </a:rPr>
              <a:t>https://www.geeksforgeeks.org/ml-stochastic-gradient-descent-sgd/</a:t>
            </a:r>
            <a:r>
              <a:t>"</a:t>
            </a:r>
          </a:p>
          <a:p>
            <a:pPr marL="340894" indent="-340894">
              <a:buSzPct val="100000"/>
              <a:buChar char="•"/>
              <a:defRPr sz="3400">
                <a:latin typeface="Arial"/>
                <a:ea typeface="Arial"/>
                <a:cs typeface="Arial"/>
                <a:sym typeface="Arial"/>
              </a:defRPr>
            </a:pPr>
            <a:r>
              <a:t>"</a:t>
            </a:r>
            <a:r>
              <a:rPr u="sng">
                <a:solidFill>
                  <a:srgbClr val="09D369"/>
                </a:solidFill>
                <a:uFill>
                  <a:solidFill>
                    <a:srgbClr val="09D369"/>
                  </a:solidFill>
                </a:uFill>
                <a:hlinkClick r:id="rId6" invalidUrl="" action="" tgtFrame="" tooltip="" history="1" highlightClick="0" endSnd="0"/>
              </a:rPr>
              <a:t>https://www.geeksforgeeks.org/decision-tree/</a:t>
            </a:r>
            <a:r>
              <a:t>"</a:t>
            </a:r>
          </a:p>
          <a:p>
            <a:pPr marL="340894" indent="-340894">
              <a:buSzPct val="100000"/>
              <a:buChar char="•"/>
              <a:defRPr sz="3400">
                <a:latin typeface="Arial"/>
                <a:ea typeface="Arial"/>
                <a:cs typeface="Arial"/>
                <a:sym typeface="Arial"/>
              </a:defRPr>
            </a:pPr>
            <a:r>
              <a:t>"</a:t>
            </a:r>
            <a:r>
              <a:rPr u="sng">
                <a:solidFill>
                  <a:srgbClr val="09D369"/>
                </a:solidFill>
                <a:uFill>
                  <a:solidFill>
                    <a:srgbClr val="09D369"/>
                  </a:solidFill>
                </a:uFill>
                <a:hlinkClick r:id="rId7" invalidUrl="" action="" tgtFrame="" tooltip="" history="1" highlightClick="0" endSnd="0"/>
              </a:rPr>
              <a:t>https://www.geeksforgeeks.org/decision-tree-implementation-python/</a:t>
            </a:r>
            <a:r>
              <a:t>"</a:t>
            </a:r>
          </a:p>
          <a:p>
            <a:pPr marL="340894" indent="-340894">
              <a:buSzPct val="100000"/>
              <a:buChar char="•"/>
              <a:defRPr sz="3400">
                <a:latin typeface="Arial"/>
                <a:ea typeface="Arial"/>
                <a:cs typeface="Arial"/>
                <a:sym typeface="Arial"/>
              </a:defRPr>
            </a:pPr>
            <a:r>
              <a:t>"</a:t>
            </a:r>
            <a:r>
              <a:rPr u="sng">
                <a:solidFill>
                  <a:srgbClr val="09D369"/>
                </a:solidFill>
                <a:uFill>
                  <a:solidFill>
                    <a:srgbClr val="09D369"/>
                  </a:solidFill>
                </a:uFill>
                <a:hlinkClick r:id="rId8" invalidUrl="" action="" tgtFrame="" tooltip="" history="1" highlightClick="0" endSnd="0"/>
              </a:rPr>
              <a:t>https://www.kaggle.com/c/jigsaw-unintended-bias-in-toxicity-classification/data</a:t>
            </a:r>
            <a:r>
              <a:t>"</a:t>
            </a:r>
          </a:p>
        </p:txBody>
      </p:sp>
      <p:sp>
        <p:nvSpPr>
          <p:cNvPr id="63" name="TextBox 1"/>
          <p:cNvSpPr txBox="1"/>
          <p:nvPr/>
        </p:nvSpPr>
        <p:spPr>
          <a:xfrm>
            <a:off x="5662396" y="3995347"/>
            <a:ext cx="21510959" cy="8564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5400">
                <a:solidFill>
                  <a:srgbClr val="FFFFFF"/>
                </a:solidFill>
                <a:latin typeface="Arial"/>
                <a:ea typeface="Arial"/>
                <a:cs typeface="Arial"/>
                <a:sym typeface="Arial"/>
              </a:defRPr>
            </a:lvl1pPr>
          </a:lstStyle>
          <a:p>
            <a:pPr/>
            <a:r>
              <a:t>[AT2 Group 3]</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0D2EEB"/>
      </a:accent1>
      <a:accent2>
        <a:srgbClr val="FB010A"/>
      </a:accent2>
      <a:accent3>
        <a:srgbClr val="323232"/>
      </a:accent3>
      <a:accent4>
        <a:srgbClr val="B2B2B2"/>
      </a:accent4>
      <a:accent5>
        <a:srgbClr val="F2F2F2"/>
      </a:accent5>
      <a:accent6>
        <a:srgbClr val="FF9600"/>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176431"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176431"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0D2EEB"/>
      </a:accent1>
      <a:accent2>
        <a:srgbClr val="FB010A"/>
      </a:accent2>
      <a:accent3>
        <a:srgbClr val="323232"/>
      </a:accent3>
      <a:accent4>
        <a:srgbClr val="B2B2B2"/>
      </a:accent4>
      <a:accent5>
        <a:srgbClr val="F2F2F2"/>
      </a:accent5>
      <a:accent6>
        <a:srgbClr val="FF9600"/>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176431"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176431"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