
<file path=[Content_Types].xml><?xml version="1.0" encoding="utf-8"?>
<Types xmlns="http://schemas.openxmlformats.org/package/2006/content-types">
  <Default Extension="emf" ContentType="image/x-emf"/>
  <Default Extension="jpeg" ContentType="image/jpeg"/>
  <Default Extension="jpg"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6.jpg" ContentType="image/jpeg"/>
  <Override PartName="/ppt/media/image7.jp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9.jpg" ContentType="image/jpeg"/>
  <Override PartName="/ppt/media/image10.jpg" ContentType="image/pn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notesMasterIdLst>
    <p:notesMasterId r:id="rId17"/>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532" autoAdjust="0"/>
  </p:normalViewPr>
  <p:slideViewPr>
    <p:cSldViewPr snapToGrid="0">
      <p:cViewPr varScale="1">
        <p:scale>
          <a:sx n="120" d="100"/>
          <a:sy n="120" d="100"/>
        </p:scale>
        <p:origin x="1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D295ED-7885-4E0D-B049-08F43B347028}" type="datetimeFigureOut">
              <a:rPr lang="en-IN" smtClean="0"/>
              <a:t>17-05-2023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5AD61-E395-418D-88CF-56B248428D05}" type="slidenum">
              <a:rPr lang="en-IN" smtClean="0"/>
              <a:t>‹#›</a:t>
            </a:fld>
            <a:endParaRPr lang="en-IN"/>
          </a:p>
        </p:txBody>
      </p:sp>
    </p:spTree>
    <p:extLst>
      <p:ext uri="{BB962C8B-B14F-4D97-AF65-F5344CB8AC3E}">
        <p14:creationId xmlns:p14="http://schemas.microsoft.com/office/powerpoint/2010/main" val="1548197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25AD61-E395-418D-88CF-56B248428D05}" type="slidenum">
              <a:rPr lang="en-IN" smtClean="0"/>
              <a:t>6</a:t>
            </a:fld>
            <a:endParaRPr lang="en-IN"/>
          </a:p>
        </p:txBody>
      </p:sp>
    </p:spTree>
    <p:extLst>
      <p:ext uri="{BB962C8B-B14F-4D97-AF65-F5344CB8AC3E}">
        <p14:creationId xmlns:p14="http://schemas.microsoft.com/office/powerpoint/2010/main" val="2853590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25AD61-E395-418D-88CF-56B248428D05}" type="slidenum">
              <a:rPr lang="en-IN" smtClean="0"/>
              <a:t>15</a:t>
            </a:fld>
            <a:endParaRPr lang="en-IN"/>
          </a:p>
        </p:txBody>
      </p:sp>
    </p:spTree>
    <p:extLst>
      <p:ext uri="{BB962C8B-B14F-4D97-AF65-F5344CB8AC3E}">
        <p14:creationId xmlns:p14="http://schemas.microsoft.com/office/powerpoint/2010/main" val="3141398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25AD61-E395-418D-88CF-56B248428D05}" type="slidenum">
              <a:rPr lang="en-IN" smtClean="0"/>
              <a:t>7</a:t>
            </a:fld>
            <a:endParaRPr lang="en-IN"/>
          </a:p>
        </p:txBody>
      </p:sp>
    </p:spTree>
    <p:extLst>
      <p:ext uri="{BB962C8B-B14F-4D97-AF65-F5344CB8AC3E}">
        <p14:creationId xmlns:p14="http://schemas.microsoft.com/office/powerpoint/2010/main" val="576407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25AD61-E395-418D-88CF-56B248428D05}" type="slidenum">
              <a:rPr lang="en-IN" smtClean="0"/>
              <a:t>8</a:t>
            </a:fld>
            <a:endParaRPr lang="en-IN"/>
          </a:p>
        </p:txBody>
      </p:sp>
    </p:spTree>
    <p:extLst>
      <p:ext uri="{BB962C8B-B14F-4D97-AF65-F5344CB8AC3E}">
        <p14:creationId xmlns:p14="http://schemas.microsoft.com/office/powerpoint/2010/main" val="240041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25AD61-E395-418D-88CF-56B248428D05}" type="slidenum">
              <a:rPr lang="en-IN" smtClean="0"/>
              <a:t>9</a:t>
            </a:fld>
            <a:endParaRPr lang="en-IN"/>
          </a:p>
        </p:txBody>
      </p:sp>
    </p:spTree>
    <p:extLst>
      <p:ext uri="{BB962C8B-B14F-4D97-AF65-F5344CB8AC3E}">
        <p14:creationId xmlns:p14="http://schemas.microsoft.com/office/powerpoint/2010/main" val="837166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25AD61-E395-418D-88CF-56B248428D05}" type="slidenum">
              <a:rPr lang="en-IN" smtClean="0"/>
              <a:t>10</a:t>
            </a:fld>
            <a:endParaRPr lang="en-IN"/>
          </a:p>
        </p:txBody>
      </p:sp>
    </p:spTree>
    <p:extLst>
      <p:ext uri="{BB962C8B-B14F-4D97-AF65-F5344CB8AC3E}">
        <p14:creationId xmlns:p14="http://schemas.microsoft.com/office/powerpoint/2010/main" val="244002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25AD61-E395-418D-88CF-56B248428D05}" type="slidenum">
              <a:rPr lang="en-IN" smtClean="0"/>
              <a:t>11</a:t>
            </a:fld>
            <a:endParaRPr lang="en-IN"/>
          </a:p>
        </p:txBody>
      </p:sp>
    </p:spTree>
    <p:extLst>
      <p:ext uri="{BB962C8B-B14F-4D97-AF65-F5344CB8AC3E}">
        <p14:creationId xmlns:p14="http://schemas.microsoft.com/office/powerpoint/2010/main" val="2935838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25AD61-E395-418D-88CF-56B248428D05}" type="slidenum">
              <a:rPr lang="en-IN" smtClean="0"/>
              <a:t>12</a:t>
            </a:fld>
            <a:endParaRPr lang="en-IN"/>
          </a:p>
        </p:txBody>
      </p:sp>
    </p:spTree>
    <p:extLst>
      <p:ext uri="{BB962C8B-B14F-4D97-AF65-F5344CB8AC3E}">
        <p14:creationId xmlns:p14="http://schemas.microsoft.com/office/powerpoint/2010/main" val="387964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25AD61-E395-418D-88CF-56B248428D05}" type="slidenum">
              <a:rPr lang="en-IN" smtClean="0"/>
              <a:t>13</a:t>
            </a:fld>
            <a:endParaRPr lang="en-IN"/>
          </a:p>
        </p:txBody>
      </p:sp>
    </p:spTree>
    <p:extLst>
      <p:ext uri="{BB962C8B-B14F-4D97-AF65-F5344CB8AC3E}">
        <p14:creationId xmlns:p14="http://schemas.microsoft.com/office/powerpoint/2010/main" val="4147319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25AD61-E395-418D-88CF-56B248428D05}" type="slidenum">
              <a:rPr lang="en-IN" smtClean="0"/>
              <a:t>14</a:t>
            </a:fld>
            <a:endParaRPr lang="en-IN"/>
          </a:p>
        </p:txBody>
      </p:sp>
    </p:spTree>
    <p:extLst>
      <p:ext uri="{BB962C8B-B14F-4D97-AF65-F5344CB8AC3E}">
        <p14:creationId xmlns:p14="http://schemas.microsoft.com/office/powerpoint/2010/main" val="3130935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825E6-469F-43D1-8BD5-AD6D3000382A}"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0D12F2-3990-4BDE-BAE2-6FEC5210D99C}"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2302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8B825E6-469F-43D1-8BD5-AD6D3000382A}" type="datetimeFigureOut">
              <a:rPr lang="en-IN" smtClean="0"/>
              <a:t>17-05-2023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0D12F2-3990-4BDE-BAE2-6FEC5210D99C}" type="slidenum">
              <a:rPr lang="en-IN" smtClean="0"/>
              <a:t>‹#›</a:t>
            </a:fld>
            <a:endParaRPr lang="en-IN"/>
          </a:p>
        </p:txBody>
      </p:sp>
    </p:spTree>
    <p:extLst>
      <p:ext uri="{BB962C8B-B14F-4D97-AF65-F5344CB8AC3E}">
        <p14:creationId xmlns:p14="http://schemas.microsoft.com/office/powerpoint/2010/main" val="1810261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B825E6-469F-43D1-8BD5-AD6D3000382A}"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0D12F2-3990-4BDE-BAE2-6FEC5210D99C}" type="slidenum">
              <a:rPr lang="en-IN" smtClean="0"/>
              <a:t>‹#›</a:t>
            </a:fld>
            <a:endParaRPr lang="en-IN"/>
          </a:p>
        </p:txBody>
      </p:sp>
    </p:spTree>
    <p:extLst>
      <p:ext uri="{BB962C8B-B14F-4D97-AF65-F5344CB8AC3E}">
        <p14:creationId xmlns:p14="http://schemas.microsoft.com/office/powerpoint/2010/main" val="1019798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B825E6-469F-43D1-8BD5-AD6D3000382A}"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0D12F2-3990-4BDE-BAE2-6FEC5210D99C}"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10091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B825E6-469F-43D1-8BD5-AD6D3000382A}"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0D12F2-3990-4BDE-BAE2-6FEC5210D99C}" type="slidenum">
              <a:rPr lang="en-IN" smtClean="0"/>
              <a:t>‹#›</a:t>
            </a:fld>
            <a:endParaRPr lang="en-IN"/>
          </a:p>
        </p:txBody>
      </p:sp>
    </p:spTree>
    <p:extLst>
      <p:ext uri="{BB962C8B-B14F-4D97-AF65-F5344CB8AC3E}">
        <p14:creationId xmlns:p14="http://schemas.microsoft.com/office/powerpoint/2010/main" val="1459323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B825E6-469F-43D1-8BD5-AD6D3000382A}"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0D12F2-3990-4BDE-BAE2-6FEC5210D99C}"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20133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B825E6-469F-43D1-8BD5-AD6D3000382A}"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0D12F2-3990-4BDE-BAE2-6FEC5210D99C}" type="slidenum">
              <a:rPr lang="en-IN" smtClean="0"/>
              <a:t>‹#›</a:t>
            </a:fld>
            <a:endParaRPr lang="en-IN"/>
          </a:p>
        </p:txBody>
      </p:sp>
    </p:spTree>
    <p:extLst>
      <p:ext uri="{BB962C8B-B14F-4D97-AF65-F5344CB8AC3E}">
        <p14:creationId xmlns:p14="http://schemas.microsoft.com/office/powerpoint/2010/main" val="2802082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B825E6-469F-43D1-8BD5-AD6D3000382A}"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0D12F2-3990-4BDE-BAE2-6FEC5210D99C}" type="slidenum">
              <a:rPr lang="en-IN" smtClean="0"/>
              <a:t>‹#›</a:t>
            </a:fld>
            <a:endParaRPr lang="en-IN"/>
          </a:p>
        </p:txBody>
      </p:sp>
    </p:spTree>
    <p:extLst>
      <p:ext uri="{BB962C8B-B14F-4D97-AF65-F5344CB8AC3E}">
        <p14:creationId xmlns:p14="http://schemas.microsoft.com/office/powerpoint/2010/main" val="3061257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B825E6-469F-43D1-8BD5-AD6D3000382A}"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0D12F2-3990-4BDE-BAE2-6FEC5210D99C}" type="slidenum">
              <a:rPr lang="en-IN" smtClean="0"/>
              <a:t>‹#›</a:t>
            </a:fld>
            <a:endParaRPr lang="en-IN"/>
          </a:p>
        </p:txBody>
      </p:sp>
    </p:spTree>
    <p:extLst>
      <p:ext uri="{BB962C8B-B14F-4D97-AF65-F5344CB8AC3E}">
        <p14:creationId xmlns:p14="http://schemas.microsoft.com/office/powerpoint/2010/main" val="273110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B825E6-469F-43D1-8BD5-AD6D3000382A}"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0D12F2-3990-4BDE-BAE2-6FEC5210D99C}" type="slidenum">
              <a:rPr lang="en-IN" smtClean="0"/>
              <a:t>‹#›</a:t>
            </a:fld>
            <a:endParaRPr lang="en-IN"/>
          </a:p>
        </p:txBody>
      </p:sp>
    </p:spTree>
    <p:extLst>
      <p:ext uri="{BB962C8B-B14F-4D97-AF65-F5344CB8AC3E}">
        <p14:creationId xmlns:p14="http://schemas.microsoft.com/office/powerpoint/2010/main" val="2649713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B825E6-469F-43D1-8BD5-AD6D3000382A}"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0D12F2-3990-4BDE-BAE2-6FEC5210D99C}" type="slidenum">
              <a:rPr lang="en-IN" smtClean="0"/>
              <a:t>‹#›</a:t>
            </a:fld>
            <a:endParaRPr lang="en-IN"/>
          </a:p>
        </p:txBody>
      </p:sp>
    </p:spTree>
    <p:extLst>
      <p:ext uri="{BB962C8B-B14F-4D97-AF65-F5344CB8AC3E}">
        <p14:creationId xmlns:p14="http://schemas.microsoft.com/office/powerpoint/2010/main" val="1268848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B825E6-469F-43D1-8BD5-AD6D3000382A}"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0D12F2-3990-4BDE-BAE2-6FEC5210D99C}" type="slidenum">
              <a:rPr lang="en-IN" smtClean="0"/>
              <a:t>‹#›</a:t>
            </a:fld>
            <a:endParaRPr lang="en-IN"/>
          </a:p>
        </p:txBody>
      </p:sp>
    </p:spTree>
    <p:extLst>
      <p:ext uri="{BB962C8B-B14F-4D97-AF65-F5344CB8AC3E}">
        <p14:creationId xmlns:p14="http://schemas.microsoft.com/office/powerpoint/2010/main" val="3092608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B825E6-469F-43D1-8BD5-AD6D3000382A}" type="datetimeFigureOut">
              <a:rPr lang="en-IN" smtClean="0"/>
              <a:t>17-05-2023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0D12F2-3990-4BDE-BAE2-6FEC5210D99C}" type="slidenum">
              <a:rPr lang="en-IN" smtClean="0"/>
              <a:t>‹#›</a:t>
            </a:fld>
            <a:endParaRPr lang="en-IN"/>
          </a:p>
        </p:txBody>
      </p:sp>
    </p:spTree>
    <p:extLst>
      <p:ext uri="{BB962C8B-B14F-4D97-AF65-F5344CB8AC3E}">
        <p14:creationId xmlns:p14="http://schemas.microsoft.com/office/powerpoint/2010/main" val="25920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B825E6-469F-43D1-8BD5-AD6D3000382A}" type="datetimeFigureOut">
              <a:rPr lang="en-IN" smtClean="0"/>
              <a:t>17-05-2023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0D12F2-3990-4BDE-BAE2-6FEC5210D99C}" type="slidenum">
              <a:rPr lang="en-IN" smtClean="0"/>
              <a:t>‹#›</a:t>
            </a:fld>
            <a:endParaRPr lang="en-IN"/>
          </a:p>
        </p:txBody>
      </p:sp>
    </p:spTree>
    <p:extLst>
      <p:ext uri="{BB962C8B-B14F-4D97-AF65-F5344CB8AC3E}">
        <p14:creationId xmlns:p14="http://schemas.microsoft.com/office/powerpoint/2010/main" val="2071307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B825E6-469F-43D1-8BD5-AD6D3000382A}" type="datetimeFigureOut">
              <a:rPr lang="en-IN" smtClean="0"/>
              <a:t>17-05-2023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0D12F2-3990-4BDE-BAE2-6FEC5210D99C}" type="slidenum">
              <a:rPr lang="en-IN" smtClean="0"/>
              <a:t>‹#›</a:t>
            </a:fld>
            <a:endParaRPr lang="en-IN"/>
          </a:p>
        </p:txBody>
      </p:sp>
    </p:spTree>
    <p:extLst>
      <p:ext uri="{BB962C8B-B14F-4D97-AF65-F5344CB8AC3E}">
        <p14:creationId xmlns:p14="http://schemas.microsoft.com/office/powerpoint/2010/main" val="833024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B825E6-469F-43D1-8BD5-AD6D3000382A}"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0D12F2-3990-4BDE-BAE2-6FEC5210D99C}" type="slidenum">
              <a:rPr lang="en-IN" smtClean="0"/>
              <a:t>‹#›</a:t>
            </a:fld>
            <a:endParaRPr lang="en-IN"/>
          </a:p>
        </p:txBody>
      </p:sp>
    </p:spTree>
    <p:extLst>
      <p:ext uri="{BB962C8B-B14F-4D97-AF65-F5344CB8AC3E}">
        <p14:creationId xmlns:p14="http://schemas.microsoft.com/office/powerpoint/2010/main" val="3160923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B825E6-469F-43D1-8BD5-AD6D3000382A}"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0D12F2-3990-4BDE-BAE2-6FEC5210D99C}" type="slidenum">
              <a:rPr lang="en-IN" smtClean="0"/>
              <a:t>‹#›</a:t>
            </a:fld>
            <a:endParaRPr lang="en-IN"/>
          </a:p>
        </p:txBody>
      </p:sp>
    </p:spTree>
    <p:extLst>
      <p:ext uri="{BB962C8B-B14F-4D97-AF65-F5344CB8AC3E}">
        <p14:creationId xmlns:p14="http://schemas.microsoft.com/office/powerpoint/2010/main" val="274144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8B825E6-469F-43D1-8BD5-AD6D3000382A}" type="datetimeFigureOut">
              <a:rPr lang="en-IN" smtClean="0"/>
              <a:t>17-05-2023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20D12F2-3990-4BDE-BAE2-6FEC5210D99C}" type="slidenum">
              <a:rPr lang="en-IN" smtClean="0"/>
              <a:t>‹#›</a:t>
            </a:fld>
            <a:endParaRPr lang="en-IN"/>
          </a:p>
        </p:txBody>
      </p:sp>
    </p:spTree>
    <p:extLst>
      <p:ext uri="{BB962C8B-B14F-4D97-AF65-F5344CB8AC3E}">
        <p14:creationId xmlns:p14="http://schemas.microsoft.com/office/powerpoint/2010/main" val="1041008228"/>
      </p:ext>
    </p:extLst>
  </p:cSld>
  <p:clrMap bg1="dk1" tx1="lt1" bg2="dk2" tx2="lt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E89458-4964-7A8A-2E78-D90714822556}"/>
              </a:ext>
            </a:extLst>
          </p:cNvPr>
          <p:cNvSpPr txBox="1"/>
          <p:nvPr/>
        </p:nvSpPr>
        <p:spPr>
          <a:xfrm>
            <a:off x="313267" y="381000"/>
            <a:ext cx="8551333" cy="1631216"/>
          </a:xfrm>
          <a:prstGeom prst="rect">
            <a:avLst/>
          </a:prstGeom>
          <a:noFill/>
        </p:spPr>
        <p:txBody>
          <a:bodyPr wrap="square" rtlCol="0">
            <a:spAutoFit/>
          </a:bodyPr>
          <a:lstStyle/>
          <a:p>
            <a:r>
              <a:rPr lang="en-US" sz="5000" b="1" dirty="0"/>
              <a:t>RAINFALL PREDICTION PROJECT </a:t>
            </a:r>
            <a:endParaRPr lang="en-IN" sz="5000" b="1" dirty="0"/>
          </a:p>
        </p:txBody>
      </p:sp>
      <p:sp>
        <p:nvSpPr>
          <p:cNvPr id="5" name="TextBox 4">
            <a:extLst>
              <a:ext uri="{FF2B5EF4-FFF2-40B4-BE49-F238E27FC236}">
                <a16:creationId xmlns:a16="http://schemas.microsoft.com/office/drawing/2014/main" id="{2D9118AE-5ECD-02FA-3E2E-5774FA88D895}"/>
              </a:ext>
            </a:extLst>
          </p:cNvPr>
          <p:cNvSpPr txBox="1"/>
          <p:nvPr/>
        </p:nvSpPr>
        <p:spPr>
          <a:xfrm>
            <a:off x="313267" y="2379133"/>
            <a:ext cx="7289800" cy="369332"/>
          </a:xfrm>
          <a:prstGeom prst="rect">
            <a:avLst/>
          </a:prstGeom>
          <a:noFill/>
        </p:spPr>
        <p:txBody>
          <a:bodyPr wrap="square" rtlCol="0">
            <a:spAutoFit/>
          </a:bodyPr>
          <a:lstStyle/>
          <a:p>
            <a:r>
              <a:rPr lang="en-US" dirty="0"/>
              <a:t>Assignment Stage 1 and Stage 2 </a:t>
            </a:r>
          </a:p>
        </p:txBody>
      </p:sp>
      <p:sp>
        <p:nvSpPr>
          <p:cNvPr id="6" name="TextBox 5">
            <a:extLst>
              <a:ext uri="{FF2B5EF4-FFF2-40B4-BE49-F238E27FC236}">
                <a16:creationId xmlns:a16="http://schemas.microsoft.com/office/drawing/2014/main" id="{6C3F4D97-8AF8-1554-8A53-848960D56987}"/>
              </a:ext>
            </a:extLst>
          </p:cNvPr>
          <p:cNvSpPr txBox="1"/>
          <p:nvPr/>
        </p:nvSpPr>
        <p:spPr>
          <a:xfrm>
            <a:off x="313267" y="2930716"/>
            <a:ext cx="7289800" cy="369332"/>
          </a:xfrm>
          <a:prstGeom prst="rect">
            <a:avLst/>
          </a:prstGeom>
          <a:noFill/>
        </p:spPr>
        <p:txBody>
          <a:bodyPr wrap="square" rtlCol="0">
            <a:spAutoFit/>
          </a:bodyPr>
          <a:lstStyle/>
          <a:p>
            <a:r>
              <a:rPr lang="en-US" dirty="0"/>
              <a:t>Data Science for Innovation</a:t>
            </a:r>
          </a:p>
        </p:txBody>
      </p:sp>
      <p:sp>
        <p:nvSpPr>
          <p:cNvPr id="7" name="TextBox 6">
            <a:extLst>
              <a:ext uri="{FF2B5EF4-FFF2-40B4-BE49-F238E27FC236}">
                <a16:creationId xmlns:a16="http://schemas.microsoft.com/office/drawing/2014/main" id="{7B5C6F3A-32B4-E6F9-344A-13A228D01629}"/>
              </a:ext>
            </a:extLst>
          </p:cNvPr>
          <p:cNvSpPr txBox="1"/>
          <p:nvPr/>
        </p:nvSpPr>
        <p:spPr>
          <a:xfrm>
            <a:off x="8034868" y="5240627"/>
            <a:ext cx="4004732" cy="1477328"/>
          </a:xfrm>
          <a:prstGeom prst="rect">
            <a:avLst/>
          </a:prstGeom>
          <a:noFill/>
        </p:spPr>
        <p:txBody>
          <a:bodyPr wrap="square" rtlCol="0">
            <a:spAutoFit/>
          </a:bodyPr>
          <a:lstStyle/>
          <a:p>
            <a:r>
              <a:rPr lang="en-US" dirty="0"/>
              <a:t>Presented by:</a:t>
            </a:r>
          </a:p>
          <a:p>
            <a:r>
              <a:rPr lang="en-US" dirty="0"/>
              <a:t>Hemang Sharma (24695785)</a:t>
            </a:r>
          </a:p>
          <a:p>
            <a:r>
              <a:rPr lang="en-US" dirty="0"/>
              <a:t>Jyoti Khurana (14075648)</a:t>
            </a:r>
          </a:p>
          <a:p>
            <a:r>
              <a:rPr lang="en-US" dirty="0" err="1"/>
              <a:t>Mahjabeen</a:t>
            </a:r>
            <a:r>
              <a:rPr lang="en-US" dirty="0"/>
              <a:t> Mohiuddin (24610507)</a:t>
            </a:r>
          </a:p>
          <a:p>
            <a:r>
              <a:rPr lang="en-US" dirty="0"/>
              <a:t>Suyash Santosh Tapase (24678207)</a:t>
            </a:r>
          </a:p>
        </p:txBody>
      </p:sp>
      <p:sp>
        <p:nvSpPr>
          <p:cNvPr id="8" name="TextBox 7">
            <a:extLst>
              <a:ext uri="{FF2B5EF4-FFF2-40B4-BE49-F238E27FC236}">
                <a16:creationId xmlns:a16="http://schemas.microsoft.com/office/drawing/2014/main" id="{46CE0897-5F7B-3AE7-D7BB-496F872F3176}"/>
              </a:ext>
            </a:extLst>
          </p:cNvPr>
          <p:cNvSpPr txBox="1"/>
          <p:nvPr/>
        </p:nvSpPr>
        <p:spPr>
          <a:xfrm>
            <a:off x="152400" y="5055961"/>
            <a:ext cx="3420533" cy="646331"/>
          </a:xfrm>
          <a:prstGeom prst="rect">
            <a:avLst/>
          </a:prstGeom>
          <a:noFill/>
        </p:spPr>
        <p:txBody>
          <a:bodyPr wrap="square" rtlCol="0">
            <a:spAutoFit/>
          </a:bodyPr>
          <a:lstStyle/>
          <a:p>
            <a:r>
              <a:rPr lang="en-US" dirty="0"/>
              <a:t>Presented to:</a:t>
            </a:r>
          </a:p>
          <a:p>
            <a:r>
              <a:rPr lang="en-US" dirty="0"/>
              <a:t>Dr. Ali </a:t>
            </a:r>
            <a:r>
              <a:rPr lang="en-US" dirty="0" err="1"/>
              <a:t>Anaissi</a:t>
            </a:r>
            <a:r>
              <a:rPr lang="en-US" dirty="0"/>
              <a:t> </a:t>
            </a:r>
          </a:p>
        </p:txBody>
      </p:sp>
    </p:spTree>
    <p:extLst>
      <p:ext uri="{BB962C8B-B14F-4D97-AF65-F5344CB8AC3E}">
        <p14:creationId xmlns:p14="http://schemas.microsoft.com/office/powerpoint/2010/main" val="609985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C6BA33-1452-53C1-DE1C-CCF67F08114F}"/>
              </a:ext>
            </a:extLst>
          </p:cNvPr>
          <p:cNvSpPr txBox="1"/>
          <p:nvPr/>
        </p:nvSpPr>
        <p:spPr>
          <a:xfrm>
            <a:off x="431800" y="381000"/>
            <a:ext cx="6375400" cy="477054"/>
          </a:xfrm>
          <a:prstGeom prst="rect">
            <a:avLst/>
          </a:prstGeom>
          <a:noFill/>
        </p:spPr>
        <p:txBody>
          <a:bodyPr wrap="square" rtlCol="0">
            <a:spAutoFit/>
          </a:bodyPr>
          <a:lstStyle/>
          <a:p>
            <a:r>
              <a:rPr lang="en-US" sz="2500" b="1" dirty="0"/>
              <a:t>EXPLORATORY DATA ANALYSIS:</a:t>
            </a:r>
            <a:endParaRPr lang="en-IN" sz="2500" b="1" dirty="0"/>
          </a:p>
        </p:txBody>
      </p:sp>
      <p:sp>
        <p:nvSpPr>
          <p:cNvPr id="2" name="TextBox 1">
            <a:extLst>
              <a:ext uri="{FF2B5EF4-FFF2-40B4-BE49-F238E27FC236}">
                <a16:creationId xmlns:a16="http://schemas.microsoft.com/office/drawing/2014/main" id="{A34B88DC-202E-FB0C-21FF-92B7A654760E}"/>
              </a:ext>
            </a:extLst>
          </p:cNvPr>
          <p:cNvSpPr txBox="1"/>
          <p:nvPr/>
        </p:nvSpPr>
        <p:spPr>
          <a:xfrm>
            <a:off x="431801" y="1151467"/>
            <a:ext cx="5614216" cy="2708434"/>
          </a:xfrm>
          <a:prstGeom prst="rect">
            <a:avLst/>
          </a:prstGeom>
          <a:noFill/>
        </p:spPr>
        <p:txBody>
          <a:bodyPr wrap="square" rtlCol="0">
            <a:spAutoFit/>
          </a:bodyPr>
          <a:lstStyle/>
          <a:p>
            <a:pPr marL="285750" indent="-285750">
              <a:buFont typeface="Arial" panose="020B0604020202020204" pitchFamily="34" charset="0"/>
              <a:buChar char="•"/>
            </a:pPr>
            <a:r>
              <a:rPr lang="en-US" sz="1700" dirty="0"/>
              <a:t>The graph shows location wise average temperature. </a:t>
            </a:r>
          </a:p>
          <a:p>
            <a:pPr marL="285750" indent="-285750">
              <a:lnSpc>
                <a:spcPct val="50000"/>
              </a:lnSpc>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The average temperature at 3:00pm was significantly more than the average temperature at 9:00am. </a:t>
            </a:r>
          </a:p>
          <a:p>
            <a:pPr marL="285750" indent="-285750">
              <a:lnSpc>
                <a:spcPct val="50000"/>
              </a:lnSpc>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a:t>The highest average maximum temperature was recorded at Katherine (around 35°C)and lowest average minimum temperature was recorded at Mount </a:t>
            </a:r>
            <a:r>
              <a:rPr lang="en-US" sz="1700" dirty="0" err="1"/>
              <a:t>Ginini</a:t>
            </a:r>
            <a:r>
              <a:rPr lang="en-US" sz="1700" dirty="0"/>
              <a:t> (around 5°C). </a:t>
            </a:r>
          </a:p>
        </p:txBody>
      </p:sp>
      <p:pic>
        <p:nvPicPr>
          <p:cNvPr id="5" name="Picture 4">
            <a:extLst>
              <a:ext uri="{FF2B5EF4-FFF2-40B4-BE49-F238E27FC236}">
                <a16:creationId xmlns:a16="http://schemas.microsoft.com/office/drawing/2014/main" id="{31779037-9CA9-EB6F-65A4-1B0987D67CCD}"/>
              </a:ext>
            </a:extLst>
          </p:cNvPr>
          <p:cNvPicPr>
            <a:picLocks noChangeAspect="1"/>
          </p:cNvPicPr>
          <p:nvPr/>
        </p:nvPicPr>
        <p:blipFill>
          <a:blip r:embed="rId3"/>
          <a:stretch>
            <a:fillRect/>
          </a:stretch>
        </p:blipFill>
        <p:spPr>
          <a:xfrm>
            <a:off x="6095998" y="147256"/>
            <a:ext cx="5962651" cy="3681867"/>
          </a:xfrm>
          <a:prstGeom prst="rect">
            <a:avLst/>
          </a:prstGeom>
        </p:spPr>
      </p:pic>
      <p:pic>
        <p:nvPicPr>
          <p:cNvPr id="2050" name="Picture 2">
            <a:extLst>
              <a:ext uri="{FF2B5EF4-FFF2-40B4-BE49-F238E27FC236}">
                <a16:creationId xmlns:a16="http://schemas.microsoft.com/office/drawing/2014/main" id="{87F537B6-D5E5-B41E-0307-B26EEBE96F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 y="3962400"/>
            <a:ext cx="2917051" cy="25812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52" name="Picture 4">
            <a:extLst>
              <a:ext uri="{FF2B5EF4-FFF2-40B4-BE49-F238E27FC236}">
                <a16:creationId xmlns:a16="http://schemas.microsoft.com/office/drawing/2014/main" id="{80560E2A-F9A1-3515-CF9A-700E6AB309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8964" y="3962399"/>
            <a:ext cx="2917052" cy="25812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54" name="Picture 6">
            <a:extLst>
              <a:ext uri="{FF2B5EF4-FFF2-40B4-BE49-F238E27FC236}">
                <a16:creationId xmlns:a16="http://schemas.microsoft.com/office/drawing/2014/main" id="{60508085-879E-9FA0-601F-9C7C5FE967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4" y="3962399"/>
            <a:ext cx="2917052" cy="25812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56" name="Picture 8">
            <a:extLst>
              <a:ext uri="{FF2B5EF4-FFF2-40B4-BE49-F238E27FC236}">
                <a16:creationId xmlns:a16="http://schemas.microsoft.com/office/drawing/2014/main" id="{6BF9665F-B5FE-BA4C-57D3-C71732293C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05919" y="3962399"/>
            <a:ext cx="2917052" cy="25812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51963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C6BA33-1452-53C1-DE1C-CCF67F08114F}"/>
              </a:ext>
            </a:extLst>
          </p:cNvPr>
          <p:cNvSpPr txBox="1"/>
          <p:nvPr/>
        </p:nvSpPr>
        <p:spPr>
          <a:xfrm>
            <a:off x="431800" y="381000"/>
            <a:ext cx="6375400" cy="477054"/>
          </a:xfrm>
          <a:prstGeom prst="rect">
            <a:avLst/>
          </a:prstGeom>
          <a:noFill/>
        </p:spPr>
        <p:txBody>
          <a:bodyPr wrap="square" rtlCol="0">
            <a:spAutoFit/>
          </a:bodyPr>
          <a:lstStyle/>
          <a:p>
            <a:r>
              <a:rPr lang="en-US" sz="2500" b="1" dirty="0"/>
              <a:t>ASSIGNMENT STAGE 2:</a:t>
            </a:r>
            <a:endParaRPr lang="en-IN" sz="2500" b="1" dirty="0"/>
          </a:p>
        </p:txBody>
      </p:sp>
      <p:sp>
        <p:nvSpPr>
          <p:cNvPr id="3" name="TextBox 2">
            <a:extLst>
              <a:ext uri="{FF2B5EF4-FFF2-40B4-BE49-F238E27FC236}">
                <a16:creationId xmlns:a16="http://schemas.microsoft.com/office/drawing/2014/main" id="{650C725A-306C-6AA0-DC08-88ED79E2C242}"/>
              </a:ext>
            </a:extLst>
          </p:cNvPr>
          <p:cNvSpPr txBox="1"/>
          <p:nvPr/>
        </p:nvSpPr>
        <p:spPr>
          <a:xfrm>
            <a:off x="431800" y="1151467"/>
            <a:ext cx="11243733" cy="4555093"/>
          </a:xfrm>
          <a:prstGeom prst="rect">
            <a:avLst/>
          </a:prstGeom>
          <a:noFill/>
        </p:spPr>
        <p:txBody>
          <a:bodyPr wrap="square" rtlCol="0">
            <a:spAutoFit/>
          </a:bodyPr>
          <a:lstStyle/>
          <a:p>
            <a:r>
              <a:rPr lang="en-US" sz="2000" b="1" dirty="0"/>
              <a:t>Research Questions and Hypothesis: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likelihood of rainfall in Australia tomorrow?</a:t>
            </a:r>
          </a:p>
          <a:p>
            <a:pPr marL="285750" indent="-285750">
              <a:lnSpc>
                <a:spcPct val="50000"/>
              </a:lnSpc>
              <a:buFont typeface="Arial" panose="020B0604020202020204" pitchFamily="34" charset="0"/>
              <a:buChar char="•"/>
            </a:pPr>
            <a:endParaRPr lang="en-US" dirty="0"/>
          </a:p>
          <a:p>
            <a:pPr marL="800100" lvl="1" indent="-342900">
              <a:buFont typeface="+mj-lt"/>
              <a:buAutoNum type="arabicPeriod"/>
            </a:pPr>
            <a:r>
              <a:rPr lang="en-US" dirty="0"/>
              <a:t>Null hypothesis: No significant difference between predicted chance of rainfall and a random guess.</a:t>
            </a:r>
          </a:p>
          <a:p>
            <a:pPr marL="800100" lvl="1" indent="-342900">
              <a:lnSpc>
                <a:spcPct val="50000"/>
              </a:lnSpc>
              <a:buFont typeface="+mj-lt"/>
              <a:buAutoNum type="arabicPeriod"/>
            </a:pPr>
            <a:endParaRPr lang="en-US" dirty="0"/>
          </a:p>
          <a:p>
            <a:pPr marL="800100" lvl="1" indent="-342900">
              <a:buFont typeface="+mj-lt"/>
              <a:buAutoNum type="arabicPeriod"/>
            </a:pPr>
            <a:r>
              <a:rPr lang="en-US" dirty="0"/>
              <a:t>Alternative hypothesis: Difference in predicted forecast of rainfall tomorrow and a random guess.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accuracy of machine learning models in predicting rainfall?</a:t>
            </a:r>
          </a:p>
          <a:p>
            <a:pPr marL="800100" lvl="1" indent="-342900">
              <a:lnSpc>
                <a:spcPct val="50000"/>
              </a:lnSpc>
              <a:buFont typeface="+mj-lt"/>
              <a:buAutoNum type="arabicPeriod"/>
            </a:pPr>
            <a:endParaRPr lang="en-US" dirty="0"/>
          </a:p>
          <a:p>
            <a:pPr marL="800100" lvl="1" indent="-342900">
              <a:buFont typeface="+mj-lt"/>
              <a:buAutoNum type="arabicPeriod"/>
            </a:pPr>
            <a:r>
              <a:rPr lang="en-US" dirty="0"/>
              <a:t>Null hypothesis: No significant difference between the accuracy of machine learning models and random guessing in predicting rainfall.</a:t>
            </a:r>
          </a:p>
          <a:p>
            <a:pPr marL="800100" lvl="1" indent="-342900">
              <a:lnSpc>
                <a:spcPct val="50000"/>
              </a:lnSpc>
              <a:buFont typeface="+mj-lt"/>
              <a:buAutoNum type="arabicPeriod"/>
            </a:pPr>
            <a:endParaRPr lang="en-US" dirty="0"/>
          </a:p>
          <a:p>
            <a:pPr marL="800100" lvl="1" indent="-342900">
              <a:buFont typeface="+mj-lt"/>
              <a:buAutoNum type="arabicPeriod"/>
            </a:pPr>
            <a:r>
              <a:rPr lang="en-US" dirty="0"/>
              <a:t>Alternative hypothesis: Significant difference between predicted accuracy and random guessing in predicting rainfall.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321548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C6BA33-1452-53C1-DE1C-CCF67F08114F}"/>
              </a:ext>
            </a:extLst>
          </p:cNvPr>
          <p:cNvSpPr txBox="1"/>
          <p:nvPr/>
        </p:nvSpPr>
        <p:spPr>
          <a:xfrm>
            <a:off x="431800" y="381000"/>
            <a:ext cx="6375400" cy="477054"/>
          </a:xfrm>
          <a:prstGeom prst="rect">
            <a:avLst/>
          </a:prstGeom>
          <a:noFill/>
        </p:spPr>
        <p:txBody>
          <a:bodyPr wrap="square" rtlCol="0">
            <a:spAutoFit/>
          </a:bodyPr>
          <a:lstStyle/>
          <a:p>
            <a:r>
              <a:rPr lang="en-US" sz="2500" b="1" dirty="0"/>
              <a:t>HYPOTHESIS TESTING:</a:t>
            </a:r>
            <a:endParaRPr lang="en-IN" sz="2500" b="1" dirty="0"/>
          </a:p>
        </p:txBody>
      </p:sp>
      <p:pic>
        <p:nvPicPr>
          <p:cNvPr id="11" name="Picture 10">
            <a:extLst>
              <a:ext uri="{FF2B5EF4-FFF2-40B4-BE49-F238E27FC236}">
                <a16:creationId xmlns:a16="http://schemas.microsoft.com/office/drawing/2014/main" id="{00638C95-CC8E-10CE-6236-390272F0768F}"/>
              </a:ext>
            </a:extLst>
          </p:cNvPr>
          <p:cNvPicPr>
            <a:picLocks noChangeAspect="1"/>
          </p:cNvPicPr>
          <p:nvPr/>
        </p:nvPicPr>
        <p:blipFill>
          <a:blip r:embed="rId3"/>
          <a:stretch>
            <a:fillRect/>
          </a:stretch>
        </p:blipFill>
        <p:spPr>
          <a:xfrm>
            <a:off x="4931228" y="255367"/>
            <a:ext cx="3528744" cy="3815553"/>
          </a:xfrm>
          <a:prstGeom prst="rect">
            <a:avLst/>
          </a:prstGeom>
        </p:spPr>
      </p:pic>
      <p:pic>
        <p:nvPicPr>
          <p:cNvPr id="13" name="Picture 12">
            <a:extLst>
              <a:ext uri="{FF2B5EF4-FFF2-40B4-BE49-F238E27FC236}">
                <a16:creationId xmlns:a16="http://schemas.microsoft.com/office/drawing/2014/main" id="{3A3ED3E4-A576-E611-429C-C62D57CF2D55}"/>
              </a:ext>
            </a:extLst>
          </p:cNvPr>
          <p:cNvPicPr>
            <a:picLocks noChangeAspect="1"/>
          </p:cNvPicPr>
          <p:nvPr/>
        </p:nvPicPr>
        <p:blipFill>
          <a:blip r:embed="rId4"/>
          <a:stretch>
            <a:fillRect/>
          </a:stretch>
        </p:blipFill>
        <p:spPr>
          <a:xfrm>
            <a:off x="8604944" y="255368"/>
            <a:ext cx="3528744" cy="3815553"/>
          </a:xfrm>
          <a:prstGeom prst="rect">
            <a:avLst/>
          </a:prstGeom>
        </p:spPr>
      </p:pic>
      <p:sp>
        <p:nvSpPr>
          <p:cNvPr id="14" name="TextBox 13">
            <a:extLst>
              <a:ext uri="{FF2B5EF4-FFF2-40B4-BE49-F238E27FC236}">
                <a16:creationId xmlns:a16="http://schemas.microsoft.com/office/drawing/2014/main" id="{2D7EEBC4-75CD-9AE3-05E3-E74EB7A419D3}"/>
              </a:ext>
            </a:extLst>
          </p:cNvPr>
          <p:cNvSpPr txBox="1"/>
          <p:nvPr/>
        </p:nvSpPr>
        <p:spPr>
          <a:xfrm>
            <a:off x="431800" y="955080"/>
            <a:ext cx="4354457"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Mean and standard deviation values of the features for ANOVA test are not suitable for Hypothesis Testing.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All the features have different Standard Deviation values.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It was decided to perform Kruskal </a:t>
            </a:r>
            <a:r>
              <a:rPr lang="en-US" sz="2000" dirty="0" err="1"/>
              <a:t>wallis</a:t>
            </a:r>
            <a:r>
              <a:rPr lang="en-US" sz="2000" dirty="0"/>
              <a:t> Test.</a:t>
            </a:r>
          </a:p>
          <a:p>
            <a:pPr marL="342900" indent="-342900">
              <a:buFont typeface="Arial" panose="020B0604020202020204" pitchFamily="34" charset="0"/>
              <a:buChar char="•"/>
            </a:pPr>
            <a:endParaRPr lang="en-US" sz="2000" dirty="0"/>
          </a:p>
        </p:txBody>
      </p:sp>
      <p:sp>
        <p:nvSpPr>
          <p:cNvPr id="15" name="TextBox 14">
            <a:extLst>
              <a:ext uri="{FF2B5EF4-FFF2-40B4-BE49-F238E27FC236}">
                <a16:creationId xmlns:a16="http://schemas.microsoft.com/office/drawing/2014/main" id="{5EEE1024-F7EA-D394-4D63-C5714D8EDCBA}"/>
              </a:ext>
            </a:extLst>
          </p:cNvPr>
          <p:cNvSpPr txBox="1"/>
          <p:nvPr/>
        </p:nvSpPr>
        <p:spPr>
          <a:xfrm>
            <a:off x="438740" y="4329247"/>
            <a:ext cx="10056981" cy="1200329"/>
          </a:xfrm>
          <a:prstGeom prst="rect">
            <a:avLst/>
          </a:prstGeom>
          <a:noFill/>
        </p:spPr>
        <p:txBody>
          <a:bodyPr wrap="square" rtlCol="0">
            <a:spAutoFit/>
          </a:bodyPr>
          <a:lstStyle/>
          <a:p>
            <a:pPr marL="285750" indent="-285750">
              <a:buFont typeface="Arial" panose="020B0604020202020204" pitchFamily="34" charset="0"/>
              <a:buChar char="•"/>
            </a:pPr>
            <a:r>
              <a:rPr lang="en-US" sz="1800" dirty="0"/>
              <a:t>For Kruskal </a:t>
            </a:r>
            <a:r>
              <a:rPr lang="en-US" sz="1800" dirty="0" err="1"/>
              <a:t>wallis</a:t>
            </a:r>
            <a:r>
              <a:rPr lang="en-US" sz="1800" dirty="0"/>
              <a:t> test</a:t>
            </a:r>
          </a:p>
          <a:p>
            <a:r>
              <a:rPr lang="en-US" dirty="0"/>
              <a:t>     Computation Result was 29549.87439836076 and p-value was 0.0</a:t>
            </a:r>
          </a:p>
          <a:p>
            <a:endParaRPr lang="en-US" dirty="0"/>
          </a:p>
          <a:p>
            <a:pPr marL="285750" indent="-285750">
              <a:buFont typeface="Arial" panose="020B0604020202020204" pitchFamily="34" charset="0"/>
              <a:buChar char="•"/>
            </a:pPr>
            <a:r>
              <a:rPr lang="en-US" dirty="0"/>
              <a:t>Therefore, Null Hypothesis was rejected. </a:t>
            </a:r>
            <a:endParaRPr lang="en-IN" dirty="0"/>
          </a:p>
        </p:txBody>
      </p:sp>
    </p:spTree>
    <p:extLst>
      <p:ext uri="{BB962C8B-B14F-4D97-AF65-F5344CB8AC3E}">
        <p14:creationId xmlns:p14="http://schemas.microsoft.com/office/powerpoint/2010/main" val="2614565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C6BA33-1452-53C1-DE1C-CCF67F08114F}"/>
              </a:ext>
            </a:extLst>
          </p:cNvPr>
          <p:cNvSpPr txBox="1"/>
          <p:nvPr/>
        </p:nvSpPr>
        <p:spPr>
          <a:xfrm>
            <a:off x="431800" y="381000"/>
            <a:ext cx="6375400" cy="477054"/>
          </a:xfrm>
          <a:prstGeom prst="rect">
            <a:avLst/>
          </a:prstGeom>
          <a:noFill/>
        </p:spPr>
        <p:txBody>
          <a:bodyPr wrap="square" rtlCol="0">
            <a:spAutoFit/>
          </a:bodyPr>
          <a:lstStyle/>
          <a:p>
            <a:r>
              <a:rPr lang="en-US" sz="2500" b="1" dirty="0"/>
              <a:t>CLASSIFICATION MODEL:</a:t>
            </a:r>
            <a:endParaRPr lang="en-IN" sz="2500" b="1" dirty="0"/>
          </a:p>
        </p:txBody>
      </p:sp>
      <p:sp>
        <p:nvSpPr>
          <p:cNvPr id="14" name="TextBox 13">
            <a:extLst>
              <a:ext uri="{FF2B5EF4-FFF2-40B4-BE49-F238E27FC236}">
                <a16:creationId xmlns:a16="http://schemas.microsoft.com/office/drawing/2014/main" id="{2D7EEBC4-75CD-9AE3-05E3-E74EB7A419D3}"/>
              </a:ext>
            </a:extLst>
          </p:cNvPr>
          <p:cNvSpPr txBox="1"/>
          <p:nvPr/>
        </p:nvSpPr>
        <p:spPr>
          <a:xfrm>
            <a:off x="431800" y="955080"/>
            <a:ext cx="11431546"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predictive model was a supervised ML classification model. The target variable had categorical values, i.e. Yes and No.</a:t>
            </a:r>
          </a:p>
          <a:p>
            <a:pPr marL="342900" indent="-342900">
              <a:lnSpc>
                <a:spcPct val="50000"/>
              </a:lnSpc>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Three classifiers were used to train the model, Random Forest, Gradient Boost, Dummy Classifier. </a:t>
            </a:r>
          </a:p>
          <a:p>
            <a:pPr marL="342900" indent="-342900">
              <a:lnSpc>
                <a:spcPct val="50000"/>
              </a:lnSpc>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Randomized Search Cross Validation and Receiver Operating Characteristic (ROC) used for hyperparameter tuning. </a:t>
            </a:r>
          </a:p>
        </p:txBody>
      </p:sp>
      <p:pic>
        <p:nvPicPr>
          <p:cNvPr id="2050" name="Picture 2">
            <a:extLst>
              <a:ext uri="{FF2B5EF4-FFF2-40B4-BE49-F238E27FC236}">
                <a16:creationId xmlns:a16="http://schemas.microsoft.com/office/drawing/2014/main" id="{6B283473-8B0C-3EE9-1149-52D22167EB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8331" y="3326752"/>
            <a:ext cx="4005512" cy="3059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62CD956-C98B-81AA-E595-DB7FC3E86961}"/>
              </a:ext>
            </a:extLst>
          </p:cNvPr>
          <p:cNvSpPr txBox="1"/>
          <p:nvPr/>
        </p:nvSpPr>
        <p:spPr>
          <a:xfrm>
            <a:off x="4638614" y="6477000"/>
            <a:ext cx="1804946" cy="307777"/>
          </a:xfrm>
          <a:prstGeom prst="rect">
            <a:avLst/>
          </a:prstGeom>
          <a:noFill/>
        </p:spPr>
        <p:txBody>
          <a:bodyPr wrap="square" rtlCol="0">
            <a:spAutoFit/>
          </a:bodyPr>
          <a:lstStyle/>
          <a:p>
            <a:r>
              <a:rPr lang="en-US" sz="1400" i="1" dirty="0"/>
              <a:t>Figure: ROC Curve</a:t>
            </a:r>
            <a:endParaRPr lang="en-IN" sz="1400" i="1" dirty="0"/>
          </a:p>
        </p:txBody>
      </p:sp>
    </p:spTree>
    <p:extLst>
      <p:ext uri="{BB962C8B-B14F-4D97-AF65-F5344CB8AC3E}">
        <p14:creationId xmlns:p14="http://schemas.microsoft.com/office/powerpoint/2010/main" val="3997443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C6BA33-1452-53C1-DE1C-CCF67F08114F}"/>
              </a:ext>
            </a:extLst>
          </p:cNvPr>
          <p:cNvSpPr txBox="1"/>
          <p:nvPr/>
        </p:nvSpPr>
        <p:spPr>
          <a:xfrm>
            <a:off x="431800" y="381000"/>
            <a:ext cx="7797800" cy="477054"/>
          </a:xfrm>
          <a:prstGeom prst="rect">
            <a:avLst/>
          </a:prstGeom>
          <a:noFill/>
        </p:spPr>
        <p:txBody>
          <a:bodyPr wrap="square" rtlCol="0">
            <a:spAutoFit/>
          </a:bodyPr>
          <a:lstStyle/>
          <a:p>
            <a:r>
              <a:rPr lang="en-US" sz="2500" b="1" dirty="0"/>
              <a:t>RESULTS:</a:t>
            </a:r>
            <a:endParaRPr lang="en-IN" sz="2500" b="1" dirty="0"/>
          </a:p>
        </p:txBody>
      </p:sp>
      <p:sp>
        <p:nvSpPr>
          <p:cNvPr id="14" name="TextBox 13">
            <a:extLst>
              <a:ext uri="{FF2B5EF4-FFF2-40B4-BE49-F238E27FC236}">
                <a16:creationId xmlns:a16="http://schemas.microsoft.com/office/drawing/2014/main" id="{2D7EEBC4-75CD-9AE3-05E3-E74EB7A419D3}"/>
              </a:ext>
            </a:extLst>
          </p:cNvPr>
          <p:cNvSpPr txBox="1"/>
          <p:nvPr/>
        </p:nvSpPr>
        <p:spPr>
          <a:xfrm>
            <a:off x="431800" y="955080"/>
            <a:ext cx="5404457" cy="5035161"/>
          </a:xfrm>
          <a:prstGeom prst="rect">
            <a:avLst/>
          </a:prstGeom>
          <a:noFill/>
        </p:spPr>
        <p:txBody>
          <a:bodyPr wrap="square" rtlCol="0">
            <a:spAutoFit/>
          </a:bodyPr>
          <a:lstStyle/>
          <a:p>
            <a:pPr>
              <a:lnSpc>
                <a:spcPct val="50000"/>
              </a:lnSpc>
            </a:pPr>
            <a:endParaRPr lang="en-US" sz="2000" b="1" dirty="0"/>
          </a:p>
          <a:p>
            <a:pPr>
              <a:lnSpc>
                <a:spcPct val="50000"/>
              </a:lnSpc>
            </a:pPr>
            <a:r>
              <a:rPr lang="en-US" sz="2000" b="1" dirty="0"/>
              <a:t>Random Forest Classifier: </a:t>
            </a:r>
          </a:p>
          <a:p>
            <a:pPr>
              <a:lnSpc>
                <a:spcPct val="50000"/>
              </a:lnSpc>
            </a:pPr>
            <a:endParaRPr lang="en-US" sz="2000" dirty="0"/>
          </a:p>
          <a:p>
            <a:pPr marL="342900" indent="-342900">
              <a:lnSpc>
                <a:spcPct val="50000"/>
              </a:lnSpc>
              <a:buFont typeface="Arial" panose="020B0604020202020204" pitchFamily="34" charset="0"/>
              <a:buChar char="•"/>
            </a:pPr>
            <a:r>
              <a:rPr lang="en-US" sz="2000" dirty="0"/>
              <a:t>Training Score: </a:t>
            </a:r>
            <a:r>
              <a:rPr lang="en-IN" sz="2000" dirty="0"/>
              <a:t>0.9804006278711425</a:t>
            </a:r>
          </a:p>
          <a:p>
            <a:pPr marL="342900" indent="-342900">
              <a:lnSpc>
                <a:spcPct val="50000"/>
              </a:lnSpc>
              <a:buFont typeface="Arial" panose="020B0604020202020204" pitchFamily="34" charset="0"/>
              <a:buChar char="•"/>
            </a:pPr>
            <a:endParaRPr lang="en-US" sz="2000" dirty="0"/>
          </a:p>
          <a:p>
            <a:pPr marL="342900" indent="-342900">
              <a:lnSpc>
                <a:spcPct val="50000"/>
              </a:lnSpc>
              <a:buFont typeface="Arial" panose="020B0604020202020204" pitchFamily="34" charset="0"/>
              <a:buChar char="•"/>
            </a:pPr>
            <a:r>
              <a:rPr lang="en-US" sz="2000" dirty="0"/>
              <a:t>Testing Score: </a:t>
            </a:r>
            <a:r>
              <a:rPr lang="en-IN" sz="2000" dirty="0"/>
              <a:t>0.9274235355106273</a:t>
            </a:r>
          </a:p>
          <a:p>
            <a:pPr marL="342900" indent="-342900">
              <a:lnSpc>
                <a:spcPct val="50000"/>
              </a:lnSpc>
              <a:buFont typeface="Arial" panose="020B0604020202020204" pitchFamily="34" charset="0"/>
              <a:buChar char="•"/>
            </a:pPr>
            <a:endParaRPr lang="en-IN" sz="2000" dirty="0"/>
          </a:p>
          <a:p>
            <a:pPr marL="342900" indent="-342900">
              <a:lnSpc>
                <a:spcPct val="50000"/>
              </a:lnSpc>
              <a:buFont typeface="Arial" panose="020B0604020202020204" pitchFamily="34" charset="0"/>
              <a:buChar char="•"/>
            </a:pPr>
            <a:r>
              <a:rPr lang="en-IN" sz="2000" dirty="0"/>
              <a:t>Accuracy Score: 0.9274235355106273</a:t>
            </a:r>
          </a:p>
          <a:p>
            <a:pPr marL="342900" indent="-342900">
              <a:lnSpc>
                <a:spcPct val="50000"/>
              </a:lnSpc>
              <a:buFont typeface="Arial" panose="020B0604020202020204" pitchFamily="34" charset="0"/>
              <a:buChar char="•"/>
            </a:pPr>
            <a:endParaRPr lang="en-IN" sz="2000" dirty="0"/>
          </a:p>
          <a:p>
            <a:pPr marL="342900" indent="-342900">
              <a:lnSpc>
                <a:spcPct val="50000"/>
              </a:lnSpc>
              <a:buFont typeface="Arial" panose="020B0604020202020204" pitchFamily="34" charset="0"/>
              <a:buChar char="•"/>
            </a:pPr>
            <a:r>
              <a:rPr lang="en-IN" sz="2000" dirty="0"/>
              <a:t>F1 Scores: 0.9274235355106273</a:t>
            </a:r>
          </a:p>
          <a:p>
            <a:pPr marL="342900" indent="-342900">
              <a:lnSpc>
                <a:spcPct val="50000"/>
              </a:lnSpc>
              <a:buFont typeface="Arial" panose="020B0604020202020204" pitchFamily="34" charset="0"/>
              <a:buChar char="•"/>
            </a:pPr>
            <a:endParaRPr lang="en-IN" sz="2000" dirty="0"/>
          </a:p>
          <a:p>
            <a:pPr marL="342900" indent="-342900">
              <a:lnSpc>
                <a:spcPct val="50000"/>
              </a:lnSpc>
              <a:buFont typeface="Arial" panose="020B0604020202020204" pitchFamily="34" charset="0"/>
              <a:buChar char="•"/>
            </a:pPr>
            <a:endParaRPr lang="en-IN" sz="2000" dirty="0"/>
          </a:p>
          <a:p>
            <a:pPr marL="342900" indent="-342900">
              <a:lnSpc>
                <a:spcPct val="50000"/>
              </a:lnSpc>
              <a:buFont typeface="Arial" panose="020B0604020202020204" pitchFamily="34" charset="0"/>
              <a:buChar char="•"/>
            </a:pPr>
            <a:endParaRPr lang="en-US" sz="2000" dirty="0"/>
          </a:p>
          <a:p>
            <a:pPr marL="342900" indent="-342900">
              <a:lnSpc>
                <a:spcPct val="50000"/>
              </a:lnSpc>
              <a:buFont typeface="Arial" panose="020B0604020202020204" pitchFamily="34" charset="0"/>
              <a:buChar char="•"/>
            </a:pPr>
            <a:endParaRPr lang="en-US" sz="2000" dirty="0"/>
          </a:p>
          <a:p>
            <a:pPr>
              <a:lnSpc>
                <a:spcPct val="50000"/>
              </a:lnSpc>
            </a:pPr>
            <a:r>
              <a:rPr lang="en-US" sz="2000" dirty="0"/>
              <a:t>Gradient Booting Classifier: </a:t>
            </a:r>
          </a:p>
          <a:p>
            <a:pPr>
              <a:lnSpc>
                <a:spcPct val="50000"/>
              </a:lnSpc>
            </a:pPr>
            <a:endParaRPr lang="en-US" sz="2000" dirty="0"/>
          </a:p>
          <a:p>
            <a:pPr marL="342900" indent="-342900">
              <a:lnSpc>
                <a:spcPct val="50000"/>
              </a:lnSpc>
              <a:buFont typeface="Arial" panose="020B0604020202020204" pitchFamily="34" charset="0"/>
              <a:buChar char="•"/>
            </a:pPr>
            <a:endParaRPr lang="en-US" sz="2000" dirty="0"/>
          </a:p>
          <a:p>
            <a:pPr marL="342900" indent="-342900">
              <a:lnSpc>
                <a:spcPct val="50000"/>
              </a:lnSpc>
              <a:buFont typeface="Arial" panose="020B0604020202020204" pitchFamily="34" charset="0"/>
              <a:buChar char="•"/>
            </a:pPr>
            <a:r>
              <a:rPr lang="en-US" sz="2000" dirty="0"/>
              <a:t>Training Score: </a:t>
            </a:r>
            <a:r>
              <a:rPr lang="en-IN" sz="2000" dirty="0"/>
              <a:t>0.9900923085785055</a:t>
            </a:r>
            <a:endParaRPr lang="en-US" sz="2000" dirty="0"/>
          </a:p>
          <a:p>
            <a:pPr marL="342900" indent="-342900">
              <a:lnSpc>
                <a:spcPct val="50000"/>
              </a:lnSpc>
              <a:buFont typeface="Arial" panose="020B0604020202020204" pitchFamily="34" charset="0"/>
              <a:buChar char="•"/>
            </a:pPr>
            <a:endParaRPr lang="en-US" sz="2000" dirty="0"/>
          </a:p>
          <a:p>
            <a:pPr marL="342900" indent="-342900">
              <a:lnSpc>
                <a:spcPct val="50000"/>
              </a:lnSpc>
              <a:buFont typeface="Arial" panose="020B0604020202020204" pitchFamily="34" charset="0"/>
              <a:buChar char="•"/>
            </a:pPr>
            <a:r>
              <a:rPr lang="en-US" sz="2000" dirty="0"/>
              <a:t>Testing Score: </a:t>
            </a:r>
            <a:r>
              <a:rPr lang="en-IN" sz="2000" dirty="0"/>
              <a:t>0.9331907724209435</a:t>
            </a:r>
            <a:endParaRPr lang="en-US" sz="2000" dirty="0"/>
          </a:p>
          <a:p>
            <a:pPr marL="342900" indent="-342900">
              <a:lnSpc>
                <a:spcPct val="50000"/>
              </a:lnSpc>
              <a:buFont typeface="Arial" panose="020B0604020202020204" pitchFamily="34" charset="0"/>
              <a:buChar char="•"/>
            </a:pPr>
            <a:endParaRPr lang="en-US" sz="2000" dirty="0"/>
          </a:p>
          <a:p>
            <a:pPr marL="342900" indent="-342900">
              <a:lnSpc>
                <a:spcPct val="50000"/>
              </a:lnSpc>
              <a:buFont typeface="Arial" panose="020B0604020202020204" pitchFamily="34" charset="0"/>
              <a:buChar char="•"/>
            </a:pPr>
            <a:r>
              <a:rPr lang="en-IN" sz="2000" dirty="0"/>
              <a:t>Accuracy Score</a:t>
            </a:r>
            <a:r>
              <a:rPr lang="en-US" sz="2000" dirty="0"/>
              <a:t>: </a:t>
            </a:r>
            <a:r>
              <a:rPr lang="en-IN" sz="2000" dirty="0"/>
              <a:t>0.9331907724209435</a:t>
            </a:r>
          </a:p>
          <a:p>
            <a:pPr marL="342900" indent="-342900">
              <a:lnSpc>
                <a:spcPct val="50000"/>
              </a:lnSpc>
              <a:buFont typeface="Arial" panose="020B0604020202020204" pitchFamily="34" charset="0"/>
              <a:buChar char="•"/>
            </a:pPr>
            <a:endParaRPr lang="en-IN" sz="2000" dirty="0"/>
          </a:p>
          <a:p>
            <a:pPr marL="342900" indent="-342900">
              <a:lnSpc>
                <a:spcPct val="50000"/>
              </a:lnSpc>
              <a:buFont typeface="Arial" panose="020B0604020202020204" pitchFamily="34" charset="0"/>
              <a:buChar char="•"/>
            </a:pPr>
            <a:r>
              <a:rPr lang="en-IN" sz="2000" dirty="0"/>
              <a:t>F1 Scores: 0.93528340970435</a:t>
            </a:r>
            <a:endParaRPr lang="en-US" sz="2000" dirty="0"/>
          </a:p>
          <a:p>
            <a:pPr marL="342900" indent="-342900">
              <a:lnSpc>
                <a:spcPct val="50000"/>
              </a:lnSpc>
              <a:buFont typeface="Arial" panose="020B0604020202020204" pitchFamily="34" charset="0"/>
              <a:buChar char="•"/>
            </a:pPr>
            <a:endParaRPr lang="en-US" sz="2000" dirty="0"/>
          </a:p>
          <a:p>
            <a:pPr marL="342900" indent="-342900">
              <a:lnSpc>
                <a:spcPct val="50000"/>
              </a:lnSpc>
              <a:buFont typeface="Arial" panose="020B0604020202020204" pitchFamily="34" charset="0"/>
              <a:buChar char="•"/>
            </a:pPr>
            <a:endParaRPr lang="en-US" sz="2000" dirty="0"/>
          </a:p>
          <a:p>
            <a:pPr marL="342900" indent="-342900">
              <a:lnSpc>
                <a:spcPct val="50000"/>
              </a:lnSpc>
              <a:buFont typeface="Arial" panose="020B0604020202020204" pitchFamily="34" charset="0"/>
              <a:buChar char="•"/>
            </a:pPr>
            <a:endParaRPr lang="en-US" sz="2000" dirty="0"/>
          </a:p>
          <a:p>
            <a:pPr>
              <a:lnSpc>
                <a:spcPct val="50000"/>
              </a:lnSpc>
            </a:pPr>
            <a:endParaRPr lang="en-US" sz="2000" dirty="0"/>
          </a:p>
          <a:p>
            <a:pPr>
              <a:lnSpc>
                <a:spcPct val="50000"/>
              </a:lnSpc>
            </a:pPr>
            <a:r>
              <a:rPr lang="en-US" sz="2000" dirty="0"/>
              <a:t>Dummy Classifier: </a:t>
            </a:r>
          </a:p>
          <a:p>
            <a:pPr>
              <a:lnSpc>
                <a:spcPct val="50000"/>
              </a:lnSpc>
            </a:pPr>
            <a:endParaRPr lang="en-US" sz="2000" dirty="0"/>
          </a:p>
          <a:p>
            <a:pPr marL="342900" indent="-342900">
              <a:lnSpc>
                <a:spcPct val="50000"/>
              </a:lnSpc>
              <a:buFont typeface="Arial" panose="020B0604020202020204" pitchFamily="34" charset="0"/>
              <a:buChar char="•"/>
            </a:pPr>
            <a:r>
              <a:rPr lang="en-US" sz="2000" dirty="0"/>
              <a:t>Testing Score: 0.49954639709694143</a:t>
            </a:r>
          </a:p>
          <a:p>
            <a:pPr>
              <a:lnSpc>
                <a:spcPct val="50000"/>
              </a:lnSpc>
            </a:pPr>
            <a:r>
              <a:rPr lang="en-US" sz="2000" dirty="0"/>
              <a:t> </a:t>
            </a:r>
          </a:p>
        </p:txBody>
      </p:sp>
      <p:pic>
        <p:nvPicPr>
          <p:cNvPr id="3077" name="Picture 5">
            <a:extLst>
              <a:ext uri="{FF2B5EF4-FFF2-40B4-BE49-F238E27FC236}">
                <a16:creationId xmlns:a16="http://schemas.microsoft.com/office/drawing/2014/main" id="{D4EBE2FE-91BB-4C57-EEAD-17BB36851A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6334" y="116222"/>
            <a:ext cx="2724854" cy="18823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3079" name="Picture 7">
            <a:extLst>
              <a:ext uri="{FF2B5EF4-FFF2-40B4-BE49-F238E27FC236}">
                <a16:creationId xmlns:a16="http://schemas.microsoft.com/office/drawing/2014/main" id="{224055BA-7C9E-B806-3A32-26BF950DA4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6334" y="2391239"/>
            <a:ext cx="2724854" cy="18823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F0DAF89-FC33-08A0-532B-2AFCE920912B}"/>
              </a:ext>
            </a:extLst>
          </p:cNvPr>
          <p:cNvPicPr>
            <a:picLocks noChangeAspect="1"/>
          </p:cNvPicPr>
          <p:nvPr/>
        </p:nvPicPr>
        <p:blipFill>
          <a:blip r:embed="rId5"/>
          <a:stretch>
            <a:fillRect/>
          </a:stretch>
        </p:blipFill>
        <p:spPr>
          <a:xfrm>
            <a:off x="8436335" y="4658310"/>
            <a:ext cx="2724853" cy="18823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489248B1-8A64-1BE2-FB8E-77EAA1A143F1}"/>
              </a:ext>
            </a:extLst>
          </p:cNvPr>
          <p:cNvSpPr txBox="1"/>
          <p:nvPr/>
        </p:nvSpPr>
        <p:spPr>
          <a:xfrm>
            <a:off x="8081169" y="2041119"/>
            <a:ext cx="3435184" cy="246221"/>
          </a:xfrm>
          <a:prstGeom prst="rect">
            <a:avLst/>
          </a:prstGeom>
          <a:noFill/>
        </p:spPr>
        <p:txBody>
          <a:bodyPr wrap="square" rtlCol="0">
            <a:spAutoFit/>
          </a:bodyPr>
          <a:lstStyle/>
          <a:p>
            <a:r>
              <a:rPr lang="fr-FR" sz="1000" dirty="0"/>
              <a:t>Figure: Confusion matrix for </a:t>
            </a:r>
            <a:r>
              <a:rPr lang="fr-FR" sz="1000" dirty="0" err="1"/>
              <a:t>Random</a:t>
            </a:r>
            <a:r>
              <a:rPr lang="fr-FR" sz="1000" dirty="0"/>
              <a:t> Forest Classifier</a:t>
            </a:r>
            <a:endParaRPr lang="en-IN" sz="1000" dirty="0"/>
          </a:p>
        </p:txBody>
      </p:sp>
      <p:sp>
        <p:nvSpPr>
          <p:cNvPr id="9" name="TextBox 8">
            <a:extLst>
              <a:ext uri="{FF2B5EF4-FFF2-40B4-BE49-F238E27FC236}">
                <a16:creationId xmlns:a16="http://schemas.microsoft.com/office/drawing/2014/main" id="{94FE639E-D768-DDFD-6F73-BD1CDF7F9682}"/>
              </a:ext>
            </a:extLst>
          </p:cNvPr>
          <p:cNvSpPr txBox="1"/>
          <p:nvPr/>
        </p:nvSpPr>
        <p:spPr>
          <a:xfrm>
            <a:off x="8081169" y="4312277"/>
            <a:ext cx="3435184" cy="246221"/>
          </a:xfrm>
          <a:prstGeom prst="rect">
            <a:avLst/>
          </a:prstGeom>
          <a:noFill/>
        </p:spPr>
        <p:txBody>
          <a:bodyPr wrap="square" rtlCol="0">
            <a:spAutoFit/>
          </a:bodyPr>
          <a:lstStyle/>
          <a:p>
            <a:r>
              <a:rPr lang="fr-FR" sz="1000" dirty="0"/>
              <a:t>Figure: Confusion matrix for </a:t>
            </a:r>
            <a:r>
              <a:rPr lang="fr-FR" sz="1000" dirty="0" err="1"/>
              <a:t>Random</a:t>
            </a:r>
            <a:r>
              <a:rPr lang="fr-FR" sz="1000" dirty="0"/>
              <a:t> Forest Classifier</a:t>
            </a:r>
            <a:endParaRPr lang="en-IN" sz="1000" dirty="0"/>
          </a:p>
        </p:txBody>
      </p:sp>
      <p:sp>
        <p:nvSpPr>
          <p:cNvPr id="10" name="TextBox 9">
            <a:extLst>
              <a:ext uri="{FF2B5EF4-FFF2-40B4-BE49-F238E27FC236}">
                <a16:creationId xmlns:a16="http://schemas.microsoft.com/office/drawing/2014/main" id="{6FF8F835-DDEA-7C02-3154-71286536C0C3}"/>
              </a:ext>
            </a:extLst>
          </p:cNvPr>
          <p:cNvSpPr txBox="1"/>
          <p:nvPr/>
        </p:nvSpPr>
        <p:spPr>
          <a:xfrm>
            <a:off x="7898289" y="6567287"/>
            <a:ext cx="4004814" cy="246221"/>
          </a:xfrm>
          <a:prstGeom prst="rect">
            <a:avLst/>
          </a:prstGeom>
          <a:noFill/>
        </p:spPr>
        <p:txBody>
          <a:bodyPr wrap="square" rtlCol="0">
            <a:spAutoFit/>
          </a:bodyPr>
          <a:lstStyle/>
          <a:p>
            <a:r>
              <a:rPr lang="fr-FR" sz="1000" dirty="0"/>
              <a:t>Figure: </a:t>
            </a:r>
            <a:r>
              <a:rPr lang="en-IN" sz="1000" dirty="0"/>
              <a:t>The confusion matrix for Gradient Boosting Classifier</a:t>
            </a:r>
          </a:p>
        </p:txBody>
      </p:sp>
    </p:spTree>
    <p:extLst>
      <p:ext uri="{BB962C8B-B14F-4D97-AF65-F5344CB8AC3E}">
        <p14:creationId xmlns:p14="http://schemas.microsoft.com/office/powerpoint/2010/main" val="3040859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C6BA33-1452-53C1-DE1C-CCF67F08114F}"/>
              </a:ext>
            </a:extLst>
          </p:cNvPr>
          <p:cNvSpPr txBox="1"/>
          <p:nvPr/>
        </p:nvSpPr>
        <p:spPr>
          <a:xfrm>
            <a:off x="431800" y="381000"/>
            <a:ext cx="7797800" cy="477054"/>
          </a:xfrm>
          <a:prstGeom prst="rect">
            <a:avLst/>
          </a:prstGeom>
          <a:noFill/>
        </p:spPr>
        <p:txBody>
          <a:bodyPr wrap="square" rtlCol="0">
            <a:spAutoFit/>
          </a:bodyPr>
          <a:lstStyle/>
          <a:p>
            <a:r>
              <a:rPr lang="en-US" sz="2500" b="1" dirty="0"/>
              <a:t>Conclusion:</a:t>
            </a:r>
            <a:endParaRPr lang="en-IN" sz="2500" b="1" dirty="0"/>
          </a:p>
        </p:txBody>
      </p:sp>
      <p:sp>
        <p:nvSpPr>
          <p:cNvPr id="14" name="TextBox 13">
            <a:extLst>
              <a:ext uri="{FF2B5EF4-FFF2-40B4-BE49-F238E27FC236}">
                <a16:creationId xmlns:a16="http://schemas.microsoft.com/office/drawing/2014/main" id="{2D7EEBC4-75CD-9AE3-05E3-E74EB7A419D3}"/>
              </a:ext>
            </a:extLst>
          </p:cNvPr>
          <p:cNvSpPr txBox="1"/>
          <p:nvPr/>
        </p:nvSpPr>
        <p:spPr>
          <a:xfrm>
            <a:off x="431800" y="955080"/>
            <a:ext cx="11312277"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After analyzing the performance of different predictive models, we have determined that the model has successfully learned all the data patterns and accurately predicted the absence of rainfall for the next day.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We have saved the trained model, which allows us to make precise predictions about future weather conditions without the need to train the model repeatedly or execute the entire code again.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saved model will serve as a reliable tool for accurately forecasting weather conditions for the next day at any given time in the future.</a:t>
            </a:r>
          </a:p>
        </p:txBody>
      </p:sp>
    </p:spTree>
    <p:extLst>
      <p:ext uri="{BB962C8B-B14F-4D97-AF65-F5344CB8AC3E}">
        <p14:creationId xmlns:p14="http://schemas.microsoft.com/office/powerpoint/2010/main" val="3600054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C6BA33-1452-53C1-DE1C-CCF67F08114F}"/>
              </a:ext>
            </a:extLst>
          </p:cNvPr>
          <p:cNvSpPr txBox="1"/>
          <p:nvPr/>
        </p:nvSpPr>
        <p:spPr>
          <a:xfrm>
            <a:off x="431800" y="381000"/>
            <a:ext cx="3903133" cy="477054"/>
          </a:xfrm>
          <a:prstGeom prst="rect">
            <a:avLst/>
          </a:prstGeom>
          <a:noFill/>
        </p:spPr>
        <p:txBody>
          <a:bodyPr wrap="square" rtlCol="0">
            <a:spAutoFit/>
          </a:bodyPr>
          <a:lstStyle/>
          <a:p>
            <a:r>
              <a:rPr lang="en-US" sz="2500" b="1" dirty="0"/>
              <a:t>RAINFALL IN AUSTRALIA: </a:t>
            </a:r>
            <a:endParaRPr lang="en-IN" sz="2500" b="1" dirty="0"/>
          </a:p>
        </p:txBody>
      </p:sp>
      <p:pic>
        <p:nvPicPr>
          <p:cNvPr id="1026" name="Picture 2">
            <a:extLst>
              <a:ext uri="{FF2B5EF4-FFF2-40B4-BE49-F238E27FC236}">
                <a16:creationId xmlns:a16="http://schemas.microsoft.com/office/drawing/2014/main" id="{BCD3B044-FC95-AA33-A8F1-85581CE813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750332"/>
            <a:ext cx="5582647" cy="44820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5144ECE-D980-A833-0C23-2A0A5F65F57E}"/>
              </a:ext>
            </a:extLst>
          </p:cNvPr>
          <p:cNvSpPr txBox="1"/>
          <p:nvPr/>
        </p:nvSpPr>
        <p:spPr>
          <a:xfrm>
            <a:off x="431800" y="1151467"/>
            <a:ext cx="5291667" cy="5632311"/>
          </a:xfrm>
          <a:prstGeom prst="rect">
            <a:avLst/>
          </a:prstGeom>
          <a:noFill/>
        </p:spPr>
        <p:txBody>
          <a:bodyPr wrap="square" rtlCol="0">
            <a:spAutoFit/>
          </a:bodyPr>
          <a:lstStyle/>
          <a:p>
            <a:pPr marL="285750" indent="-285750">
              <a:buFont typeface="Arial" panose="020B0604020202020204" pitchFamily="34" charset="0"/>
              <a:buChar char="•"/>
            </a:pPr>
            <a:r>
              <a:rPr lang="en-US" dirty="0"/>
              <a:t>Australia experiences significant variations in rainfall across the country and throughout the seasons.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tropical north of Australia receives the majority of its rainfall during the summer monsoon, while winters are typically dry in this region.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Many parts of southern Australia receive more rainfall in winter than in summer.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Southern Australia's rainfall is influenced by extratropical cyclones, fronts, troughs, and thunderstorms.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Southern Australia, rainfall is influenced by extratropical cyclones, fronts, troughs, and thunderstorms.</a:t>
            </a:r>
          </a:p>
          <a:p>
            <a:pPr marL="285750" indent="-285750">
              <a:buFont typeface="Arial" panose="020B0604020202020204" pitchFamily="34" charset="0"/>
              <a:buChar char="•"/>
            </a:pPr>
            <a:endParaRPr lang="en-IN" dirty="0"/>
          </a:p>
        </p:txBody>
      </p:sp>
      <p:sp>
        <p:nvSpPr>
          <p:cNvPr id="2" name="TextBox 1">
            <a:extLst>
              <a:ext uri="{FF2B5EF4-FFF2-40B4-BE49-F238E27FC236}">
                <a16:creationId xmlns:a16="http://schemas.microsoft.com/office/drawing/2014/main" id="{516DA872-FFE7-B57B-269E-A14D47EF30CA}"/>
              </a:ext>
            </a:extLst>
          </p:cNvPr>
          <p:cNvSpPr txBox="1"/>
          <p:nvPr/>
        </p:nvSpPr>
        <p:spPr>
          <a:xfrm>
            <a:off x="6096000" y="5291667"/>
            <a:ext cx="4301067" cy="261610"/>
          </a:xfrm>
          <a:prstGeom prst="rect">
            <a:avLst/>
          </a:prstGeom>
          <a:noFill/>
        </p:spPr>
        <p:txBody>
          <a:bodyPr wrap="square" rtlCol="0">
            <a:spAutoFit/>
          </a:bodyPr>
          <a:lstStyle/>
          <a:p>
            <a:r>
              <a:rPr lang="en-US" sz="1100" i="1" dirty="0"/>
              <a:t>Figure 1: Key processes influencing Australian rainfall</a:t>
            </a:r>
            <a:endParaRPr lang="en-IN" sz="1100" i="1" dirty="0"/>
          </a:p>
        </p:txBody>
      </p:sp>
    </p:spTree>
    <p:extLst>
      <p:ext uri="{BB962C8B-B14F-4D97-AF65-F5344CB8AC3E}">
        <p14:creationId xmlns:p14="http://schemas.microsoft.com/office/powerpoint/2010/main" val="245662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C6BA33-1452-53C1-DE1C-CCF67F08114F}"/>
              </a:ext>
            </a:extLst>
          </p:cNvPr>
          <p:cNvSpPr txBox="1"/>
          <p:nvPr/>
        </p:nvSpPr>
        <p:spPr>
          <a:xfrm>
            <a:off x="431800" y="381000"/>
            <a:ext cx="3903133" cy="477054"/>
          </a:xfrm>
          <a:prstGeom prst="rect">
            <a:avLst/>
          </a:prstGeom>
          <a:noFill/>
        </p:spPr>
        <p:txBody>
          <a:bodyPr wrap="square" rtlCol="0">
            <a:spAutoFit/>
          </a:bodyPr>
          <a:lstStyle/>
          <a:p>
            <a:r>
              <a:rPr lang="en-US" sz="2400" b="1" dirty="0"/>
              <a:t>PROBLEM STATEMENT</a:t>
            </a:r>
            <a:r>
              <a:rPr lang="en-US" sz="2500" b="1" dirty="0"/>
              <a:t>: </a:t>
            </a:r>
            <a:endParaRPr lang="en-IN" sz="2500" b="1" dirty="0"/>
          </a:p>
        </p:txBody>
      </p:sp>
      <p:sp>
        <p:nvSpPr>
          <p:cNvPr id="6" name="TextBox 5">
            <a:extLst>
              <a:ext uri="{FF2B5EF4-FFF2-40B4-BE49-F238E27FC236}">
                <a16:creationId xmlns:a16="http://schemas.microsoft.com/office/drawing/2014/main" id="{35144ECE-D980-A833-0C23-2A0A5F65F57E}"/>
              </a:ext>
            </a:extLst>
          </p:cNvPr>
          <p:cNvSpPr txBox="1"/>
          <p:nvPr/>
        </p:nvSpPr>
        <p:spPr>
          <a:xfrm>
            <a:off x="431800" y="1151467"/>
            <a:ext cx="6138333" cy="5078313"/>
          </a:xfrm>
          <a:prstGeom prst="rect">
            <a:avLst/>
          </a:prstGeom>
          <a:noFill/>
        </p:spPr>
        <p:txBody>
          <a:bodyPr wrap="square" rtlCol="0">
            <a:spAutoFit/>
          </a:bodyPr>
          <a:lstStyle/>
          <a:p>
            <a:pPr marL="285750" indent="-285750">
              <a:buFont typeface="Arial" panose="020B0604020202020204" pitchFamily="34" charset="0"/>
              <a:buChar char="•"/>
            </a:pPr>
            <a:r>
              <a:rPr lang="en-US" dirty="0"/>
              <a:t>Australia has a history of experiencing extreme rainfall and drought events.</a:t>
            </a:r>
          </a:p>
          <a:p>
            <a:pPr marL="285750" indent="-285750">
              <a:lnSpc>
                <a:spcPct val="50000"/>
              </a:lnSpc>
              <a:buFont typeface="Arial" panose="020B0604020202020204" pitchFamily="34" charset="0"/>
              <a:buChar char="•"/>
            </a:pPr>
            <a:endParaRPr lang="en-US" dirty="0"/>
          </a:p>
          <a:p>
            <a:pPr marL="285750" indent="-285750">
              <a:buFont typeface="Arial" panose="020B0604020202020204" pitchFamily="34" charset="0"/>
              <a:buChar char="•"/>
            </a:pPr>
            <a:r>
              <a:rPr lang="en-US" dirty="0"/>
              <a:t>Australia's geographical location exposes it to the climate systems of the Pacific, Indian, and Southern oceans, making it vulnerable to their effects.</a:t>
            </a:r>
          </a:p>
          <a:p>
            <a:pPr marL="285750" indent="-285750">
              <a:lnSpc>
                <a:spcPct val="50000"/>
              </a:lnSpc>
              <a:buFont typeface="Arial" panose="020B0604020202020204" pitchFamily="34" charset="0"/>
              <a:buChar char="•"/>
            </a:pPr>
            <a:endParaRPr lang="en-US" dirty="0"/>
          </a:p>
          <a:p>
            <a:pPr marL="285750" indent="-285750">
              <a:buFont typeface="Arial" panose="020B0604020202020204" pitchFamily="34" charset="0"/>
              <a:buChar char="•"/>
            </a:pPr>
            <a:r>
              <a:rPr lang="en-US" dirty="0"/>
              <a:t>Variability in Australia, particularly affecting the crop growing season in the eastern and northern regions.</a:t>
            </a:r>
          </a:p>
          <a:p>
            <a:pPr marL="285750" indent="-285750">
              <a:lnSpc>
                <a:spcPct val="50000"/>
              </a:lnSpc>
              <a:buFont typeface="Arial" panose="020B0604020202020204" pitchFamily="34" charset="0"/>
              <a:buChar char="•"/>
            </a:pPr>
            <a:endParaRPr lang="en-US" dirty="0"/>
          </a:p>
          <a:p>
            <a:pPr marL="285750" indent="-285750">
              <a:buFont typeface="Arial" panose="020B0604020202020204" pitchFamily="34" charset="0"/>
              <a:buChar char="•"/>
            </a:pPr>
            <a:r>
              <a:rPr lang="en-US" dirty="0"/>
              <a:t>The El Niño-Southern Oscillation (ENSO) is a significant factor influencing rainfall variability in Australia.</a:t>
            </a:r>
          </a:p>
          <a:p>
            <a:pPr marL="285750" indent="-285750">
              <a:lnSpc>
                <a:spcPct val="50000"/>
              </a:lnSpc>
              <a:buFont typeface="Arial" panose="020B0604020202020204" pitchFamily="34" charset="0"/>
              <a:buChar char="•"/>
            </a:pPr>
            <a:endParaRPr lang="en-US" dirty="0"/>
          </a:p>
          <a:p>
            <a:pPr marL="285750" indent="-285750">
              <a:buFont typeface="Arial" panose="020B0604020202020204" pitchFamily="34" charset="0"/>
              <a:buChar char="•"/>
            </a:pPr>
            <a:r>
              <a:rPr lang="en-US" dirty="0"/>
              <a:t>Understanding how climate change will affect Australia's future rainfall patterns is crucial for making informed decisions regarding sustainable water management and agriculture.</a:t>
            </a:r>
            <a:endParaRPr lang="en-IN" dirty="0"/>
          </a:p>
        </p:txBody>
      </p:sp>
      <p:pic>
        <p:nvPicPr>
          <p:cNvPr id="7" name="Picture 6">
            <a:extLst>
              <a:ext uri="{FF2B5EF4-FFF2-40B4-BE49-F238E27FC236}">
                <a16:creationId xmlns:a16="http://schemas.microsoft.com/office/drawing/2014/main" id="{3993E16E-4C4B-34BB-4FF9-88E3476AFB19}"/>
              </a:ext>
            </a:extLst>
          </p:cNvPr>
          <p:cNvPicPr>
            <a:picLocks noChangeAspect="1"/>
          </p:cNvPicPr>
          <p:nvPr/>
        </p:nvPicPr>
        <p:blipFill>
          <a:blip r:embed="rId2"/>
          <a:stretch>
            <a:fillRect/>
          </a:stretch>
        </p:blipFill>
        <p:spPr>
          <a:xfrm>
            <a:off x="7369514" y="4005686"/>
            <a:ext cx="4036453" cy="2744788"/>
          </a:xfrm>
          <a:prstGeom prst="rect">
            <a:avLst/>
          </a:prstGeom>
        </p:spPr>
      </p:pic>
      <p:pic>
        <p:nvPicPr>
          <p:cNvPr id="8" name="Picture 7">
            <a:extLst>
              <a:ext uri="{FF2B5EF4-FFF2-40B4-BE49-F238E27FC236}">
                <a16:creationId xmlns:a16="http://schemas.microsoft.com/office/drawing/2014/main" id="{F96C8B85-5D35-3731-EA78-C060FCACF222}"/>
              </a:ext>
            </a:extLst>
          </p:cNvPr>
          <p:cNvPicPr>
            <a:picLocks noChangeAspect="1"/>
          </p:cNvPicPr>
          <p:nvPr/>
        </p:nvPicPr>
        <p:blipFill>
          <a:blip r:embed="rId3"/>
          <a:stretch>
            <a:fillRect/>
          </a:stretch>
        </p:blipFill>
        <p:spPr>
          <a:xfrm>
            <a:off x="6871525" y="226060"/>
            <a:ext cx="5032432" cy="3661094"/>
          </a:xfrm>
          <a:prstGeom prst="rect">
            <a:avLst/>
          </a:prstGeom>
        </p:spPr>
      </p:pic>
    </p:spTree>
    <p:extLst>
      <p:ext uri="{BB962C8B-B14F-4D97-AF65-F5344CB8AC3E}">
        <p14:creationId xmlns:p14="http://schemas.microsoft.com/office/powerpoint/2010/main" val="2969324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C6BA33-1452-53C1-DE1C-CCF67F08114F}"/>
              </a:ext>
            </a:extLst>
          </p:cNvPr>
          <p:cNvSpPr txBox="1"/>
          <p:nvPr/>
        </p:nvSpPr>
        <p:spPr>
          <a:xfrm>
            <a:off x="431800" y="381000"/>
            <a:ext cx="6375400" cy="477054"/>
          </a:xfrm>
          <a:prstGeom prst="rect">
            <a:avLst/>
          </a:prstGeom>
          <a:noFill/>
        </p:spPr>
        <p:txBody>
          <a:bodyPr wrap="square" rtlCol="0">
            <a:spAutoFit/>
          </a:bodyPr>
          <a:lstStyle/>
          <a:p>
            <a:r>
              <a:rPr lang="en-US" sz="2500" b="1" dirty="0"/>
              <a:t>HIGHLIGHTS OF RAINFALL IN AUSTRALIA:</a:t>
            </a:r>
            <a:endParaRPr lang="en-IN" sz="2500" b="1" dirty="0"/>
          </a:p>
        </p:txBody>
      </p:sp>
      <p:sp>
        <p:nvSpPr>
          <p:cNvPr id="2" name="TextBox 1">
            <a:extLst>
              <a:ext uri="{FF2B5EF4-FFF2-40B4-BE49-F238E27FC236}">
                <a16:creationId xmlns:a16="http://schemas.microsoft.com/office/drawing/2014/main" id="{A34B88DC-202E-FB0C-21FF-92B7A654760E}"/>
              </a:ext>
            </a:extLst>
          </p:cNvPr>
          <p:cNvSpPr txBox="1"/>
          <p:nvPr/>
        </p:nvSpPr>
        <p:spPr>
          <a:xfrm>
            <a:off x="431800" y="1151467"/>
            <a:ext cx="1124373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Within two years Sydney has experienced major flood due to heavy rainfall. </a:t>
            </a:r>
          </a:p>
          <a:p>
            <a:pPr marL="285750" indent="-285750">
              <a:lnSpc>
                <a:spcPct val="50000"/>
              </a:lnSpc>
              <a:buFont typeface="Arial" panose="020B0604020202020204" pitchFamily="34" charset="0"/>
              <a:buChar char="•"/>
            </a:pPr>
            <a:endParaRPr lang="en-US" dirty="0"/>
          </a:p>
          <a:p>
            <a:pPr marL="285750" indent="-285750">
              <a:buFont typeface="Arial" panose="020B0604020202020204" pitchFamily="34" charset="0"/>
              <a:buChar char="•"/>
            </a:pPr>
            <a:r>
              <a:rPr lang="en-US" dirty="0"/>
              <a:t>Albury had heaviest rainfall in 160 years, Weatherzone article published on 30</a:t>
            </a:r>
            <a:r>
              <a:rPr lang="en-US" baseline="30000" dirty="0"/>
              <a:t>th</a:t>
            </a:r>
            <a:r>
              <a:rPr lang="en-US" dirty="0"/>
              <a:t> January 2023</a:t>
            </a:r>
          </a:p>
          <a:p>
            <a:pPr marL="285750" indent="-285750">
              <a:lnSpc>
                <a:spcPct val="50000"/>
              </a:lnSpc>
              <a:buFont typeface="Arial" panose="020B0604020202020204" pitchFamily="34" charset="0"/>
              <a:buChar char="•"/>
            </a:pPr>
            <a:endParaRPr lang="en-US" dirty="0"/>
          </a:p>
          <a:p>
            <a:pPr marL="285750" indent="-285750">
              <a:buFont typeface="Arial" panose="020B0604020202020204" pitchFamily="34" charset="0"/>
              <a:buChar char="•"/>
            </a:pPr>
            <a:r>
              <a:rPr lang="en-US" dirty="0"/>
              <a:t>Heavy flood in Wollongong in August 2018, with rainfall of 316mm in 24 hours </a:t>
            </a:r>
          </a:p>
        </p:txBody>
      </p:sp>
      <p:pic>
        <p:nvPicPr>
          <p:cNvPr id="5" name="Picture 4">
            <a:extLst>
              <a:ext uri="{FF2B5EF4-FFF2-40B4-BE49-F238E27FC236}">
                <a16:creationId xmlns:a16="http://schemas.microsoft.com/office/drawing/2014/main" id="{D812BE20-C5BE-DCF4-9A94-BA045FE74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997" y="2501452"/>
            <a:ext cx="2899834" cy="1631577"/>
          </a:xfrm>
          <a:prstGeom prst="rect">
            <a:avLst/>
          </a:prstGeom>
        </p:spPr>
      </p:pic>
      <p:pic>
        <p:nvPicPr>
          <p:cNvPr id="9" name="Picture 8">
            <a:extLst>
              <a:ext uri="{FF2B5EF4-FFF2-40B4-BE49-F238E27FC236}">
                <a16:creationId xmlns:a16="http://schemas.microsoft.com/office/drawing/2014/main" id="{737E628D-B7E6-F4ED-2285-71BDD3BC4D1D}"/>
              </a:ext>
            </a:extLst>
          </p:cNvPr>
          <p:cNvPicPr>
            <a:picLocks noChangeAspect="1"/>
          </p:cNvPicPr>
          <p:nvPr/>
        </p:nvPicPr>
        <p:blipFill>
          <a:blip r:embed="rId3"/>
          <a:stretch>
            <a:fillRect/>
          </a:stretch>
        </p:blipFill>
        <p:spPr>
          <a:xfrm>
            <a:off x="3238498" y="2483437"/>
            <a:ext cx="2798232" cy="1649592"/>
          </a:xfrm>
          <a:prstGeom prst="rect">
            <a:avLst/>
          </a:prstGeom>
        </p:spPr>
      </p:pic>
      <p:pic>
        <p:nvPicPr>
          <p:cNvPr id="11" name="Picture 10">
            <a:extLst>
              <a:ext uri="{FF2B5EF4-FFF2-40B4-BE49-F238E27FC236}">
                <a16:creationId xmlns:a16="http://schemas.microsoft.com/office/drawing/2014/main" id="{681DA750-5D74-0360-F266-9376E02FC8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1397" y="2460046"/>
            <a:ext cx="2942166" cy="1654968"/>
          </a:xfrm>
          <a:prstGeom prst="rect">
            <a:avLst/>
          </a:prstGeom>
        </p:spPr>
      </p:pic>
      <p:pic>
        <p:nvPicPr>
          <p:cNvPr id="13" name="Picture 12">
            <a:extLst>
              <a:ext uri="{FF2B5EF4-FFF2-40B4-BE49-F238E27FC236}">
                <a16:creationId xmlns:a16="http://schemas.microsoft.com/office/drawing/2014/main" id="{4A006542-D67B-D94C-5E05-1CCFAAAA27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8230" y="2460045"/>
            <a:ext cx="2837087" cy="1654967"/>
          </a:xfrm>
          <a:prstGeom prst="rect">
            <a:avLst/>
          </a:prstGeom>
        </p:spPr>
      </p:pic>
      <p:sp>
        <p:nvSpPr>
          <p:cNvPr id="14" name="TextBox 13">
            <a:extLst>
              <a:ext uri="{FF2B5EF4-FFF2-40B4-BE49-F238E27FC236}">
                <a16:creationId xmlns:a16="http://schemas.microsoft.com/office/drawing/2014/main" id="{9D597288-EAF6-F13A-B8C8-1080ED11E3AB}"/>
              </a:ext>
            </a:extLst>
          </p:cNvPr>
          <p:cNvSpPr txBox="1"/>
          <p:nvPr/>
        </p:nvSpPr>
        <p:spPr>
          <a:xfrm>
            <a:off x="2167465" y="4133029"/>
            <a:ext cx="1938868" cy="246221"/>
          </a:xfrm>
          <a:prstGeom prst="rect">
            <a:avLst/>
          </a:prstGeom>
          <a:solidFill>
            <a:schemeClr val="tx1"/>
          </a:solidFill>
        </p:spPr>
        <p:txBody>
          <a:bodyPr wrap="square" rtlCol="0">
            <a:spAutoFit/>
          </a:bodyPr>
          <a:lstStyle/>
          <a:p>
            <a:r>
              <a:rPr lang="en-US" sz="1000" i="1" dirty="0">
                <a:solidFill>
                  <a:schemeClr val="bg1"/>
                </a:solidFill>
              </a:rPr>
              <a:t>Image1 &amp; 2: Flood in Sydney</a:t>
            </a:r>
            <a:endParaRPr lang="en-IN" sz="1000" i="1" dirty="0">
              <a:solidFill>
                <a:schemeClr val="bg1"/>
              </a:solidFill>
            </a:endParaRPr>
          </a:p>
        </p:txBody>
      </p:sp>
      <p:sp>
        <p:nvSpPr>
          <p:cNvPr id="15" name="TextBox 14">
            <a:extLst>
              <a:ext uri="{FF2B5EF4-FFF2-40B4-BE49-F238E27FC236}">
                <a16:creationId xmlns:a16="http://schemas.microsoft.com/office/drawing/2014/main" id="{2AA6B0F8-A730-A0E0-9D63-ED5F0FA2A768}"/>
              </a:ext>
            </a:extLst>
          </p:cNvPr>
          <p:cNvSpPr txBox="1"/>
          <p:nvPr/>
        </p:nvSpPr>
        <p:spPr>
          <a:xfrm>
            <a:off x="6155272" y="4133029"/>
            <a:ext cx="2908292" cy="246221"/>
          </a:xfrm>
          <a:prstGeom prst="rect">
            <a:avLst/>
          </a:prstGeom>
          <a:solidFill>
            <a:schemeClr val="tx1"/>
          </a:solidFill>
        </p:spPr>
        <p:txBody>
          <a:bodyPr wrap="square" rtlCol="0">
            <a:spAutoFit/>
          </a:bodyPr>
          <a:lstStyle/>
          <a:p>
            <a:pPr algn="ctr"/>
            <a:r>
              <a:rPr lang="en-US" sz="1000" i="1" dirty="0">
                <a:solidFill>
                  <a:schemeClr val="bg1"/>
                </a:solidFill>
              </a:rPr>
              <a:t>Image 3: Flooded Murray River, Albury 2022</a:t>
            </a:r>
            <a:endParaRPr lang="en-IN" sz="1000" i="1" dirty="0">
              <a:solidFill>
                <a:schemeClr val="bg1"/>
              </a:solidFill>
            </a:endParaRPr>
          </a:p>
        </p:txBody>
      </p:sp>
      <p:sp>
        <p:nvSpPr>
          <p:cNvPr id="16" name="TextBox 15">
            <a:extLst>
              <a:ext uri="{FF2B5EF4-FFF2-40B4-BE49-F238E27FC236}">
                <a16:creationId xmlns:a16="http://schemas.microsoft.com/office/drawing/2014/main" id="{3D44BA09-E7E4-B06F-5BA0-FBE1AE4A3896}"/>
              </a:ext>
            </a:extLst>
          </p:cNvPr>
          <p:cNvSpPr txBox="1"/>
          <p:nvPr/>
        </p:nvSpPr>
        <p:spPr>
          <a:xfrm>
            <a:off x="9287928" y="4133029"/>
            <a:ext cx="2561917" cy="246221"/>
          </a:xfrm>
          <a:prstGeom prst="rect">
            <a:avLst/>
          </a:prstGeom>
          <a:solidFill>
            <a:schemeClr val="tx1"/>
          </a:solidFill>
        </p:spPr>
        <p:txBody>
          <a:bodyPr wrap="square" rtlCol="0">
            <a:spAutoFit/>
          </a:bodyPr>
          <a:lstStyle/>
          <a:p>
            <a:pPr algn="ctr"/>
            <a:r>
              <a:rPr lang="en-US" sz="1000" i="1" dirty="0">
                <a:solidFill>
                  <a:schemeClr val="bg1"/>
                </a:solidFill>
              </a:rPr>
              <a:t>Image 3: Wollongong Flood, Aug 2018 </a:t>
            </a:r>
            <a:endParaRPr lang="en-IN" sz="1000" i="1" dirty="0">
              <a:solidFill>
                <a:schemeClr val="bg1"/>
              </a:solidFill>
            </a:endParaRPr>
          </a:p>
        </p:txBody>
      </p:sp>
      <p:sp>
        <p:nvSpPr>
          <p:cNvPr id="17" name="TextBox 16">
            <a:extLst>
              <a:ext uri="{FF2B5EF4-FFF2-40B4-BE49-F238E27FC236}">
                <a16:creationId xmlns:a16="http://schemas.microsoft.com/office/drawing/2014/main" id="{EC35A0D4-1569-7194-9C69-4B0F1CD3DA3F}"/>
              </a:ext>
            </a:extLst>
          </p:cNvPr>
          <p:cNvSpPr txBox="1"/>
          <p:nvPr/>
        </p:nvSpPr>
        <p:spPr>
          <a:xfrm>
            <a:off x="431800" y="4482653"/>
            <a:ext cx="9948334" cy="2139047"/>
          </a:xfrm>
          <a:prstGeom prst="rect">
            <a:avLst/>
          </a:prstGeom>
          <a:noFill/>
        </p:spPr>
        <p:txBody>
          <a:bodyPr wrap="square" rtlCol="0">
            <a:spAutoFit/>
          </a:bodyPr>
          <a:lstStyle/>
          <a:p>
            <a:r>
              <a:rPr lang="en-US" sz="2500" b="1" dirty="0"/>
              <a:t>RESEARCH QUESTIONS:</a:t>
            </a:r>
          </a:p>
          <a:p>
            <a:r>
              <a:rPr lang="en-US" b="1" dirty="0"/>
              <a:t> </a:t>
            </a:r>
          </a:p>
          <a:p>
            <a:r>
              <a:rPr lang="en-US" dirty="0"/>
              <a:t>As the rainfall in Australia can vary dramatically, the project was aimed to answer the following questions: </a:t>
            </a:r>
          </a:p>
          <a:p>
            <a:endParaRPr lang="en-US" dirty="0"/>
          </a:p>
          <a:p>
            <a:pPr marL="285750" indent="-285750">
              <a:buFont typeface="Arial" panose="020B0604020202020204" pitchFamily="34" charset="0"/>
              <a:buChar char="•"/>
            </a:pPr>
            <a:r>
              <a:rPr lang="en-US" dirty="0"/>
              <a:t>How likely it is to have a rainfall tomorrow? </a:t>
            </a:r>
          </a:p>
          <a:p>
            <a:pPr marL="285750" indent="-285750">
              <a:buFont typeface="Arial" panose="020B0604020202020204" pitchFamily="34" charset="0"/>
              <a:buChar char="•"/>
            </a:pPr>
            <a:r>
              <a:rPr lang="en-US" dirty="0"/>
              <a:t>Based on today’s values, tomorrow how heavy the rainfall could be?</a:t>
            </a:r>
          </a:p>
        </p:txBody>
      </p:sp>
    </p:spTree>
    <p:extLst>
      <p:ext uri="{BB962C8B-B14F-4D97-AF65-F5344CB8AC3E}">
        <p14:creationId xmlns:p14="http://schemas.microsoft.com/office/powerpoint/2010/main" val="3725907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C6BA33-1452-53C1-DE1C-CCF67F08114F}"/>
              </a:ext>
            </a:extLst>
          </p:cNvPr>
          <p:cNvSpPr txBox="1"/>
          <p:nvPr/>
        </p:nvSpPr>
        <p:spPr>
          <a:xfrm>
            <a:off x="431800" y="381000"/>
            <a:ext cx="6375400" cy="477054"/>
          </a:xfrm>
          <a:prstGeom prst="rect">
            <a:avLst/>
          </a:prstGeom>
          <a:noFill/>
        </p:spPr>
        <p:txBody>
          <a:bodyPr wrap="square" rtlCol="0">
            <a:spAutoFit/>
          </a:bodyPr>
          <a:lstStyle/>
          <a:p>
            <a:r>
              <a:rPr lang="en-US" sz="2500" b="1" dirty="0"/>
              <a:t>LITERATURE REVIEW FOR STAGE 1 REPORT:</a:t>
            </a:r>
            <a:endParaRPr lang="en-IN" sz="2500" b="1" dirty="0"/>
          </a:p>
        </p:txBody>
      </p:sp>
      <p:sp>
        <p:nvSpPr>
          <p:cNvPr id="2" name="TextBox 1">
            <a:extLst>
              <a:ext uri="{FF2B5EF4-FFF2-40B4-BE49-F238E27FC236}">
                <a16:creationId xmlns:a16="http://schemas.microsoft.com/office/drawing/2014/main" id="{A34B88DC-202E-FB0C-21FF-92B7A654760E}"/>
              </a:ext>
            </a:extLst>
          </p:cNvPr>
          <p:cNvSpPr txBox="1"/>
          <p:nvPr/>
        </p:nvSpPr>
        <p:spPr>
          <a:xfrm>
            <a:off x="431800" y="1151467"/>
            <a:ext cx="11243733" cy="5632311"/>
          </a:xfrm>
          <a:prstGeom prst="rect">
            <a:avLst/>
          </a:prstGeom>
          <a:noFill/>
        </p:spPr>
        <p:txBody>
          <a:bodyPr wrap="square" rtlCol="0">
            <a:spAutoFit/>
          </a:bodyPr>
          <a:lstStyle/>
          <a:p>
            <a:pPr marL="285750" indent="-285750">
              <a:buFont typeface="Arial" panose="020B0604020202020204" pitchFamily="34" charset="0"/>
              <a:buChar char="•"/>
            </a:pPr>
            <a:r>
              <a:rPr lang="en-US" dirty="0"/>
              <a:t>Within two years Sydney has experienced major flood due to heavy rainfall. </a:t>
            </a:r>
          </a:p>
          <a:p>
            <a:pPr marL="285750" indent="-285750">
              <a:lnSpc>
                <a:spcPct val="50000"/>
              </a:lnSpc>
              <a:buFont typeface="Arial" panose="020B0604020202020204" pitchFamily="34" charset="0"/>
              <a:buChar char="•"/>
            </a:pPr>
            <a:endParaRPr lang="en-US" dirty="0"/>
          </a:p>
          <a:p>
            <a:pPr marL="285750" indent="-285750">
              <a:buFont typeface="Arial" panose="020B0604020202020204" pitchFamily="34" charset="0"/>
              <a:buChar char="•"/>
            </a:pPr>
            <a:r>
              <a:rPr lang="en-US" dirty="0"/>
              <a:t>Albury had heaviest rainfall in 160 years, Weatherzone article published on 30</a:t>
            </a:r>
            <a:r>
              <a:rPr lang="en-US" baseline="30000" dirty="0"/>
              <a:t>th</a:t>
            </a:r>
            <a:r>
              <a:rPr lang="en-US" dirty="0"/>
              <a:t> January 2023</a:t>
            </a:r>
          </a:p>
          <a:p>
            <a:pPr marL="285750" indent="-285750">
              <a:lnSpc>
                <a:spcPct val="50000"/>
              </a:lnSpc>
              <a:buFont typeface="Arial" panose="020B0604020202020204" pitchFamily="34" charset="0"/>
              <a:buChar char="•"/>
            </a:pPr>
            <a:endParaRPr lang="en-US" dirty="0"/>
          </a:p>
          <a:p>
            <a:pPr marL="285750" indent="-285750">
              <a:buFont typeface="Arial" panose="020B0604020202020204" pitchFamily="34" charset="0"/>
              <a:buChar char="•"/>
            </a:pPr>
            <a:r>
              <a:rPr lang="en-US" dirty="0"/>
              <a:t>Heavy flood in Wollongong in August 2018, with rainfall of 316mm in 24 hours </a:t>
            </a:r>
          </a:p>
          <a:p>
            <a:pPr marL="285750" indent="-285750">
              <a:buFont typeface="Arial" panose="020B0604020202020204" pitchFamily="34" charset="0"/>
              <a:buChar char="•"/>
            </a:pPr>
            <a:r>
              <a:rPr lang="en-US" dirty="0"/>
              <a:t>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a:t>
            </a:r>
          </a:p>
        </p:txBody>
      </p:sp>
    </p:spTree>
    <p:extLst>
      <p:ext uri="{BB962C8B-B14F-4D97-AF65-F5344CB8AC3E}">
        <p14:creationId xmlns:p14="http://schemas.microsoft.com/office/powerpoint/2010/main" val="2330439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C6BA33-1452-53C1-DE1C-CCF67F08114F}"/>
              </a:ext>
            </a:extLst>
          </p:cNvPr>
          <p:cNvSpPr txBox="1"/>
          <p:nvPr/>
        </p:nvSpPr>
        <p:spPr>
          <a:xfrm>
            <a:off x="431800" y="381000"/>
            <a:ext cx="6375400" cy="477054"/>
          </a:xfrm>
          <a:prstGeom prst="rect">
            <a:avLst/>
          </a:prstGeom>
          <a:noFill/>
        </p:spPr>
        <p:txBody>
          <a:bodyPr wrap="square" rtlCol="0">
            <a:spAutoFit/>
          </a:bodyPr>
          <a:lstStyle/>
          <a:p>
            <a:r>
              <a:rPr lang="en-US" sz="2500" b="1" dirty="0"/>
              <a:t>DATA AND APPROACH:</a:t>
            </a:r>
            <a:endParaRPr lang="en-IN" sz="2500" b="1" dirty="0"/>
          </a:p>
        </p:txBody>
      </p:sp>
      <p:sp>
        <p:nvSpPr>
          <p:cNvPr id="2" name="TextBox 1">
            <a:extLst>
              <a:ext uri="{FF2B5EF4-FFF2-40B4-BE49-F238E27FC236}">
                <a16:creationId xmlns:a16="http://schemas.microsoft.com/office/drawing/2014/main" id="{A34B88DC-202E-FB0C-21FF-92B7A654760E}"/>
              </a:ext>
            </a:extLst>
          </p:cNvPr>
          <p:cNvSpPr txBox="1"/>
          <p:nvPr/>
        </p:nvSpPr>
        <p:spPr>
          <a:xfrm>
            <a:off x="431800" y="1151467"/>
            <a:ext cx="11243733" cy="5078313"/>
          </a:xfrm>
          <a:prstGeom prst="rect">
            <a:avLst/>
          </a:prstGeom>
          <a:noFill/>
        </p:spPr>
        <p:txBody>
          <a:bodyPr wrap="square" rtlCol="0">
            <a:spAutoFit/>
          </a:bodyPr>
          <a:lstStyle/>
          <a:p>
            <a:pPr marL="285750" indent="-285750">
              <a:buFont typeface="Arial" panose="020B0604020202020204" pitchFamily="34" charset="0"/>
              <a:buChar char="•"/>
            </a:pPr>
            <a:r>
              <a:rPr lang="en-US" dirty="0"/>
              <a:t>For this project we surfed through many websites, and we finalized a dataset which was on Kaggle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dataset was from Bureau of Meteorology, with 10 years of daily observations of weather across Australia.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carefully analyzing the unpredictable and devastating impact of rainfall we tried to predict the likely hood of rainfall in future and the intensity of rainfall.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Based on the historical data of rainfall,  classification model was selected to predict the   outcomes.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Based on the dataset there can be two outcomes, i.e. it will rain or it will not rain, and                falls under binary classification.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classifier needs training dataset and after the classifier is trained accurately it can predict the outcome of the results, whether it will rain or not.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08955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C6BA33-1452-53C1-DE1C-CCF67F08114F}"/>
              </a:ext>
            </a:extLst>
          </p:cNvPr>
          <p:cNvSpPr txBox="1"/>
          <p:nvPr/>
        </p:nvSpPr>
        <p:spPr>
          <a:xfrm>
            <a:off x="431800" y="381000"/>
            <a:ext cx="6375400" cy="477054"/>
          </a:xfrm>
          <a:prstGeom prst="rect">
            <a:avLst/>
          </a:prstGeom>
          <a:noFill/>
        </p:spPr>
        <p:txBody>
          <a:bodyPr wrap="square" rtlCol="0">
            <a:spAutoFit/>
          </a:bodyPr>
          <a:lstStyle/>
          <a:p>
            <a:r>
              <a:rPr lang="en-US" sz="2500" b="1" dirty="0"/>
              <a:t>DATA PREPARATION:</a:t>
            </a:r>
            <a:endParaRPr lang="en-IN" sz="2500" b="1" dirty="0"/>
          </a:p>
        </p:txBody>
      </p:sp>
      <p:sp>
        <p:nvSpPr>
          <p:cNvPr id="2" name="TextBox 1">
            <a:extLst>
              <a:ext uri="{FF2B5EF4-FFF2-40B4-BE49-F238E27FC236}">
                <a16:creationId xmlns:a16="http://schemas.microsoft.com/office/drawing/2014/main" id="{A34B88DC-202E-FB0C-21FF-92B7A654760E}"/>
              </a:ext>
            </a:extLst>
          </p:cNvPr>
          <p:cNvSpPr txBox="1"/>
          <p:nvPr/>
        </p:nvSpPr>
        <p:spPr>
          <a:xfrm>
            <a:off x="431800" y="1151467"/>
            <a:ext cx="11243733" cy="3970318"/>
          </a:xfrm>
          <a:prstGeom prst="rect">
            <a:avLst/>
          </a:prstGeom>
          <a:noFill/>
        </p:spPr>
        <p:txBody>
          <a:bodyPr wrap="square" rtlCol="0">
            <a:spAutoFit/>
          </a:bodyPr>
          <a:lstStyle/>
          <a:p>
            <a:r>
              <a:rPr lang="en-US" dirty="0"/>
              <a:t>Data preparation is an essential stage in data analysis where data is cleaned, transformed, and preprocessed to ensure its readiness for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Dropped the rows which had too many missing values values.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Calculated percentage of missing values for every columns and dropped the columns which had more than 40% of missing values.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Transformed column from Object to Boolean column using ‘map()’ function.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Calculated the number of missing values for remaining columns and filled those values with median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97027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C6BA33-1452-53C1-DE1C-CCF67F08114F}"/>
              </a:ext>
            </a:extLst>
          </p:cNvPr>
          <p:cNvSpPr txBox="1"/>
          <p:nvPr/>
        </p:nvSpPr>
        <p:spPr>
          <a:xfrm>
            <a:off x="431800" y="381000"/>
            <a:ext cx="6375400" cy="477054"/>
          </a:xfrm>
          <a:prstGeom prst="rect">
            <a:avLst/>
          </a:prstGeom>
          <a:noFill/>
        </p:spPr>
        <p:txBody>
          <a:bodyPr wrap="square" rtlCol="0">
            <a:spAutoFit/>
          </a:bodyPr>
          <a:lstStyle/>
          <a:p>
            <a:r>
              <a:rPr lang="en-US" sz="2500" b="1" dirty="0"/>
              <a:t>EXPLORATORY DATA ANALYSIS:</a:t>
            </a:r>
            <a:endParaRPr lang="en-IN" sz="2500" b="1" dirty="0"/>
          </a:p>
        </p:txBody>
      </p:sp>
      <p:sp>
        <p:nvSpPr>
          <p:cNvPr id="2" name="TextBox 1">
            <a:extLst>
              <a:ext uri="{FF2B5EF4-FFF2-40B4-BE49-F238E27FC236}">
                <a16:creationId xmlns:a16="http://schemas.microsoft.com/office/drawing/2014/main" id="{A34B88DC-202E-FB0C-21FF-92B7A654760E}"/>
              </a:ext>
            </a:extLst>
          </p:cNvPr>
          <p:cNvSpPr txBox="1"/>
          <p:nvPr/>
        </p:nvSpPr>
        <p:spPr>
          <a:xfrm>
            <a:off x="431800" y="1151467"/>
            <a:ext cx="11243733" cy="3693319"/>
          </a:xfrm>
          <a:prstGeom prst="rect">
            <a:avLst/>
          </a:prstGeom>
          <a:noFill/>
        </p:spPr>
        <p:txBody>
          <a:bodyPr wrap="square" rtlCol="0">
            <a:spAutoFit/>
          </a:bodyPr>
          <a:lstStyle/>
          <a:p>
            <a:r>
              <a:rPr lang="en-US" dirty="0"/>
              <a:t>Exploratory data analysis (EDA) is a technique used to examine and explore datasets, aiming to understand their key attributes and patterns. EDA often involves the use of data visualization techniques to summarize and present the main characteristics of the data.</a:t>
            </a:r>
          </a:p>
          <a:p>
            <a:endParaRPr lang="en-US" dirty="0"/>
          </a:p>
          <a:p>
            <a:pPr marL="285750" indent="-285750">
              <a:buFont typeface="Arial" panose="020B0604020202020204" pitchFamily="34" charset="0"/>
              <a:buChar char="•"/>
            </a:pPr>
            <a:r>
              <a:rPr lang="en-US" dirty="0"/>
              <a:t>In the Project, Python packages i.e. Pandas, </a:t>
            </a:r>
            <a:r>
              <a:rPr lang="en-US" dirty="0" err="1"/>
              <a:t>Numpy</a:t>
            </a:r>
            <a:r>
              <a:rPr lang="en-US" dirty="0"/>
              <a:t>, Seaborn, Matplotlib, and </a:t>
            </a:r>
            <a:r>
              <a:rPr lang="en-US" dirty="0" err="1"/>
              <a:t>Plotly</a:t>
            </a:r>
            <a:r>
              <a:rPr lang="en-US" dirty="0"/>
              <a:t> was used for data exploration and visualization.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These packages provide a range of tools for data visualization and analysis, including statistical tests and models.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They enable the exploration of variable relationships and predictions by utilizing techniques   such as histograms, scatterplots, and box plots to examine variable distributions.</a:t>
            </a:r>
          </a:p>
          <a:p>
            <a:endParaRPr lang="en-US" dirty="0"/>
          </a:p>
        </p:txBody>
      </p:sp>
      <p:pic>
        <p:nvPicPr>
          <p:cNvPr id="5" name="Picture 4">
            <a:extLst>
              <a:ext uri="{FF2B5EF4-FFF2-40B4-BE49-F238E27FC236}">
                <a16:creationId xmlns:a16="http://schemas.microsoft.com/office/drawing/2014/main" id="{8B82B72B-5FAE-6491-4B3A-DE5A18EBC5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216" y="4571309"/>
            <a:ext cx="2322234" cy="1135224"/>
          </a:xfrm>
          <a:prstGeom prst="rect">
            <a:avLst/>
          </a:prstGeom>
        </p:spPr>
      </p:pic>
      <p:pic>
        <p:nvPicPr>
          <p:cNvPr id="7" name="Picture 6">
            <a:extLst>
              <a:ext uri="{FF2B5EF4-FFF2-40B4-BE49-F238E27FC236}">
                <a16:creationId xmlns:a16="http://schemas.microsoft.com/office/drawing/2014/main" id="{7D0C770E-E2D7-2B48-0935-93E8AD1C35A4}"/>
              </a:ext>
            </a:extLst>
          </p:cNvPr>
          <p:cNvPicPr>
            <a:picLocks noChangeAspect="1"/>
          </p:cNvPicPr>
          <p:nvPr/>
        </p:nvPicPr>
        <p:blipFill rotWithShape="1">
          <a:blip r:embed="rId4">
            <a:extLst>
              <a:ext uri="{28A0092B-C50C-407E-A947-70E740481C1C}">
                <a14:useLocalDpi xmlns:a14="http://schemas.microsoft.com/office/drawing/2010/main" val="0"/>
              </a:ext>
            </a:extLst>
          </a:blip>
          <a:srcRect l="7795" t="27685" r="10282" b="20775"/>
          <a:stretch/>
        </p:blipFill>
        <p:spPr>
          <a:xfrm>
            <a:off x="5773167" y="5650036"/>
            <a:ext cx="3689406" cy="1118417"/>
          </a:xfrm>
          <a:prstGeom prst="rect">
            <a:avLst/>
          </a:prstGeom>
        </p:spPr>
      </p:pic>
      <p:pic>
        <p:nvPicPr>
          <p:cNvPr id="9" name="Picture 8">
            <a:extLst>
              <a:ext uri="{FF2B5EF4-FFF2-40B4-BE49-F238E27FC236}">
                <a16:creationId xmlns:a16="http://schemas.microsoft.com/office/drawing/2014/main" id="{69827500-0846-0C3F-0843-EB0F1A6F4C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9851" y="4563533"/>
            <a:ext cx="4000500" cy="1143000"/>
          </a:xfrm>
          <a:prstGeom prst="rect">
            <a:avLst/>
          </a:prstGeom>
        </p:spPr>
      </p:pic>
      <p:pic>
        <p:nvPicPr>
          <p:cNvPr id="11" name="Picture 10">
            <a:extLst>
              <a:ext uri="{FF2B5EF4-FFF2-40B4-BE49-F238E27FC236}">
                <a16:creationId xmlns:a16="http://schemas.microsoft.com/office/drawing/2014/main" id="{8E93F91F-0EAB-2487-50EA-A9AECC6EE0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15205" y="4619400"/>
            <a:ext cx="2520070" cy="1128389"/>
          </a:xfrm>
          <a:prstGeom prst="rect">
            <a:avLst/>
          </a:prstGeom>
        </p:spPr>
      </p:pic>
      <p:pic>
        <p:nvPicPr>
          <p:cNvPr id="13" name="Picture 12">
            <a:extLst>
              <a:ext uri="{FF2B5EF4-FFF2-40B4-BE49-F238E27FC236}">
                <a16:creationId xmlns:a16="http://schemas.microsoft.com/office/drawing/2014/main" id="{AD650692-0E1C-E1C8-8480-3ADA88FEA546}"/>
              </a:ext>
            </a:extLst>
          </p:cNvPr>
          <p:cNvPicPr>
            <a:picLocks noChangeAspect="1"/>
          </p:cNvPicPr>
          <p:nvPr/>
        </p:nvPicPr>
        <p:blipFill rotWithShape="1">
          <a:blip r:embed="rId7">
            <a:extLst>
              <a:ext uri="{28A0092B-C50C-407E-A947-70E740481C1C}">
                <a14:useLocalDpi xmlns:a14="http://schemas.microsoft.com/office/drawing/2010/main" val="0"/>
              </a:ext>
            </a:extLst>
          </a:blip>
          <a:srcRect l="12295" r="12855"/>
          <a:stretch/>
        </p:blipFill>
        <p:spPr>
          <a:xfrm>
            <a:off x="2156203" y="5625093"/>
            <a:ext cx="2464518" cy="1118417"/>
          </a:xfrm>
          <a:prstGeom prst="rect">
            <a:avLst/>
          </a:prstGeom>
        </p:spPr>
      </p:pic>
    </p:spTree>
    <p:extLst>
      <p:ext uri="{BB962C8B-B14F-4D97-AF65-F5344CB8AC3E}">
        <p14:creationId xmlns:p14="http://schemas.microsoft.com/office/powerpoint/2010/main" val="2576291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C6BA33-1452-53C1-DE1C-CCF67F08114F}"/>
              </a:ext>
            </a:extLst>
          </p:cNvPr>
          <p:cNvSpPr txBox="1"/>
          <p:nvPr/>
        </p:nvSpPr>
        <p:spPr>
          <a:xfrm>
            <a:off x="431800" y="381000"/>
            <a:ext cx="6375400" cy="477054"/>
          </a:xfrm>
          <a:prstGeom prst="rect">
            <a:avLst/>
          </a:prstGeom>
          <a:noFill/>
        </p:spPr>
        <p:txBody>
          <a:bodyPr wrap="square" rtlCol="0">
            <a:spAutoFit/>
          </a:bodyPr>
          <a:lstStyle/>
          <a:p>
            <a:r>
              <a:rPr lang="en-US" sz="2500" b="1" dirty="0"/>
              <a:t>EXPLORATORY DATA ANALYSIS:</a:t>
            </a:r>
            <a:endParaRPr lang="en-IN" sz="2500" b="1" dirty="0"/>
          </a:p>
        </p:txBody>
      </p:sp>
      <p:sp>
        <p:nvSpPr>
          <p:cNvPr id="2" name="TextBox 1">
            <a:extLst>
              <a:ext uri="{FF2B5EF4-FFF2-40B4-BE49-F238E27FC236}">
                <a16:creationId xmlns:a16="http://schemas.microsoft.com/office/drawing/2014/main" id="{A34B88DC-202E-FB0C-21FF-92B7A654760E}"/>
              </a:ext>
            </a:extLst>
          </p:cNvPr>
          <p:cNvSpPr txBox="1"/>
          <p:nvPr/>
        </p:nvSpPr>
        <p:spPr>
          <a:xfrm>
            <a:off x="431800" y="1151467"/>
            <a:ext cx="5664199" cy="1708160"/>
          </a:xfrm>
          <a:prstGeom prst="rect">
            <a:avLst/>
          </a:prstGeom>
          <a:noFill/>
        </p:spPr>
        <p:txBody>
          <a:bodyPr wrap="square" rtlCol="0">
            <a:spAutoFit/>
          </a:bodyPr>
          <a:lstStyle/>
          <a:p>
            <a:pPr marL="285750" indent="-285750">
              <a:buFont typeface="Arial" panose="020B0604020202020204" pitchFamily="34" charset="0"/>
              <a:buChar char="•"/>
            </a:pPr>
            <a:r>
              <a:rPr lang="en-US" sz="1500" dirty="0"/>
              <a:t>The graph shows average wind speed across various locations in Australia. </a:t>
            </a:r>
          </a:p>
          <a:p>
            <a:pPr marL="285750" indent="-285750">
              <a:lnSpc>
                <a:spcPct val="50000"/>
              </a:lnSpc>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The average wind speed at 3:00pm was significantly more than the average wind speed at 9:00am. </a:t>
            </a:r>
          </a:p>
          <a:p>
            <a:pPr marL="285750" indent="-285750">
              <a:lnSpc>
                <a:spcPct val="50000"/>
              </a:lnSpc>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The highest average wind speed was recorded at Gold Coast followed by Sydney Airport and Ballarat. </a:t>
            </a:r>
          </a:p>
        </p:txBody>
      </p:sp>
      <p:pic>
        <p:nvPicPr>
          <p:cNvPr id="1026" name="Picture 2">
            <a:extLst>
              <a:ext uri="{FF2B5EF4-FFF2-40B4-BE49-F238E27FC236}">
                <a16:creationId xmlns:a16="http://schemas.microsoft.com/office/drawing/2014/main" id="{951554EE-D2AB-A7FD-0C7C-EAA76F031A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5167" y="114300"/>
            <a:ext cx="5664198" cy="37198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BC1C6F8-9EC5-184E-165B-0CADB1B187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3015736"/>
            <a:ext cx="5604782" cy="37198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3551999-C65B-9022-155D-62548B7A5A34}"/>
              </a:ext>
            </a:extLst>
          </p:cNvPr>
          <p:cNvSpPr txBox="1"/>
          <p:nvPr/>
        </p:nvSpPr>
        <p:spPr>
          <a:xfrm>
            <a:off x="6375167" y="4247092"/>
            <a:ext cx="5664199" cy="1708160"/>
          </a:xfrm>
          <a:prstGeom prst="rect">
            <a:avLst/>
          </a:prstGeom>
          <a:noFill/>
        </p:spPr>
        <p:txBody>
          <a:bodyPr wrap="square" rtlCol="0">
            <a:spAutoFit/>
          </a:bodyPr>
          <a:lstStyle/>
          <a:p>
            <a:pPr marL="285750" indent="-285750">
              <a:buFont typeface="Arial" panose="020B0604020202020204" pitchFamily="34" charset="0"/>
              <a:buChar char="•"/>
            </a:pPr>
            <a:r>
              <a:rPr lang="en-US" sz="1500" dirty="0"/>
              <a:t>The graph shows average humidity across various locations in Australia. </a:t>
            </a:r>
          </a:p>
          <a:p>
            <a:pPr marL="285750" indent="-285750">
              <a:lnSpc>
                <a:spcPct val="50000"/>
              </a:lnSpc>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The average humidity at 9:00am was significantly more than the average wind speed at 6:00pm. </a:t>
            </a:r>
          </a:p>
          <a:p>
            <a:pPr marL="285750" indent="-285750">
              <a:lnSpc>
                <a:spcPct val="50000"/>
              </a:lnSpc>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The highest average humidity was recorded 9:00am at Gold Coast followed by Sydney Airport and Ballarat. </a:t>
            </a:r>
          </a:p>
        </p:txBody>
      </p:sp>
    </p:spTree>
    <p:extLst>
      <p:ext uri="{BB962C8B-B14F-4D97-AF65-F5344CB8AC3E}">
        <p14:creationId xmlns:p14="http://schemas.microsoft.com/office/powerpoint/2010/main" val="83410362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1610</TotalTime>
  <Words>1320</Words>
  <Application>Microsoft Office PowerPoint</Application>
  <PresentationFormat>Widescreen</PresentationFormat>
  <Paragraphs>198</Paragraphs>
  <Slides>15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Suyash Tapase</dc:creator>
  <cp:lastModifiedBy>Suyash Tapase</cp:lastModifiedBy>
  <cp:revision>7</cp:revision>
  <dcterms:created xsi:type="dcterms:W3CDTF">2023-05-15T03:47:29Z</dcterms:created>
  <dcterms:modified xsi:type="dcterms:W3CDTF">2023-05-17T14:41:48Z</dcterms:modified>
</cp:coreProperties>
</file>