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6" r:id="rId1"/>
  </p:sldMasterIdLst>
  <p:notesMasterIdLst>
    <p:notesMasterId r:id="rId11"/>
  </p:notesMasterIdLst>
  <p:sldIdLst>
    <p:sldId id="256" r:id="rId2"/>
    <p:sldId id="259" r:id="rId3"/>
    <p:sldId id="260" r:id="rId4"/>
    <p:sldId id="261" r:id="rId5"/>
    <p:sldId id="262" r:id="rId6"/>
    <p:sldId id="263" r:id="rId7"/>
    <p:sldId id="264" r:id="rId8"/>
    <p:sldId id="266" r:id="rId9"/>
    <p:sldId id="268" r:id="rId10"/>
  </p:sldIdLst>
  <p:sldSz cx="18288000" cy="10287000"/>
  <p:notesSz cx="6858000" cy="9144000"/>
  <p:embeddedFontLst>
    <p:embeddedFont>
      <p:font typeface="Assistant" pitchFamily="2" charset="-79"/>
      <p:regular r:id="rId12"/>
      <p:bold r:id="rId13"/>
    </p:embeddedFont>
    <p:embeddedFont>
      <p:font typeface="Bookman Old Style" panose="02050604050505020204" pitchFamily="18" charset="0"/>
      <p:regular r:id="rId14"/>
      <p:bold r:id="rId15"/>
      <p:italic r:id="rId16"/>
      <p:boldItalic r:id="rId17"/>
    </p:embeddedFont>
    <p:embeddedFont>
      <p:font typeface="Poppins Black" panose="00000A00000000000000" pitchFamily="2" charset="0"/>
      <p:bold r:id="rId18"/>
      <p:boldItalic r:id="rId19"/>
    </p:embeddedFont>
    <p:embeddedFont>
      <p:font typeface="Rockwell" panose="02060603020205020403" pitchFamily="18"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4FC"/>
    <a:srgbClr val="C272ED"/>
    <a:srgbClr val="CCFFFF"/>
    <a:srgbClr val="1807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1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327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93450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3013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832476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55123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9558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45415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069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8418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087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742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475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455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892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822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919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23895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747594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ctr" defTabSz="1371600" rtl="0"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l" defTabSz="1371600" rtl="0"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l" defTabSz="1371600" rtl="0"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l" defTabSz="1371600" rtl="0"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ajsrp.com/%D9%85%D8%B3%D8%A7%D8%B9%D8%AF%D8%A9-%D8%A7%D9%84%D8%B7%D9%84%D8%A7%D8%A8-%D8%A7%D9%84%D8%AA%D8%B9%D9%84%D9%8A%D9%85-%D8%A7%D9%84%D8%A7%D9%84%D9%83%D8%AA%D8%B1%D9%88%D9%86%D9%8A.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technofaq.org/posts/2017/11/10-eye-grabbing-examples-of-emerging-technology-in-educ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edtech4beginners.com/2020/08/04/guest-post-benefits-of-e-learning-for-teacher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wccftech.com/ultimate-front-end-development-bundle/" TargetMode="External"/><Relationship Id="rId5" Type="http://schemas.openxmlformats.org/officeDocument/2006/relationships/image" Target="../media/image11.jpg"/><Relationship Id="rId4" Type="http://schemas.openxmlformats.org/officeDocument/2006/relationships/hyperlink" Target="https://cursosdedesarrollo.com/2020/06/mercado-laboral-lenguajes-y-frameworks-de-backend-mas-demandados-en-junio-de-202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docsity.com/" TargetMode="External"/><Relationship Id="rId2" Type="http://schemas.openxmlformats.org/officeDocument/2006/relationships/hyperlink" Target="http://www.wolframalpha.com/" TargetMode="External"/><Relationship Id="rId1" Type="http://schemas.openxmlformats.org/officeDocument/2006/relationships/slideLayout" Target="../slideLayouts/slideLayout6.xml"/><Relationship Id="rId6" Type="http://schemas.openxmlformats.org/officeDocument/2006/relationships/hyperlink" Target="https://educeleb.com/why-you-should-use-online-learning-platforms/" TargetMode="External"/><Relationship Id="rId5"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1141131" y="5582885"/>
            <a:ext cx="9016392" cy="2115964"/>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500" b="0" i="0" u="none" strike="noStrike" cap="none" dirty="0">
                <a:solidFill>
                  <a:srgbClr val="FFFFFF"/>
                </a:solidFill>
                <a:latin typeface="Arial"/>
                <a:ea typeface="Arial"/>
                <a:cs typeface="Arial"/>
                <a:sym typeface="Arial"/>
              </a:rPr>
              <a:t>By: </a:t>
            </a:r>
            <a:endParaRPr dirty="0"/>
          </a:p>
          <a:p>
            <a:pPr marL="0" marR="0" lvl="0" indent="0" algn="l" rtl="0">
              <a:lnSpc>
                <a:spcPct val="110000"/>
              </a:lnSpc>
              <a:spcBef>
                <a:spcPts val="0"/>
              </a:spcBef>
              <a:spcAft>
                <a:spcPts val="0"/>
              </a:spcAft>
              <a:buNone/>
            </a:pPr>
            <a:r>
              <a:rPr lang="en-US" sz="2500" dirty="0">
                <a:solidFill>
                  <a:srgbClr val="FFFFFF"/>
                </a:solidFill>
                <a:latin typeface="Arial"/>
                <a:cs typeface="Arial"/>
                <a:sym typeface="Arial"/>
              </a:rPr>
              <a:t>Hemani Ramakant Maurya</a:t>
            </a:r>
            <a:endParaRPr dirty="0"/>
          </a:p>
          <a:p>
            <a:pPr marL="0" marR="0" lvl="0" indent="0" algn="l" rtl="0">
              <a:lnSpc>
                <a:spcPct val="110000"/>
              </a:lnSpc>
              <a:spcBef>
                <a:spcPts val="0"/>
              </a:spcBef>
              <a:spcAft>
                <a:spcPts val="0"/>
              </a:spcAft>
              <a:buNone/>
            </a:pPr>
            <a:r>
              <a:rPr lang="en-US" sz="2500" b="0" i="0" u="none" strike="noStrike" cap="none" dirty="0">
                <a:solidFill>
                  <a:srgbClr val="FFFFFF"/>
                </a:solidFill>
                <a:latin typeface="Arial"/>
                <a:ea typeface="Arial"/>
                <a:cs typeface="Arial"/>
                <a:sym typeface="Arial"/>
              </a:rPr>
              <a:t>Department of Artificial Intelligence and data Science</a:t>
            </a:r>
            <a:endParaRPr dirty="0"/>
          </a:p>
          <a:p>
            <a:pPr marL="0" marR="0" lvl="0" indent="0" algn="l" rtl="0">
              <a:lnSpc>
                <a:spcPct val="110000"/>
              </a:lnSpc>
              <a:spcBef>
                <a:spcPts val="0"/>
              </a:spcBef>
              <a:spcAft>
                <a:spcPts val="0"/>
              </a:spcAft>
              <a:buNone/>
            </a:pPr>
            <a:r>
              <a:rPr lang="en-US" sz="2500" b="0" i="0" u="none" strike="noStrike" cap="none" dirty="0" err="1">
                <a:solidFill>
                  <a:srgbClr val="FFFFFF"/>
                </a:solidFill>
                <a:latin typeface="Arial"/>
                <a:ea typeface="Arial"/>
                <a:cs typeface="Arial"/>
                <a:sym typeface="Arial"/>
              </a:rPr>
              <a:t>Vidyavardhini’s</a:t>
            </a:r>
            <a:r>
              <a:rPr lang="en-US" sz="2500" b="0" i="0" u="none" strike="noStrike" cap="none" dirty="0">
                <a:solidFill>
                  <a:srgbClr val="FFFFFF"/>
                </a:solidFill>
                <a:latin typeface="Arial"/>
                <a:ea typeface="Arial"/>
                <a:cs typeface="Arial"/>
                <a:sym typeface="Arial"/>
              </a:rPr>
              <a:t> College of Engineering and Technology</a:t>
            </a:r>
            <a:endParaRPr dirty="0"/>
          </a:p>
          <a:p>
            <a:pPr marL="0" marR="0" lvl="0" indent="0" algn="l" rtl="0">
              <a:lnSpc>
                <a:spcPct val="110000"/>
              </a:lnSpc>
              <a:spcBef>
                <a:spcPts val="0"/>
              </a:spcBef>
              <a:spcAft>
                <a:spcPts val="0"/>
              </a:spcAft>
              <a:buNone/>
            </a:pPr>
            <a:endParaRPr sz="2500" b="0" i="0" u="none" strike="noStrike" cap="none" dirty="0">
              <a:solidFill>
                <a:srgbClr val="FFFFFF"/>
              </a:solidFill>
              <a:latin typeface="Arial"/>
              <a:ea typeface="Arial"/>
              <a:cs typeface="Arial"/>
              <a:sym typeface="Arial"/>
            </a:endParaRPr>
          </a:p>
        </p:txBody>
      </p:sp>
      <p:sp>
        <p:nvSpPr>
          <p:cNvPr id="85" name="Google Shape;85;p13"/>
          <p:cNvSpPr/>
          <p:nvPr/>
        </p:nvSpPr>
        <p:spPr>
          <a:xfrm>
            <a:off x="-592645" y="4993810"/>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p>
            <a:endParaRPr lang="en-IN"/>
          </a:p>
        </p:txBody>
      </p:sp>
      <p:sp>
        <p:nvSpPr>
          <p:cNvPr id="86" name="Google Shape;86;p13"/>
          <p:cNvSpPr txBox="1"/>
          <p:nvPr/>
        </p:nvSpPr>
        <p:spPr>
          <a:xfrm>
            <a:off x="512506" y="3091362"/>
            <a:ext cx="16524210" cy="1794979"/>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300" b="0" i="0" dirty="0">
                <a:effectLst/>
                <a:latin typeface="Poppins Black" panose="00000A00000000000000" pitchFamily="2" charset="0"/>
                <a:cs typeface="Poppins Black" panose="00000A00000000000000" pitchFamily="2" charset="0"/>
              </a:rPr>
              <a:t>Rise of Online Education: Transforming Learning through Web-based Platforms</a:t>
            </a:r>
            <a:endParaRPr lang="en-US" sz="5300" dirty="0">
              <a:latin typeface="Poppins Black" panose="00000A00000000000000" pitchFamily="2" charset="0"/>
              <a:cs typeface="Poppins Black" panose="00000A00000000000000" pitchFamily="2" charset="0"/>
            </a:endParaRPr>
          </a:p>
        </p:txBody>
      </p:sp>
      <p:sp>
        <p:nvSpPr>
          <p:cNvPr id="87" name="Google Shape;87;p13"/>
          <p:cNvSpPr/>
          <p:nvPr/>
        </p:nvSpPr>
        <p:spPr>
          <a:xfrm>
            <a:off x="-592645" y="8780222"/>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p>
            <a:endParaRPr lang="en-IN"/>
          </a:p>
        </p:txBody>
      </p:sp>
      <p:sp>
        <p:nvSpPr>
          <p:cNvPr id="88" name="Google Shape;88;p13"/>
          <p:cNvSpPr/>
          <p:nvPr/>
        </p:nvSpPr>
        <p:spPr>
          <a:xfrm>
            <a:off x="-2236312" y="0"/>
            <a:ext cx="23252612" cy="3064959"/>
          </a:xfrm>
          <a:custGeom>
            <a:avLst/>
            <a:gdLst/>
            <a:ahLst/>
            <a:cxnLst/>
            <a:rect l="l" t="t" r="r" b="b"/>
            <a:pathLst>
              <a:path w="23252612" h="3064959" extrusionOk="0">
                <a:moveTo>
                  <a:pt x="0" y="0"/>
                </a:moveTo>
                <a:lnTo>
                  <a:pt x="23252612" y="0"/>
                </a:lnTo>
                <a:lnTo>
                  <a:pt x="23252612" y="3064959"/>
                </a:lnTo>
                <a:lnTo>
                  <a:pt x="0" y="3064959"/>
                </a:lnTo>
                <a:lnTo>
                  <a:pt x="0" y="0"/>
                </a:lnTo>
                <a:close/>
              </a:path>
            </a:pathLst>
          </a:custGeom>
          <a:blipFill rotWithShape="1">
            <a:blip r:embed="rId4">
              <a:alphaModFix/>
            </a:blip>
            <a:stretch>
              <a:fillRect t="-135645" b="-507738"/>
            </a:stretch>
          </a:blipFill>
          <a:ln>
            <a:noFill/>
          </a:ln>
        </p:spPr>
        <p:txBody>
          <a:bodyPr/>
          <a:lstStyle/>
          <a:p>
            <a:endParaRPr lang="en-IN"/>
          </a:p>
        </p:txBody>
      </p:sp>
      <p:sp>
        <p:nvSpPr>
          <p:cNvPr id="89" name="Google Shape;89;p13"/>
          <p:cNvSpPr/>
          <p:nvPr/>
        </p:nvSpPr>
        <p:spPr>
          <a:xfrm>
            <a:off x="1328946" y="676632"/>
            <a:ext cx="1709066" cy="1711696"/>
          </a:xfrm>
          <a:custGeom>
            <a:avLst/>
            <a:gdLst/>
            <a:ahLst/>
            <a:cxnLst/>
            <a:rect l="l" t="t" r="r" b="b"/>
            <a:pathLst>
              <a:path w="1709066" h="1711696" extrusionOk="0">
                <a:moveTo>
                  <a:pt x="0" y="0"/>
                </a:moveTo>
                <a:lnTo>
                  <a:pt x="1709066" y="0"/>
                </a:lnTo>
                <a:lnTo>
                  <a:pt x="1709066" y="1711695"/>
                </a:lnTo>
                <a:lnTo>
                  <a:pt x="0" y="1711695"/>
                </a:lnTo>
                <a:lnTo>
                  <a:pt x="0" y="0"/>
                </a:lnTo>
                <a:close/>
              </a:path>
            </a:pathLst>
          </a:custGeom>
          <a:blipFill rotWithShape="1">
            <a:blip r:embed="rId5">
              <a:alphaModFix/>
            </a:blip>
            <a:stretch>
              <a:fillRect/>
            </a:stretch>
          </a:blipFill>
          <a:ln>
            <a:noFill/>
          </a:ln>
        </p:spPr>
        <p:txBody>
          <a:bodyPr/>
          <a:lstStyle/>
          <a:p>
            <a:endParaRPr lang="en-IN"/>
          </a:p>
        </p:txBody>
      </p:sp>
      <p:sp>
        <p:nvSpPr>
          <p:cNvPr id="90" name="Google Shape;90;p13"/>
          <p:cNvSpPr txBox="1"/>
          <p:nvPr/>
        </p:nvSpPr>
        <p:spPr>
          <a:xfrm>
            <a:off x="3296852" y="802229"/>
            <a:ext cx="12186284" cy="1384301"/>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1" i="0" u="none" strike="noStrike" cap="none" dirty="0" err="1">
                <a:solidFill>
                  <a:srgbClr val="000000"/>
                </a:solidFill>
                <a:latin typeface="Assistant"/>
                <a:ea typeface="Assistant"/>
                <a:cs typeface="Assistant"/>
                <a:sym typeface="Assistant"/>
              </a:rPr>
              <a:t>Vidyavardhini’s</a:t>
            </a:r>
            <a:r>
              <a:rPr lang="en-US" sz="3999" b="1" i="0" u="none" strike="noStrike" cap="none" dirty="0">
                <a:solidFill>
                  <a:srgbClr val="000000"/>
                </a:solidFill>
                <a:latin typeface="Assistant"/>
                <a:ea typeface="Assistant"/>
                <a:cs typeface="Assistant"/>
                <a:sym typeface="Assistant"/>
              </a:rPr>
              <a:t> College of Engineering &amp;  Technology</a:t>
            </a:r>
            <a:endParaRPr dirty="0"/>
          </a:p>
          <a:p>
            <a:pPr marL="0" marR="0" lvl="0" indent="0" algn="ctr" rtl="0">
              <a:lnSpc>
                <a:spcPct val="140010"/>
              </a:lnSpc>
              <a:spcBef>
                <a:spcPts val="0"/>
              </a:spcBef>
              <a:spcAft>
                <a:spcPts val="0"/>
              </a:spcAft>
              <a:buNone/>
            </a:pPr>
            <a:r>
              <a:rPr lang="en-US" sz="3999" b="1" i="0" u="none" strike="noStrike" cap="none" dirty="0">
                <a:solidFill>
                  <a:srgbClr val="000000"/>
                </a:solidFill>
                <a:latin typeface="Assistant"/>
                <a:ea typeface="Assistant"/>
                <a:cs typeface="Assistant"/>
                <a:sym typeface="Assistant"/>
              </a:rPr>
              <a:t>Department of Artificial Intelligence &amp; Data Science</a:t>
            </a:r>
            <a:endParaRPr dirty="0"/>
          </a:p>
        </p:txBody>
      </p:sp>
      <p:sp>
        <p:nvSpPr>
          <p:cNvPr id="91" name="Google Shape;91;p13"/>
          <p:cNvSpPr/>
          <p:nvPr/>
        </p:nvSpPr>
        <p:spPr>
          <a:xfrm>
            <a:off x="12020421" y="-488015"/>
            <a:ext cx="8825739" cy="10963650"/>
          </a:xfrm>
          <a:custGeom>
            <a:avLst/>
            <a:gdLst/>
            <a:ahLst/>
            <a:cxnLst/>
            <a:rect l="l" t="t" r="r" b="b"/>
            <a:pathLst>
              <a:path w="8825739" h="10963650" extrusionOk="0">
                <a:moveTo>
                  <a:pt x="0" y="0"/>
                </a:moveTo>
                <a:lnTo>
                  <a:pt x="8825738" y="0"/>
                </a:lnTo>
                <a:lnTo>
                  <a:pt x="8825738" y="10963650"/>
                </a:lnTo>
                <a:lnTo>
                  <a:pt x="0" y="10963650"/>
                </a:lnTo>
                <a:lnTo>
                  <a:pt x="0" y="0"/>
                </a:lnTo>
                <a:close/>
              </a:path>
            </a:pathLst>
          </a:custGeom>
          <a:blipFill rotWithShape="1">
            <a:blip r:embed="rId6">
              <a:alphaModFix/>
            </a:blip>
            <a:stretch>
              <a:fillRect/>
            </a:stretch>
          </a:blipFill>
          <a:ln>
            <a:noFill/>
          </a:ln>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249262" y="470642"/>
            <a:ext cx="10771663" cy="1267195"/>
          </a:xfrm>
        </p:spPr>
        <p:txBody>
          <a:bodyPr>
            <a:normAutofit/>
          </a:bodyPr>
          <a:lstStyle/>
          <a:p>
            <a:r>
              <a:rPr lang="en-US" sz="5000" cap="none" dirty="0">
                <a:solidFill>
                  <a:schemeClr val="bg1"/>
                </a:solidFill>
                <a:latin typeface="Poppins Black" panose="00000A00000000000000" pitchFamily="2" charset="0"/>
                <a:cs typeface="Poppins Black" panose="00000A00000000000000" pitchFamily="2" charset="0"/>
              </a:rPr>
              <a:t>What is ONLINE EDUCATION?</a:t>
            </a:r>
            <a:endParaRPr lang="en-IN" sz="5000" cap="none" dirty="0">
              <a:solidFill>
                <a:schemeClr val="bg1"/>
              </a:solidFill>
              <a:latin typeface="Poppins Black" panose="00000A00000000000000" pitchFamily="2" charset="0"/>
              <a:cs typeface="Poppins Black" panose="00000A00000000000000" pitchFamily="2" charset="0"/>
            </a:endParaRPr>
          </a:p>
        </p:txBody>
      </p:sp>
      <p:sp>
        <p:nvSpPr>
          <p:cNvPr id="3" name="TextBox 2">
            <a:extLst>
              <a:ext uri="{FF2B5EF4-FFF2-40B4-BE49-F238E27FC236}">
                <a16:creationId xmlns:a16="http://schemas.microsoft.com/office/drawing/2014/main" id="{4865ADD8-01E8-2CBC-7F5A-FA5B7F7E883A}"/>
              </a:ext>
            </a:extLst>
          </p:cNvPr>
          <p:cNvSpPr txBox="1"/>
          <p:nvPr/>
        </p:nvSpPr>
        <p:spPr>
          <a:xfrm>
            <a:off x="1084482" y="2523194"/>
            <a:ext cx="7653117" cy="6247864"/>
          </a:xfrm>
          <a:prstGeom prst="rect">
            <a:avLst/>
          </a:prstGeom>
          <a:noFill/>
        </p:spPr>
        <p:txBody>
          <a:bodyPr wrap="square" rtlCol="0">
            <a:spAutoFit/>
          </a:bodyPr>
          <a:lstStyle/>
          <a:p>
            <a:pPr algn="just"/>
            <a:r>
              <a:rPr lang="en-US" sz="4000" b="0" i="0" dirty="0">
                <a:solidFill>
                  <a:schemeClr val="bg1"/>
                </a:solidFill>
                <a:effectLst/>
                <a:latin typeface="Arial" panose="020B0604020202020204" pitchFamily="34" charset="0"/>
                <a:cs typeface="Arial" panose="020B0604020202020204" pitchFamily="34" charset="0"/>
              </a:rPr>
              <a:t>“</a:t>
            </a:r>
            <a:r>
              <a:rPr lang="en-US" sz="3600" b="0" i="0" dirty="0">
                <a:solidFill>
                  <a:schemeClr val="bg1"/>
                </a:solidFill>
                <a:effectLst/>
                <a:latin typeface="Arial" panose="020B0604020202020204" pitchFamily="34" charset="0"/>
                <a:cs typeface="Arial" panose="020B0604020202020204" pitchFamily="34" charset="0"/>
              </a:rPr>
              <a:t>Online education, also known as </a:t>
            </a:r>
          </a:p>
          <a:p>
            <a:pPr algn="just"/>
            <a:r>
              <a:rPr lang="en-US" sz="3600" b="0" i="0" dirty="0">
                <a:solidFill>
                  <a:schemeClr val="bg1"/>
                </a:solidFill>
                <a:effectLst/>
                <a:latin typeface="Arial" panose="020B0604020202020204" pitchFamily="34" charset="0"/>
                <a:cs typeface="Arial" panose="020B0604020202020204" pitchFamily="34" charset="0"/>
              </a:rPr>
              <a:t>e-learning, is a mode of learning that leverages digital technologies and the internet to deliver educational content, instruction, and assessments to students remotely. It offers flexibility, accessibility, and the ability to learn from anywhere with an internet connection, making it a popular choice for both formal and informal learning.”</a:t>
            </a:r>
          </a:p>
        </p:txBody>
      </p:sp>
      <p:sp>
        <p:nvSpPr>
          <p:cNvPr id="4" name="Google Shape;85;p13">
            <a:extLst>
              <a:ext uri="{FF2B5EF4-FFF2-40B4-BE49-F238E27FC236}">
                <a16:creationId xmlns:a16="http://schemas.microsoft.com/office/drawing/2014/main" id="{34C48C00-6DF7-F3DA-1ECC-98A0399C96BD}"/>
              </a:ext>
            </a:extLst>
          </p:cNvPr>
          <p:cNvSpPr/>
          <p:nvPr/>
        </p:nvSpPr>
        <p:spPr>
          <a:xfrm>
            <a:off x="-217714" y="1737837"/>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2">
              <a:alphaModFix/>
            </a:blip>
            <a:stretch>
              <a:fillRect/>
            </a:stretch>
          </a:blipFill>
          <a:ln>
            <a:noFill/>
          </a:ln>
        </p:spPr>
        <p:txBody>
          <a:bodyPr/>
          <a:lstStyle/>
          <a:p>
            <a:endParaRPr lang="en-IN"/>
          </a:p>
        </p:txBody>
      </p:sp>
      <p:pic>
        <p:nvPicPr>
          <p:cNvPr id="6" name="Picture 5">
            <a:extLst>
              <a:ext uri="{FF2B5EF4-FFF2-40B4-BE49-F238E27FC236}">
                <a16:creationId xmlns:a16="http://schemas.microsoft.com/office/drawing/2014/main" id="{E30FC18A-857F-8231-9101-5D2E24A5EE3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961382" y="2844800"/>
            <a:ext cx="6729493" cy="4205933"/>
          </a:xfrm>
          <a:prstGeom prst="rect">
            <a:avLst/>
          </a:prstGeom>
        </p:spPr>
      </p:pic>
    </p:spTree>
    <p:extLst>
      <p:ext uri="{BB962C8B-B14F-4D97-AF65-F5344CB8AC3E}">
        <p14:creationId xmlns:p14="http://schemas.microsoft.com/office/powerpoint/2010/main" val="287589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124801" y="875116"/>
            <a:ext cx="12490449" cy="862721"/>
          </a:xfrm>
        </p:spPr>
        <p:txBody>
          <a:bodyPr>
            <a:normAutofit/>
          </a:bodyPr>
          <a:lstStyle/>
          <a:p>
            <a:r>
              <a:rPr lang="en-IN" sz="5000" cap="none" dirty="0">
                <a:solidFill>
                  <a:schemeClr val="bg1"/>
                </a:solidFill>
                <a:effectLst/>
                <a:latin typeface="Poppins Black" panose="00000A00000000000000" pitchFamily="2" charset="0"/>
                <a:cs typeface="Poppins Black" panose="00000A00000000000000" pitchFamily="2" charset="0"/>
              </a:rPr>
              <a:t>Traditional</a:t>
            </a:r>
            <a:r>
              <a:rPr lang="en-IN" sz="5000" cap="none" dirty="0">
                <a:solidFill>
                  <a:schemeClr val="bg1"/>
                </a:solidFill>
                <a:latin typeface="Poppins Black" panose="00000A00000000000000" pitchFamily="2" charset="0"/>
                <a:cs typeface="Poppins Black" panose="00000A00000000000000" pitchFamily="2" charset="0"/>
              </a:rPr>
              <a:t> v/s online education</a:t>
            </a:r>
          </a:p>
        </p:txBody>
      </p:sp>
      <p:sp>
        <p:nvSpPr>
          <p:cNvPr id="4" name="Google Shape;85;p13">
            <a:extLst>
              <a:ext uri="{FF2B5EF4-FFF2-40B4-BE49-F238E27FC236}">
                <a16:creationId xmlns:a16="http://schemas.microsoft.com/office/drawing/2014/main" id="{449EA1DD-8615-E7E5-721C-2EE668B0DD41}"/>
              </a:ext>
            </a:extLst>
          </p:cNvPr>
          <p:cNvSpPr/>
          <p:nvPr/>
        </p:nvSpPr>
        <p:spPr>
          <a:xfrm>
            <a:off x="-217714" y="1737837"/>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2">
              <a:alphaModFix/>
            </a:blip>
            <a:stretch>
              <a:fillRect/>
            </a:stretch>
          </a:blipFill>
          <a:ln>
            <a:noFill/>
          </a:ln>
        </p:spPr>
        <p:txBody>
          <a:bodyPr/>
          <a:lstStyle/>
          <a:p>
            <a:endParaRPr lang="en-IN"/>
          </a:p>
        </p:txBody>
      </p:sp>
      <p:sp>
        <p:nvSpPr>
          <p:cNvPr id="6" name="Rectangle 1">
            <a:extLst>
              <a:ext uri="{FF2B5EF4-FFF2-40B4-BE49-F238E27FC236}">
                <a16:creationId xmlns:a16="http://schemas.microsoft.com/office/drawing/2014/main" id="{102B47F6-C263-1430-F7EC-618DB57177F6}"/>
              </a:ext>
            </a:extLst>
          </p:cNvPr>
          <p:cNvSpPr>
            <a:spLocks noChangeArrowheads="1"/>
          </p:cNvSpPr>
          <p:nvPr/>
        </p:nvSpPr>
        <p:spPr bwMode="auto">
          <a:xfrm>
            <a:off x="8448675" y="2844531"/>
            <a:ext cx="31917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A6CE479-F30C-B794-35FF-3CDA76033C6B}"/>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11000"/>
                    </a14:imgEffect>
                  </a14:imgLayer>
                </a14:imgProps>
              </a:ext>
            </a:extLst>
          </a:blip>
          <a:srcRect l="37143" t="27230" r="20317" b="28749"/>
          <a:stretch/>
        </p:blipFill>
        <p:spPr>
          <a:xfrm>
            <a:off x="3202074" y="2670629"/>
            <a:ext cx="11791183" cy="6618513"/>
          </a:xfrm>
          <a:prstGeom prst="rect">
            <a:avLst/>
          </a:prstGeom>
        </p:spPr>
      </p:pic>
    </p:spTree>
    <p:extLst>
      <p:ext uri="{BB962C8B-B14F-4D97-AF65-F5344CB8AC3E}">
        <p14:creationId xmlns:p14="http://schemas.microsoft.com/office/powerpoint/2010/main" val="374868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320902" y="430587"/>
            <a:ext cx="14594114" cy="862721"/>
          </a:xfrm>
        </p:spPr>
        <p:txBody>
          <a:bodyPr>
            <a:noAutofit/>
          </a:bodyPr>
          <a:lstStyle/>
          <a:p>
            <a:r>
              <a:rPr lang="en-US" sz="4500" b="0" i="0" cap="none" dirty="0">
                <a:solidFill>
                  <a:schemeClr val="bg1"/>
                </a:solidFill>
                <a:effectLst/>
                <a:latin typeface="Poppins Black" panose="00000A00000000000000" pitchFamily="2" charset="0"/>
                <a:cs typeface="Poppins Black" panose="00000A00000000000000" pitchFamily="2" charset="0"/>
              </a:rPr>
              <a:t>Technical advancements in online education</a:t>
            </a:r>
            <a:endParaRPr lang="en-IN" sz="4500" cap="none" dirty="0">
              <a:solidFill>
                <a:schemeClr val="bg1"/>
              </a:solidFill>
              <a:latin typeface="Poppins Black" panose="00000A00000000000000" pitchFamily="2" charset="0"/>
              <a:cs typeface="Poppins Black" panose="00000A00000000000000" pitchFamily="2" charset="0"/>
            </a:endParaRPr>
          </a:p>
        </p:txBody>
      </p:sp>
      <p:sp>
        <p:nvSpPr>
          <p:cNvPr id="3" name="TextBox 2">
            <a:extLst>
              <a:ext uri="{FF2B5EF4-FFF2-40B4-BE49-F238E27FC236}">
                <a16:creationId xmlns:a16="http://schemas.microsoft.com/office/drawing/2014/main" id="{4865ADD8-01E8-2CBC-7F5A-FA5B7F7E883A}"/>
              </a:ext>
            </a:extLst>
          </p:cNvPr>
          <p:cNvSpPr txBox="1"/>
          <p:nvPr/>
        </p:nvSpPr>
        <p:spPr>
          <a:xfrm>
            <a:off x="580572" y="1944915"/>
            <a:ext cx="11263084" cy="8833187"/>
          </a:xfrm>
          <a:prstGeom prst="rect">
            <a:avLst/>
          </a:prstGeom>
          <a:noFill/>
        </p:spPr>
        <p:txBody>
          <a:bodyPr wrap="square" rtlCol="0">
            <a:spAutoFit/>
          </a:bodyPr>
          <a:lstStyle/>
          <a:p>
            <a:pPr marL="457200" indent="-457200" algn="just" fontAlgn="base">
              <a:buFont typeface="Wingdings" panose="05000000000000000000" pitchFamily="2" charset="2"/>
              <a:buChar char="§"/>
            </a:pPr>
            <a:r>
              <a:rPr lang="en-US" sz="2800" b="1" i="0" dirty="0">
                <a:solidFill>
                  <a:schemeClr val="bg1"/>
                </a:solidFill>
                <a:effectLst/>
                <a:latin typeface="Arial" panose="020B0604020202020204" pitchFamily="34" charset="0"/>
                <a:cs typeface="Arial" panose="020B0604020202020204" pitchFamily="34" charset="0"/>
              </a:rPr>
              <a:t>Learning Management Systems (LMS):</a:t>
            </a:r>
            <a:r>
              <a:rPr lang="en-US" sz="2800" b="0" i="0" dirty="0">
                <a:solidFill>
                  <a:schemeClr val="bg1"/>
                </a:solidFill>
                <a:effectLst/>
                <a:latin typeface="Arial" panose="020B0604020202020204" pitchFamily="34" charset="0"/>
                <a:cs typeface="Arial" panose="020B0604020202020204" pitchFamily="34" charset="0"/>
              </a:rPr>
              <a:t> LMS platforms like Moodle and Canvas have features for content delivery, assessments, and learner tracking.</a:t>
            </a:r>
          </a:p>
          <a:p>
            <a:pPr marL="457200" indent="-457200" algn="just" fontAlgn="base">
              <a:buFont typeface="Wingdings" panose="05000000000000000000" pitchFamily="2" charset="2"/>
              <a:buChar char="§"/>
            </a:pPr>
            <a:r>
              <a:rPr lang="en-US" sz="2800" b="1" i="0" dirty="0">
                <a:solidFill>
                  <a:schemeClr val="bg1"/>
                </a:solidFill>
                <a:effectLst/>
                <a:latin typeface="Arial" panose="020B0604020202020204" pitchFamily="34" charset="0"/>
                <a:cs typeface="Arial" panose="020B0604020202020204" pitchFamily="34" charset="0"/>
              </a:rPr>
              <a:t>Interactive Multimedia:</a:t>
            </a:r>
            <a:r>
              <a:rPr lang="en-US" sz="2800" b="0" i="0" dirty="0">
                <a:solidFill>
                  <a:schemeClr val="bg1"/>
                </a:solidFill>
                <a:effectLst/>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I</a:t>
            </a:r>
            <a:r>
              <a:rPr lang="en-US" sz="2800" b="0" i="0" dirty="0">
                <a:solidFill>
                  <a:schemeClr val="bg1"/>
                </a:solidFill>
                <a:effectLst/>
                <a:latin typeface="Arial" panose="020B0604020202020204" pitchFamily="34" charset="0"/>
                <a:cs typeface="Arial" panose="020B0604020202020204" pitchFamily="34" charset="0"/>
              </a:rPr>
              <a:t>ntegration of multimedia elements: videos, </a:t>
            </a:r>
            <a:r>
              <a:rPr lang="en-IN" sz="2800" b="0" i="0" dirty="0">
                <a:solidFill>
                  <a:schemeClr val="bg1"/>
                </a:solidFill>
                <a:effectLst/>
                <a:latin typeface="Arial" panose="020B0604020202020204" pitchFamily="34" charset="0"/>
                <a:cs typeface="Arial" panose="020B0604020202020204" pitchFamily="34" charset="0"/>
              </a:rPr>
              <a:t>simulations and virtual reality.</a:t>
            </a:r>
          </a:p>
          <a:p>
            <a:pPr marL="457200" indent="-457200" algn="just" fontAlgn="base">
              <a:buFont typeface="Wingdings" panose="05000000000000000000" pitchFamily="2" charset="2"/>
              <a:buChar char="§"/>
            </a:pPr>
            <a:r>
              <a:rPr lang="en-US" sz="2800" b="1" i="0" dirty="0">
                <a:solidFill>
                  <a:schemeClr val="bg1"/>
                </a:solidFill>
                <a:effectLst/>
                <a:latin typeface="Arial" panose="020B0604020202020204" pitchFamily="34" charset="0"/>
                <a:cs typeface="Arial" panose="020B0604020202020204" pitchFamily="34" charset="0"/>
              </a:rPr>
              <a:t>AI and Machine Learning:</a:t>
            </a:r>
            <a:r>
              <a:rPr lang="en-US" sz="2800" b="0" i="0" dirty="0">
                <a:solidFill>
                  <a:schemeClr val="bg1"/>
                </a:solidFill>
                <a:effectLst/>
                <a:latin typeface="Arial" panose="020B0604020202020204" pitchFamily="34" charset="0"/>
                <a:cs typeface="Arial" panose="020B0604020202020204" pitchFamily="34" charset="0"/>
              </a:rPr>
              <a:t> Algorithms provide personalized learning paths, automated grading, and data-driven insights for educators.</a:t>
            </a:r>
          </a:p>
          <a:p>
            <a:pPr marL="457200" indent="-457200" algn="just" fontAlgn="base">
              <a:buFont typeface="Wingdings" panose="05000000000000000000" pitchFamily="2" charset="2"/>
              <a:buChar char="§"/>
            </a:pPr>
            <a:r>
              <a:rPr lang="en-US" sz="2800" b="1" i="0" dirty="0">
                <a:solidFill>
                  <a:schemeClr val="bg1"/>
                </a:solidFill>
                <a:effectLst/>
                <a:latin typeface="Arial" panose="020B0604020202020204" pitchFamily="34" charset="0"/>
                <a:cs typeface="Arial" panose="020B0604020202020204" pitchFamily="34" charset="0"/>
              </a:rPr>
              <a:t>Cloud Computing:</a:t>
            </a:r>
            <a:r>
              <a:rPr lang="en-US" sz="2800" b="0" i="0" dirty="0">
                <a:solidFill>
                  <a:schemeClr val="bg1"/>
                </a:solidFill>
                <a:effectLst/>
                <a:latin typeface="Arial" panose="020B0604020202020204" pitchFamily="34" charset="0"/>
                <a:cs typeface="Arial" panose="020B0604020202020204" pitchFamily="34" charset="0"/>
              </a:rPr>
              <a:t> Cloud-based infrastructure ensures scalability, accessibility, and secure data storage.</a:t>
            </a:r>
            <a:endParaRPr lang="en-US" sz="2800" dirty="0">
              <a:solidFill>
                <a:schemeClr val="bg1"/>
              </a:solidFill>
              <a:latin typeface="Arial" panose="020B0604020202020204" pitchFamily="34" charset="0"/>
              <a:cs typeface="Arial" panose="020B0604020202020204" pitchFamily="34" charset="0"/>
            </a:endParaRPr>
          </a:p>
          <a:p>
            <a:pPr marL="457200" indent="-457200" algn="just" fontAlgn="base">
              <a:buFont typeface="Wingdings" panose="05000000000000000000" pitchFamily="2" charset="2"/>
              <a:buChar char="§"/>
            </a:pPr>
            <a:r>
              <a:rPr lang="en-US" sz="2800" b="1" i="0" dirty="0">
                <a:solidFill>
                  <a:schemeClr val="bg1"/>
                </a:solidFill>
                <a:effectLst/>
                <a:latin typeface="Arial" panose="020B0604020202020204" pitchFamily="34" charset="0"/>
                <a:cs typeface="Arial" panose="020B0604020202020204" pitchFamily="34" charset="0"/>
              </a:rPr>
              <a:t>Mobile Learning:</a:t>
            </a:r>
            <a:r>
              <a:rPr lang="en-US" sz="2800" b="0" i="0" dirty="0">
                <a:solidFill>
                  <a:schemeClr val="bg1"/>
                </a:solidFill>
                <a:effectLst/>
                <a:latin typeface="Arial" panose="020B0604020202020204" pitchFamily="34" charset="0"/>
                <a:cs typeface="Arial" panose="020B0604020202020204" pitchFamily="34" charset="0"/>
              </a:rPr>
              <a:t> Mobile apps and responsive design enable learning on smartphones and tablets, increasing accessibility.</a:t>
            </a:r>
          </a:p>
          <a:p>
            <a:pPr marL="457200" indent="-457200" algn="just" fontAlgn="base">
              <a:buFont typeface="Wingdings" panose="05000000000000000000" pitchFamily="2" charset="2"/>
              <a:buChar char="§"/>
            </a:pPr>
            <a:r>
              <a:rPr lang="en-US" sz="2800" b="1" i="0" dirty="0">
                <a:solidFill>
                  <a:schemeClr val="bg1"/>
                </a:solidFill>
                <a:effectLst/>
                <a:latin typeface="Arial" panose="020B0604020202020204" pitchFamily="34" charset="0"/>
                <a:cs typeface="Arial" panose="020B0604020202020204" pitchFamily="34" charset="0"/>
              </a:rPr>
              <a:t>EdTech Tools:</a:t>
            </a:r>
            <a:r>
              <a:rPr lang="en-US" sz="2800" b="0" i="0" dirty="0">
                <a:solidFill>
                  <a:schemeClr val="bg1"/>
                </a:solidFill>
                <a:effectLst/>
                <a:latin typeface="Arial" panose="020B0604020202020204" pitchFamily="34" charset="0"/>
                <a:cs typeface="Arial" panose="020B0604020202020204" pitchFamily="34" charset="0"/>
              </a:rPr>
              <a:t> A proliferation of educational technology tools for various purposes, from collaborative platforms to gamification.</a:t>
            </a:r>
            <a:endParaRPr lang="en-US" sz="2800" dirty="0">
              <a:solidFill>
                <a:schemeClr val="bg1"/>
              </a:solidFill>
              <a:latin typeface="Arial" panose="020B0604020202020204" pitchFamily="34" charset="0"/>
              <a:cs typeface="Arial" panose="020B0604020202020204" pitchFamily="34" charset="0"/>
            </a:endParaRPr>
          </a:p>
          <a:p>
            <a:pPr marL="457200" indent="-457200" algn="just" fontAlgn="base">
              <a:buFont typeface="Wingdings" panose="05000000000000000000" pitchFamily="2" charset="2"/>
              <a:buChar char="§"/>
            </a:pPr>
            <a:r>
              <a:rPr lang="en-IN" sz="2800" b="1" i="0" dirty="0">
                <a:solidFill>
                  <a:schemeClr val="bg1"/>
                </a:solidFill>
                <a:effectLst/>
                <a:latin typeface="Arial" panose="020B0604020202020204" pitchFamily="34" charset="0"/>
                <a:cs typeface="Arial" panose="020B0604020202020204" pitchFamily="34" charset="0"/>
              </a:rPr>
              <a:t>Artificial Intelligence (AI) Chatbots:</a:t>
            </a:r>
            <a:r>
              <a:rPr lang="en-IN" sz="2800" b="0" i="0" dirty="0">
                <a:solidFill>
                  <a:schemeClr val="bg1"/>
                </a:solidFill>
                <a:effectLst/>
                <a:latin typeface="Arial" panose="020B0604020202020204" pitchFamily="34" charset="0"/>
                <a:cs typeface="Arial" panose="020B0604020202020204" pitchFamily="34" charset="0"/>
              </a:rPr>
              <a:t> AI-driven chatbots offer immediate support and guidance to learners.</a:t>
            </a:r>
          </a:p>
          <a:p>
            <a:pPr marL="457200" indent="-457200" algn="just" fontAlgn="base">
              <a:buFont typeface="Wingdings" panose="05000000000000000000" pitchFamily="2" charset="2"/>
              <a:buChar char="§"/>
            </a:pPr>
            <a:r>
              <a:rPr lang="en-IN" sz="2800" b="1" i="0" dirty="0">
                <a:solidFill>
                  <a:schemeClr val="bg1"/>
                </a:solidFill>
                <a:effectLst/>
                <a:latin typeface="Arial" panose="020B0604020202020204" pitchFamily="34" charset="0"/>
                <a:cs typeface="Arial" panose="020B0604020202020204" pitchFamily="34" charset="0"/>
              </a:rPr>
              <a:t>Augmented and Virtual Reality (AR/VR):</a:t>
            </a:r>
            <a:r>
              <a:rPr lang="en-IN" sz="2800" b="0" i="0" dirty="0">
                <a:solidFill>
                  <a:schemeClr val="bg1"/>
                </a:solidFill>
                <a:effectLst/>
                <a:latin typeface="Arial" panose="020B0604020202020204" pitchFamily="34" charset="0"/>
                <a:cs typeface="Arial" panose="020B0604020202020204" pitchFamily="34" charset="0"/>
              </a:rPr>
              <a:t> AR and VR technologies enhance immersive learning experiences.</a:t>
            </a:r>
          </a:p>
          <a:p>
            <a:pPr marL="342900" indent="-342900" algn="l" fontAlgn="base">
              <a:buFont typeface="Arial" panose="020B0604020202020204" pitchFamily="34" charset="0"/>
              <a:buChar char="•"/>
            </a:pPr>
            <a:endParaRPr lang="en-US" sz="3200" b="0" i="0" dirty="0">
              <a:solidFill>
                <a:schemeClr val="bg1"/>
              </a:solidFill>
              <a:effectLst/>
              <a:latin typeface="Söhne"/>
            </a:endParaRPr>
          </a:p>
          <a:p>
            <a:pPr marL="342900" indent="-342900" algn="l" fontAlgn="base">
              <a:buFont typeface="Arial" panose="020B0604020202020204" pitchFamily="34" charset="0"/>
              <a:buChar char="•"/>
            </a:pPr>
            <a:endParaRPr lang="en-US" sz="3200" b="0" i="0" dirty="0">
              <a:effectLst/>
              <a:latin typeface="Arial" panose="020B0604020202020204" pitchFamily="34" charset="0"/>
              <a:cs typeface="Arial" panose="020B0604020202020204" pitchFamily="34" charset="0"/>
            </a:endParaRPr>
          </a:p>
        </p:txBody>
      </p:sp>
      <p:sp>
        <p:nvSpPr>
          <p:cNvPr id="5" name="Google Shape;85;p13">
            <a:extLst>
              <a:ext uri="{FF2B5EF4-FFF2-40B4-BE49-F238E27FC236}">
                <a16:creationId xmlns:a16="http://schemas.microsoft.com/office/drawing/2014/main" id="{01242615-C3A3-72A5-3953-28AB062E1827}"/>
              </a:ext>
            </a:extLst>
          </p:cNvPr>
          <p:cNvSpPr/>
          <p:nvPr/>
        </p:nvSpPr>
        <p:spPr>
          <a:xfrm>
            <a:off x="-130629" y="1293308"/>
            <a:ext cx="15791543" cy="308677"/>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2">
              <a:alphaModFix/>
            </a:blip>
            <a:stretch>
              <a:fillRect/>
            </a:stretch>
          </a:blipFill>
          <a:ln>
            <a:noFill/>
          </a:ln>
        </p:spPr>
        <p:txBody>
          <a:bodyPr/>
          <a:lstStyle/>
          <a:p>
            <a:endParaRPr lang="en-IN"/>
          </a:p>
        </p:txBody>
      </p:sp>
      <p:pic>
        <p:nvPicPr>
          <p:cNvPr id="7" name="Picture 6">
            <a:extLst>
              <a:ext uri="{FF2B5EF4-FFF2-40B4-BE49-F238E27FC236}">
                <a16:creationId xmlns:a16="http://schemas.microsoft.com/office/drawing/2014/main" id="{76650143-79C3-698C-0550-EA198C8B8CD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587061" y="2306840"/>
            <a:ext cx="4655910" cy="6207880"/>
          </a:xfrm>
          <a:prstGeom prst="rect">
            <a:avLst/>
          </a:prstGeom>
        </p:spPr>
      </p:pic>
    </p:spTree>
    <p:extLst>
      <p:ext uri="{BB962C8B-B14F-4D97-AF65-F5344CB8AC3E}">
        <p14:creationId xmlns:p14="http://schemas.microsoft.com/office/powerpoint/2010/main" val="306429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793177" y="624114"/>
            <a:ext cx="10266709" cy="1002512"/>
          </a:xfrm>
        </p:spPr>
        <p:txBody>
          <a:bodyPr>
            <a:noAutofit/>
          </a:bodyPr>
          <a:lstStyle/>
          <a:p>
            <a:r>
              <a:rPr lang="en-IN" sz="4500" b="0" i="0" cap="none" dirty="0">
                <a:solidFill>
                  <a:schemeClr val="bg1"/>
                </a:solidFill>
                <a:effectLst/>
                <a:latin typeface="Poppins Black" panose="00000A00000000000000" pitchFamily="2" charset="0"/>
                <a:cs typeface="Poppins Black" panose="00000A00000000000000" pitchFamily="2" charset="0"/>
              </a:rPr>
              <a:t>Advantages of online learning</a:t>
            </a:r>
            <a:endParaRPr lang="en-IN" sz="4500" cap="none" dirty="0">
              <a:solidFill>
                <a:schemeClr val="bg1"/>
              </a:solidFill>
              <a:latin typeface="Poppins Black" panose="00000A00000000000000" pitchFamily="2" charset="0"/>
              <a:cs typeface="Poppins Black" panose="00000A00000000000000" pitchFamily="2" charset="0"/>
            </a:endParaRPr>
          </a:p>
        </p:txBody>
      </p:sp>
      <p:sp>
        <p:nvSpPr>
          <p:cNvPr id="3" name="TextBox 2">
            <a:extLst>
              <a:ext uri="{FF2B5EF4-FFF2-40B4-BE49-F238E27FC236}">
                <a16:creationId xmlns:a16="http://schemas.microsoft.com/office/drawing/2014/main" id="{4865ADD8-01E8-2CBC-7F5A-FA5B7F7E883A}"/>
              </a:ext>
            </a:extLst>
          </p:cNvPr>
          <p:cNvSpPr txBox="1"/>
          <p:nvPr/>
        </p:nvSpPr>
        <p:spPr>
          <a:xfrm>
            <a:off x="986208" y="2491692"/>
            <a:ext cx="10363963" cy="7725192"/>
          </a:xfrm>
          <a:prstGeom prst="rect">
            <a:avLst/>
          </a:prstGeom>
          <a:noFill/>
        </p:spPr>
        <p:txBody>
          <a:bodyPr wrap="square" rtlCol="0">
            <a:spAutoFit/>
          </a:bodyPr>
          <a:lstStyle/>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Flexibility:</a:t>
            </a:r>
            <a:r>
              <a:rPr lang="en-US" sz="3600" b="0" i="0" dirty="0">
                <a:solidFill>
                  <a:schemeClr val="bg1"/>
                </a:solidFill>
                <a:effectLst/>
                <a:latin typeface="Arial" panose="020B0604020202020204" pitchFamily="34" charset="0"/>
                <a:cs typeface="Arial" panose="020B0604020202020204" pitchFamily="34" charset="0"/>
              </a:rPr>
              <a:t> Tailored schedules.</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Accessibility:</a:t>
            </a:r>
            <a:r>
              <a:rPr lang="en-US" sz="3600" b="0" i="0" dirty="0">
                <a:solidFill>
                  <a:schemeClr val="bg1"/>
                </a:solidFill>
                <a:effectLst/>
                <a:latin typeface="Arial" panose="020B0604020202020204" pitchFamily="34" charset="0"/>
                <a:cs typeface="Arial" panose="020B0604020202020204" pitchFamily="34" charset="0"/>
              </a:rPr>
              <a:t> Learn from anywhere.</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Diverse Courses:</a:t>
            </a:r>
            <a:r>
              <a:rPr lang="en-US" sz="3600" b="0" i="0" dirty="0">
                <a:solidFill>
                  <a:schemeClr val="bg1"/>
                </a:solidFill>
                <a:effectLst/>
                <a:latin typeface="Arial" panose="020B0604020202020204" pitchFamily="34" charset="0"/>
                <a:cs typeface="Arial" panose="020B0604020202020204" pitchFamily="34" charset="0"/>
              </a:rPr>
              <a:t> Wide subject range.</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Self-Paced:</a:t>
            </a:r>
            <a:r>
              <a:rPr lang="en-US" sz="3600" b="0" i="0" dirty="0">
                <a:solidFill>
                  <a:schemeClr val="bg1"/>
                </a:solidFill>
                <a:effectLst/>
                <a:latin typeface="Arial" panose="020B0604020202020204" pitchFamily="34" charset="0"/>
                <a:cs typeface="Arial" panose="020B0604020202020204" pitchFamily="34" charset="0"/>
              </a:rPr>
              <a:t> Learn at your speed.</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Cost-Efficient:</a:t>
            </a:r>
            <a:r>
              <a:rPr lang="en-US" sz="3600" b="0" i="0" dirty="0">
                <a:solidFill>
                  <a:schemeClr val="bg1"/>
                </a:solidFill>
                <a:effectLst/>
                <a:latin typeface="Arial" panose="020B0604020202020204" pitchFamily="34" charset="0"/>
                <a:cs typeface="Arial" panose="020B0604020202020204" pitchFamily="34" charset="0"/>
              </a:rPr>
              <a:t> Reduced expenses.</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Personalization:</a:t>
            </a:r>
            <a:r>
              <a:rPr lang="en-US" sz="3600" b="0" i="0" dirty="0">
                <a:solidFill>
                  <a:schemeClr val="bg1"/>
                </a:solidFill>
                <a:effectLst/>
                <a:latin typeface="Arial" panose="020B0604020202020204" pitchFamily="34" charset="0"/>
                <a:cs typeface="Arial" panose="020B0604020202020204" pitchFamily="34" charset="0"/>
              </a:rPr>
              <a:t> Adaptive content.</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Global Networking:</a:t>
            </a:r>
            <a:r>
              <a:rPr lang="en-US" sz="3600" b="0" i="0" dirty="0">
                <a:solidFill>
                  <a:schemeClr val="bg1"/>
                </a:solidFill>
                <a:effectLst/>
                <a:latin typeface="Arial" panose="020B0604020202020204" pitchFamily="34" charset="0"/>
                <a:cs typeface="Arial" panose="020B0604020202020204" pitchFamily="34" charset="0"/>
              </a:rPr>
              <a:t> Connect globally.</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Digital Skills:</a:t>
            </a:r>
            <a:r>
              <a:rPr lang="en-US" sz="3600" b="0" i="0" dirty="0">
                <a:solidFill>
                  <a:schemeClr val="bg1"/>
                </a:solidFill>
                <a:effectLst/>
                <a:latin typeface="Arial" panose="020B0604020202020204" pitchFamily="34" charset="0"/>
                <a:cs typeface="Arial" panose="020B0604020202020204" pitchFamily="34" charset="0"/>
              </a:rPr>
              <a:t> Tech proficiency.</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No Commute:</a:t>
            </a:r>
            <a:r>
              <a:rPr lang="en-US" sz="3600" b="0" i="0" dirty="0">
                <a:solidFill>
                  <a:schemeClr val="bg1"/>
                </a:solidFill>
                <a:effectLst/>
                <a:latin typeface="Arial" panose="020B0604020202020204" pitchFamily="34" charset="0"/>
                <a:cs typeface="Arial" panose="020B0604020202020204" pitchFamily="34" charset="0"/>
              </a:rPr>
              <a:t> Time and eco-friendly.</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Comfortable:</a:t>
            </a:r>
            <a:r>
              <a:rPr lang="en-US" sz="3600" b="0" i="0" dirty="0">
                <a:solidFill>
                  <a:schemeClr val="bg1"/>
                </a:solidFill>
                <a:effectLst/>
                <a:latin typeface="Arial" panose="020B0604020202020204" pitchFamily="34" charset="0"/>
                <a:cs typeface="Arial" panose="020B0604020202020204" pitchFamily="34" charset="0"/>
              </a:rPr>
              <a:t> Personalized environment.</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Continuous Learning:</a:t>
            </a:r>
            <a:r>
              <a:rPr lang="en-US" sz="3600" b="0" i="0" dirty="0">
                <a:solidFill>
                  <a:schemeClr val="bg1"/>
                </a:solidFill>
                <a:effectLst/>
                <a:latin typeface="Arial" panose="020B0604020202020204" pitchFamily="34" charset="0"/>
                <a:cs typeface="Arial" panose="020B0604020202020204" pitchFamily="34" charset="0"/>
              </a:rPr>
              <a:t> Lifelong education.</a:t>
            </a:r>
          </a:p>
          <a:p>
            <a:pPr marL="457200" indent="-457200" algn="just">
              <a:buFont typeface="Wingdings" panose="05000000000000000000" pitchFamily="2" charset="2"/>
              <a:buChar char="§"/>
            </a:pPr>
            <a:r>
              <a:rPr lang="en-US" sz="3600" b="1" i="0" dirty="0">
                <a:solidFill>
                  <a:schemeClr val="bg1"/>
                </a:solidFill>
                <a:effectLst/>
                <a:latin typeface="Arial" panose="020B0604020202020204" pitchFamily="34" charset="0"/>
                <a:cs typeface="Arial" panose="020B0604020202020204" pitchFamily="34" charset="0"/>
              </a:rPr>
              <a:t>Immediate Resources:</a:t>
            </a:r>
            <a:r>
              <a:rPr lang="en-US" sz="3600" b="0" i="0" dirty="0">
                <a:solidFill>
                  <a:schemeClr val="bg1"/>
                </a:solidFill>
                <a:effectLst/>
                <a:latin typeface="Arial" panose="020B0604020202020204" pitchFamily="34" charset="0"/>
                <a:cs typeface="Arial" panose="020B0604020202020204" pitchFamily="34" charset="0"/>
              </a:rPr>
              <a:t> Quick access to materials.</a:t>
            </a:r>
          </a:p>
          <a:p>
            <a:pPr algn="just" fontAlgn="base"/>
            <a:endParaRPr lang="en-US" sz="2800" b="0" i="0" dirty="0">
              <a:effectLst/>
              <a:latin typeface="Times New Roman" panose="02020603050405020304" pitchFamily="18" charset="0"/>
              <a:cs typeface="Times New Roman" panose="02020603050405020304" pitchFamily="18" charset="0"/>
            </a:endParaRPr>
          </a:p>
        </p:txBody>
      </p:sp>
      <p:sp>
        <p:nvSpPr>
          <p:cNvPr id="4" name="Google Shape;85;p13">
            <a:extLst>
              <a:ext uri="{FF2B5EF4-FFF2-40B4-BE49-F238E27FC236}">
                <a16:creationId xmlns:a16="http://schemas.microsoft.com/office/drawing/2014/main" id="{518E1771-425E-A357-0F0A-455377CAF15D}"/>
              </a:ext>
            </a:extLst>
          </p:cNvPr>
          <p:cNvSpPr/>
          <p:nvPr/>
        </p:nvSpPr>
        <p:spPr>
          <a:xfrm>
            <a:off x="-217714" y="1737837"/>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2">
              <a:alphaModFix/>
            </a:blip>
            <a:stretch>
              <a:fillRect/>
            </a:stretch>
          </a:blipFill>
          <a:ln>
            <a:noFill/>
          </a:ln>
        </p:spPr>
        <p:txBody>
          <a:bodyPr/>
          <a:lstStyle/>
          <a:p>
            <a:endParaRPr lang="en-IN"/>
          </a:p>
        </p:txBody>
      </p:sp>
      <p:pic>
        <p:nvPicPr>
          <p:cNvPr id="6" name="Picture 5">
            <a:extLst>
              <a:ext uri="{FF2B5EF4-FFF2-40B4-BE49-F238E27FC236}">
                <a16:creationId xmlns:a16="http://schemas.microsoft.com/office/drawing/2014/main" id="{46F16F3B-0539-B584-DCF6-190637B84E6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239141" y="2491692"/>
            <a:ext cx="6540137" cy="4615565"/>
          </a:xfrm>
          <a:prstGeom prst="rect">
            <a:avLst/>
          </a:prstGeom>
        </p:spPr>
      </p:pic>
    </p:spTree>
    <p:extLst>
      <p:ext uri="{BB962C8B-B14F-4D97-AF65-F5344CB8AC3E}">
        <p14:creationId xmlns:p14="http://schemas.microsoft.com/office/powerpoint/2010/main" val="39225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0" y="875116"/>
            <a:ext cx="15041909" cy="862721"/>
          </a:xfrm>
        </p:spPr>
        <p:txBody>
          <a:bodyPr>
            <a:noAutofit/>
          </a:bodyPr>
          <a:lstStyle/>
          <a:p>
            <a:r>
              <a:rPr lang="en-US" sz="4000" b="0" i="0" dirty="0">
                <a:solidFill>
                  <a:schemeClr val="bg1"/>
                </a:solidFill>
                <a:effectLst/>
                <a:latin typeface="Poppins Black" panose="00000A00000000000000" pitchFamily="2" charset="0"/>
                <a:cs typeface="Poppins Black" panose="00000A00000000000000" pitchFamily="2" charset="0"/>
              </a:rPr>
              <a:t>Architectural Aspects of Web-based Platforms</a:t>
            </a:r>
            <a:endParaRPr lang="en-IN" sz="4000" dirty="0">
              <a:solidFill>
                <a:schemeClr val="bg1"/>
              </a:solidFill>
              <a:latin typeface="Poppins Black" panose="00000A00000000000000" pitchFamily="2" charset="0"/>
              <a:cs typeface="Poppins Black" panose="00000A00000000000000" pitchFamily="2" charset="0"/>
            </a:endParaRPr>
          </a:p>
        </p:txBody>
      </p:sp>
      <p:sp>
        <p:nvSpPr>
          <p:cNvPr id="3" name="TextBox 2">
            <a:extLst>
              <a:ext uri="{FF2B5EF4-FFF2-40B4-BE49-F238E27FC236}">
                <a16:creationId xmlns:a16="http://schemas.microsoft.com/office/drawing/2014/main" id="{4865ADD8-01E8-2CBC-7F5A-FA5B7F7E883A}"/>
              </a:ext>
            </a:extLst>
          </p:cNvPr>
          <p:cNvSpPr txBox="1"/>
          <p:nvPr/>
        </p:nvSpPr>
        <p:spPr>
          <a:xfrm>
            <a:off x="899022" y="2600558"/>
            <a:ext cx="11716228" cy="7448193"/>
          </a:xfrm>
          <a:prstGeom prst="rect">
            <a:avLst/>
          </a:prstGeom>
          <a:noFill/>
        </p:spPr>
        <p:txBody>
          <a:bodyPr wrap="square" rtlCol="0">
            <a:spAutoFit/>
          </a:bodyPr>
          <a:lstStyle/>
          <a:p>
            <a:pPr marL="457200" indent="-457200" algn="just">
              <a:buFont typeface="Wingdings" panose="05000000000000000000" pitchFamily="2" charset="2"/>
              <a:buChar char="§"/>
            </a:pPr>
            <a:r>
              <a:rPr lang="en-US" sz="3000" b="1" i="0" dirty="0">
                <a:solidFill>
                  <a:schemeClr val="bg1"/>
                </a:solidFill>
                <a:effectLst/>
                <a:latin typeface="Arial" panose="020B0604020202020204" pitchFamily="34" charset="0"/>
                <a:cs typeface="Arial" panose="020B0604020202020204" pitchFamily="34" charset="0"/>
              </a:rPr>
              <a:t>Front-end (UI/UX):</a:t>
            </a:r>
            <a:r>
              <a:rPr lang="en-US" sz="3000" b="0" i="0" dirty="0">
                <a:solidFill>
                  <a:schemeClr val="bg1"/>
                </a:solidFill>
                <a:effectLst/>
                <a:latin typeface="Arial" panose="020B0604020202020204" pitchFamily="34" charset="0"/>
                <a:cs typeface="Arial" panose="020B0604020202020204" pitchFamily="34" charset="0"/>
              </a:rPr>
              <a:t> User interface and experience design. It's developed using web technologies like HTML, CSS, and JavaScript.</a:t>
            </a:r>
          </a:p>
          <a:p>
            <a:pPr marL="457200" indent="-457200" algn="just">
              <a:buFont typeface="Wingdings" panose="05000000000000000000" pitchFamily="2" charset="2"/>
              <a:buChar char="§"/>
            </a:pPr>
            <a:r>
              <a:rPr lang="en-US" sz="3000" b="1" i="0" dirty="0">
                <a:solidFill>
                  <a:schemeClr val="bg1"/>
                </a:solidFill>
                <a:effectLst/>
                <a:latin typeface="Arial" panose="020B0604020202020204" pitchFamily="34" charset="0"/>
                <a:cs typeface="Arial" panose="020B0604020202020204" pitchFamily="34" charset="0"/>
              </a:rPr>
              <a:t>Back-end (Server-Side):</a:t>
            </a:r>
            <a:r>
              <a:rPr lang="en-US" sz="3000" b="0" i="0" dirty="0">
                <a:solidFill>
                  <a:schemeClr val="bg1"/>
                </a:solidFill>
                <a:effectLst/>
                <a:latin typeface="Arial" panose="020B0604020202020204" pitchFamily="34" charset="0"/>
                <a:cs typeface="Arial" panose="020B0604020202020204" pitchFamily="34" charset="0"/>
              </a:rPr>
              <a:t> Server, database, and application logic. It's often built using programming languages like Python, Java, PHP, or JavaScript (Node.js).</a:t>
            </a:r>
          </a:p>
          <a:p>
            <a:pPr marL="457200" indent="-457200" algn="just">
              <a:buFont typeface="Wingdings" panose="05000000000000000000" pitchFamily="2" charset="2"/>
              <a:buChar char="§"/>
            </a:pPr>
            <a:r>
              <a:rPr lang="en-US" sz="3000" b="1" i="0" dirty="0">
                <a:solidFill>
                  <a:schemeClr val="bg1"/>
                </a:solidFill>
                <a:effectLst/>
                <a:latin typeface="Arial" panose="020B0604020202020204" pitchFamily="34" charset="0"/>
                <a:cs typeface="Arial" panose="020B0604020202020204" pitchFamily="34" charset="0"/>
              </a:rPr>
              <a:t>Database Management:</a:t>
            </a:r>
            <a:r>
              <a:rPr lang="en-US" sz="3000" b="0" i="0" dirty="0">
                <a:solidFill>
                  <a:schemeClr val="bg1"/>
                </a:solidFill>
                <a:effectLst/>
                <a:latin typeface="Arial" panose="020B0604020202020204" pitchFamily="34" charset="0"/>
                <a:cs typeface="Arial" panose="020B0604020202020204" pitchFamily="34" charset="0"/>
              </a:rPr>
              <a:t> Storage and retrieval of user data and content. </a:t>
            </a:r>
            <a:r>
              <a:rPr lang="en-IN" sz="3000" b="0" i="0" dirty="0">
                <a:solidFill>
                  <a:schemeClr val="bg1"/>
                </a:solidFill>
                <a:effectLst/>
                <a:latin typeface="Arial" panose="020B0604020202020204" pitchFamily="34" charset="0"/>
                <a:cs typeface="Arial" panose="020B0604020202020204" pitchFamily="34" charset="0"/>
              </a:rPr>
              <a:t>Common types include relational databases (e.g., MySQL, PostgreSQL) and NoSQL databases (e.g., MongoDB).</a:t>
            </a:r>
          </a:p>
          <a:p>
            <a:pPr marL="457200" indent="-457200" algn="just">
              <a:buFont typeface="Wingdings" panose="05000000000000000000" pitchFamily="2" charset="2"/>
              <a:buChar char="§"/>
            </a:pPr>
            <a:r>
              <a:rPr lang="en-US" sz="3000" b="1" i="0" dirty="0">
                <a:solidFill>
                  <a:schemeClr val="bg1"/>
                </a:solidFill>
                <a:effectLst/>
                <a:latin typeface="Arial" panose="020B0604020202020204" pitchFamily="34" charset="0"/>
                <a:cs typeface="Arial" panose="020B0604020202020204" pitchFamily="34" charset="0"/>
              </a:rPr>
              <a:t>APIs (Application Programming Interfaces):</a:t>
            </a:r>
            <a:r>
              <a:rPr lang="en-US" sz="3000" b="0" i="0" dirty="0">
                <a:solidFill>
                  <a:schemeClr val="bg1"/>
                </a:solidFill>
                <a:effectLst/>
                <a:latin typeface="Arial" panose="020B0604020202020204" pitchFamily="34" charset="0"/>
                <a:cs typeface="Arial" panose="020B0604020202020204" pitchFamily="34" charset="0"/>
              </a:rPr>
              <a:t> Interfacing with other applications.</a:t>
            </a:r>
            <a:endParaRPr lang="en-IN" sz="3000" dirty="0">
              <a:solidFill>
                <a:schemeClr val="bg1"/>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US" sz="3000" b="1" i="0" dirty="0">
                <a:solidFill>
                  <a:schemeClr val="bg1"/>
                </a:solidFill>
                <a:effectLst/>
                <a:latin typeface="Arial" panose="020B0604020202020204" pitchFamily="34" charset="0"/>
                <a:cs typeface="Arial" panose="020B0604020202020204" pitchFamily="34" charset="0"/>
              </a:rPr>
              <a:t>Content Management System (CMS):</a:t>
            </a:r>
            <a:r>
              <a:rPr lang="en-US" sz="3000" b="0" i="0" dirty="0">
                <a:solidFill>
                  <a:schemeClr val="bg1"/>
                </a:solidFill>
                <a:effectLst/>
                <a:latin typeface="Arial" panose="020B0604020202020204" pitchFamily="34" charset="0"/>
                <a:cs typeface="Arial" panose="020B0604020202020204" pitchFamily="34" charset="0"/>
              </a:rPr>
              <a:t> Organizing and managing educational content.</a:t>
            </a:r>
          </a:p>
          <a:p>
            <a:pPr marL="457200" indent="-457200" algn="just">
              <a:buFont typeface="Wingdings" panose="05000000000000000000" pitchFamily="2" charset="2"/>
              <a:buChar char="§"/>
            </a:pPr>
            <a:r>
              <a:rPr lang="en-US" sz="3000" b="1" i="0" dirty="0">
                <a:solidFill>
                  <a:schemeClr val="bg1"/>
                </a:solidFill>
                <a:effectLst/>
                <a:latin typeface="Arial" panose="020B0604020202020204" pitchFamily="34" charset="0"/>
                <a:cs typeface="Arial" panose="020B0604020202020204" pitchFamily="34" charset="0"/>
              </a:rPr>
              <a:t>Security:</a:t>
            </a:r>
            <a:r>
              <a:rPr lang="en-US" sz="3000" b="0" i="0" dirty="0">
                <a:solidFill>
                  <a:schemeClr val="bg1"/>
                </a:solidFill>
                <a:effectLst/>
                <a:latin typeface="Arial" panose="020B0604020202020204" pitchFamily="34" charset="0"/>
                <a:cs typeface="Arial" panose="020B0604020202020204" pitchFamily="34" charset="0"/>
              </a:rPr>
              <a:t> Protecting user data and ensuring privacy.</a:t>
            </a:r>
          </a:p>
          <a:p>
            <a:pPr marL="457200" indent="-457200" algn="just">
              <a:buFont typeface="Wingdings" panose="05000000000000000000" pitchFamily="2" charset="2"/>
              <a:buChar char="§"/>
            </a:pPr>
            <a:r>
              <a:rPr lang="en-IN" sz="3000" b="1" i="0" dirty="0">
                <a:solidFill>
                  <a:schemeClr val="bg1"/>
                </a:solidFill>
                <a:effectLst/>
                <a:latin typeface="Arial" panose="020B0604020202020204" pitchFamily="34" charset="0"/>
                <a:cs typeface="Arial" panose="020B0604020202020204" pitchFamily="34" charset="0"/>
              </a:rPr>
              <a:t>Mobile Optimization:</a:t>
            </a:r>
            <a:r>
              <a:rPr lang="en-IN" sz="3000" b="0" i="0" dirty="0">
                <a:solidFill>
                  <a:schemeClr val="bg1"/>
                </a:solidFill>
                <a:effectLst/>
                <a:latin typeface="Arial" panose="020B0604020202020204" pitchFamily="34" charset="0"/>
                <a:cs typeface="Arial" panose="020B0604020202020204" pitchFamily="34" charset="0"/>
              </a:rPr>
              <a:t> Adaptation for various devices.</a:t>
            </a:r>
            <a:endParaRPr lang="en-US" sz="3000" b="0" i="0" dirty="0">
              <a:solidFill>
                <a:schemeClr val="bg1"/>
              </a:solidFill>
              <a:effectLst/>
              <a:latin typeface="Arial" panose="020B0604020202020204" pitchFamily="34" charset="0"/>
              <a:cs typeface="Arial" panose="020B0604020202020204" pitchFamily="34" charset="0"/>
            </a:endParaRPr>
          </a:p>
          <a:p>
            <a:pPr algn="l" fontAlgn="base"/>
            <a:endParaRPr lang="en-US" sz="2800" b="0" i="0" dirty="0">
              <a:solidFill>
                <a:schemeClr val="bg1"/>
              </a:solidFill>
              <a:effectLst/>
              <a:latin typeface="Times New Roman" panose="02020603050405020304" pitchFamily="18" charset="0"/>
              <a:cs typeface="Times New Roman" panose="02020603050405020304" pitchFamily="18" charset="0"/>
            </a:endParaRPr>
          </a:p>
        </p:txBody>
      </p:sp>
      <p:sp>
        <p:nvSpPr>
          <p:cNvPr id="5" name="Google Shape;85;p13">
            <a:extLst>
              <a:ext uri="{FF2B5EF4-FFF2-40B4-BE49-F238E27FC236}">
                <a16:creationId xmlns:a16="http://schemas.microsoft.com/office/drawing/2014/main" id="{C3909D6A-F9C6-59D4-D721-B49109DAE311}"/>
              </a:ext>
            </a:extLst>
          </p:cNvPr>
          <p:cNvSpPr/>
          <p:nvPr/>
        </p:nvSpPr>
        <p:spPr>
          <a:xfrm>
            <a:off x="-217714" y="1737837"/>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2">
              <a:alphaModFix/>
            </a:blip>
            <a:stretch>
              <a:fillRect/>
            </a:stretch>
          </a:blipFill>
          <a:ln>
            <a:noFill/>
          </a:ln>
        </p:spPr>
        <p:txBody>
          <a:bodyPr/>
          <a:lstStyle/>
          <a:p>
            <a:endParaRPr lang="en-IN"/>
          </a:p>
        </p:txBody>
      </p:sp>
      <p:pic>
        <p:nvPicPr>
          <p:cNvPr id="9" name="Picture 8">
            <a:extLst>
              <a:ext uri="{FF2B5EF4-FFF2-40B4-BE49-F238E27FC236}">
                <a16:creationId xmlns:a16="http://schemas.microsoft.com/office/drawing/2014/main" id="{8F9272A9-9FD2-0808-29EE-32FC34F1723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3505838" y="4708122"/>
            <a:ext cx="4367825" cy="2729891"/>
          </a:xfrm>
          <a:prstGeom prst="rect">
            <a:avLst/>
          </a:prstGeom>
        </p:spPr>
      </p:pic>
      <p:pic>
        <p:nvPicPr>
          <p:cNvPr id="7" name="Picture 6">
            <a:extLst>
              <a:ext uri="{FF2B5EF4-FFF2-40B4-BE49-F238E27FC236}">
                <a16:creationId xmlns:a16="http://schemas.microsoft.com/office/drawing/2014/main" id="{3AE39881-91EA-E51B-23D4-960F281D8FCB}"/>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3710" t="7226" r="11073" b="7204"/>
          <a:stretch/>
        </p:blipFill>
        <p:spPr>
          <a:xfrm>
            <a:off x="12815275" y="2600558"/>
            <a:ext cx="4015400" cy="2284046"/>
          </a:xfrm>
          <a:prstGeom prst="rect">
            <a:avLst/>
          </a:prstGeom>
        </p:spPr>
      </p:pic>
    </p:spTree>
    <p:extLst>
      <p:ext uri="{BB962C8B-B14F-4D97-AF65-F5344CB8AC3E}">
        <p14:creationId xmlns:p14="http://schemas.microsoft.com/office/powerpoint/2010/main" val="335609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1099230" y="723452"/>
            <a:ext cx="11145157" cy="2605536"/>
          </a:xfrm>
        </p:spPr>
        <p:txBody>
          <a:bodyPr>
            <a:noAutofit/>
          </a:bodyPr>
          <a:lstStyle/>
          <a:p>
            <a:r>
              <a:rPr lang="en-IN" sz="5400" cap="none" dirty="0">
                <a:solidFill>
                  <a:schemeClr val="bg1"/>
                </a:solidFill>
                <a:latin typeface="Poppins Black" panose="00000A00000000000000" pitchFamily="2" charset="0"/>
                <a:cs typeface="Poppins Black" panose="00000A00000000000000" pitchFamily="2" charset="0"/>
              </a:rPr>
              <a:t>TOP Platforms and Websites  very useful for students !!</a:t>
            </a:r>
          </a:p>
        </p:txBody>
      </p:sp>
      <p:sp>
        <p:nvSpPr>
          <p:cNvPr id="3" name="TextBox 2">
            <a:extLst>
              <a:ext uri="{FF2B5EF4-FFF2-40B4-BE49-F238E27FC236}">
                <a16:creationId xmlns:a16="http://schemas.microsoft.com/office/drawing/2014/main" id="{4865ADD8-01E8-2CBC-7F5A-FA5B7F7E883A}"/>
              </a:ext>
            </a:extLst>
          </p:cNvPr>
          <p:cNvSpPr txBox="1"/>
          <p:nvPr/>
        </p:nvSpPr>
        <p:spPr>
          <a:xfrm>
            <a:off x="460207" y="4043363"/>
            <a:ext cx="12941740" cy="8156079"/>
          </a:xfrm>
          <a:prstGeom prst="rect">
            <a:avLst/>
          </a:prstGeom>
          <a:noFill/>
        </p:spPr>
        <p:txBody>
          <a:bodyPr wrap="square" rtlCol="0">
            <a:spAutoFit/>
          </a:bodyPr>
          <a:lstStyle/>
          <a:p>
            <a:pPr marL="571500" indent="-5715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www.wolframalpha.com</a:t>
            </a:r>
            <a:r>
              <a:rPr lang="en-US" sz="2800" b="1" dirty="0">
                <a:solidFill>
                  <a:schemeClr val="bg1"/>
                </a:solidFill>
                <a:latin typeface="Arial" panose="020B0604020202020204" pitchFamily="34" charset="0"/>
                <a:cs typeface="Arial" panose="020B0604020202020204" pitchFamily="34" charset="0"/>
              </a:rPr>
              <a:t> : to find solution of science, mathematics or any other problems and </a:t>
            </a:r>
            <a:r>
              <a:rPr lang="en-US" sz="2800" b="1" dirty="0" err="1">
                <a:solidFill>
                  <a:schemeClr val="bg1"/>
                </a:solidFill>
                <a:latin typeface="Arial" panose="020B0604020202020204" pitchFamily="34" charset="0"/>
                <a:cs typeface="Arial" panose="020B0604020202020204" pitchFamily="34" charset="0"/>
              </a:rPr>
              <a:t>neumericals</a:t>
            </a:r>
            <a:r>
              <a:rPr lang="en-US" sz="2800" b="1" dirty="0">
                <a:solidFill>
                  <a:schemeClr val="bg1"/>
                </a:solidFill>
                <a:latin typeface="Arial" panose="020B0604020202020204" pitchFamily="34" charset="0"/>
                <a:cs typeface="Arial" panose="020B0604020202020204" pitchFamily="34" charset="0"/>
              </a:rPr>
              <a:t>.</a:t>
            </a:r>
          </a:p>
          <a:p>
            <a:pPr marL="571500" indent="-5715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rPr>
              <a:t>scholar.google.com : helpful in English and other projects.</a:t>
            </a:r>
          </a:p>
          <a:p>
            <a:pPr marL="571500" indent="-5715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www.docsity.com</a:t>
            </a:r>
            <a:r>
              <a:rPr lang="en-US" sz="2800" b="1" dirty="0">
                <a:solidFill>
                  <a:schemeClr val="bg1"/>
                </a:solidFill>
                <a:latin typeface="Arial" panose="020B0604020202020204" pitchFamily="34" charset="0"/>
                <a:cs typeface="Arial" panose="020B0604020202020204" pitchFamily="34" charset="0"/>
              </a:rPr>
              <a:t> : can download PYQs, sample paper, practice papers, mock papers.</a:t>
            </a:r>
          </a:p>
          <a:p>
            <a:pPr marL="571500" indent="-5715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rPr>
              <a:t>resoomer.com : helpful to make longer answers short and simple, helpful for </a:t>
            </a:r>
            <a:r>
              <a:rPr lang="en-US" sz="2800" b="1" dirty="0" err="1">
                <a:solidFill>
                  <a:schemeClr val="bg1"/>
                </a:solidFill>
                <a:latin typeface="Arial" panose="020B0604020202020204" pitchFamily="34" charset="0"/>
                <a:cs typeface="Arial" panose="020B0604020202020204" pitchFamily="34" charset="0"/>
              </a:rPr>
              <a:t>sst</a:t>
            </a:r>
            <a:r>
              <a:rPr lang="en-US" sz="2800" b="1" dirty="0">
                <a:solidFill>
                  <a:schemeClr val="bg1"/>
                </a:solidFill>
                <a:latin typeface="Arial" panose="020B0604020202020204" pitchFamily="34" charset="0"/>
                <a:cs typeface="Arial" panose="020B0604020202020204" pitchFamily="34" charset="0"/>
              </a:rPr>
              <a:t>.</a:t>
            </a:r>
          </a:p>
          <a:p>
            <a:pPr marL="571500" indent="-5715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rPr>
              <a:t>witeboard.com : virtual whiteboard for group studies.</a:t>
            </a:r>
          </a:p>
          <a:p>
            <a:pPr marL="571500" indent="-571500" algn="l">
              <a:buFont typeface="Arial" panose="020B0604020202020204" pitchFamily="34" charset="0"/>
              <a:buChar char="•"/>
            </a:pPr>
            <a:r>
              <a:rPr lang="en-US" sz="2800" b="1" i="0" dirty="0">
                <a:solidFill>
                  <a:schemeClr val="bg1"/>
                </a:solidFill>
                <a:effectLst/>
                <a:latin typeface="Arial" panose="020B0604020202020204" pitchFamily="34" charset="0"/>
                <a:cs typeface="Arial" panose="020B0604020202020204" pitchFamily="34" charset="0"/>
              </a:rPr>
              <a:t>Coursera : academic courses.</a:t>
            </a:r>
          </a:p>
          <a:p>
            <a:pPr marL="571500" indent="-571500" algn="l">
              <a:buFont typeface="Arial" panose="020B0604020202020204" pitchFamily="34" charset="0"/>
              <a:buChar char="•"/>
            </a:pPr>
            <a:r>
              <a:rPr lang="en-US" sz="2800" b="1" dirty="0" err="1">
                <a:solidFill>
                  <a:schemeClr val="bg1"/>
                </a:solidFill>
                <a:latin typeface="Arial" panose="020B0604020202020204" pitchFamily="34" charset="0"/>
                <a:cs typeface="Arial" panose="020B0604020202020204" pitchFamily="34" charset="0"/>
              </a:rPr>
              <a:t>Skillshare</a:t>
            </a:r>
            <a:r>
              <a:rPr lang="en-US" sz="2800" b="1" dirty="0">
                <a:solidFill>
                  <a:schemeClr val="bg1"/>
                </a:solidFill>
                <a:latin typeface="Arial" panose="020B0604020202020204" pitchFamily="34" charset="0"/>
                <a:cs typeface="Arial" panose="020B0604020202020204" pitchFamily="34" charset="0"/>
              </a:rPr>
              <a:t> : platform for creative students.</a:t>
            </a:r>
          </a:p>
          <a:p>
            <a:pPr marL="571500" indent="-571500" algn="l">
              <a:buFont typeface="Arial" panose="020B0604020202020204" pitchFamily="34" charset="0"/>
              <a:buChar char="•"/>
            </a:pPr>
            <a:r>
              <a:rPr lang="en-US" sz="2800" b="1" i="0" dirty="0">
                <a:solidFill>
                  <a:schemeClr val="bg1"/>
                </a:solidFill>
                <a:effectLst/>
                <a:latin typeface="Arial" panose="020B0604020202020204" pitchFamily="34" charset="0"/>
                <a:cs typeface="Arial" panose="020B0604020202020204" pitchFamily="34" charset="0"/>
              </a:rPr>
              <a:t>Udemy: wide range of programs and high quality courses.</a:t>
            </a:r>
          </a:p>
          <a:p>
            <a:pPr marL="571500" indent="-571500" algn="l">
              <a:buFont typeface="Arial" panose="020B0604020202020204" pitchFamily="34" charset="0"/>
              <a:buChar char="•"/>
            </a:pPr>
            <a:r>
              <a:rPr lang="en-US" sz="2800" b="1" dirty="0">
                <a:solidFill>
                  <a:schemeClr val="bg1"/>
                </a:solidFill>
                <a:latin typeface="Arial" panose="020B0604020202020204" pitchFamily="34" charset="0"/>
                <a:cs typeface="Arial" panose="020B0604020202020204" pitchFamily="34" charset="0"/>
              </a:rPr>
              <a:t>edX : high quality courses created by Harvard University.</a:t>
            </a:r>
          </a:p>
          <a:p>
            <a:pPr marL="571500" indent="-571500" algn="l">
              <a:buFont typeface="Arial" panose="020B0604020202020204" pitchFamily="34" charset="0"/>
              <a:buChar char="•"/>
            </a:pPr>
            <a:r>
              <a:rPr lang="en-US" sz="2800" b="1" dirty="0" err="1">
                <a:solidFill>
                  <a:schemeClr val="bg1"/>
                </a:solidFill>
                <a:latin typeface="Arial" panose="020B0604020202020204" pitchFamily="34" charset="0"/>
                <a:cs typeface="Arial" panose="020B0604020202020204" pitchFamily="34" charset="0"/>
              </a:rPr>
              <a:t>Linkedin</a:t>
            </a:r>
            <a:r>
              <a:rPr lang="en-US" sz="2800" b="1" dirty="0">
                <a:solidFill>
                  <a:schemeClr val="bg1"/>
                </a:solidFill>
                <a:latin typeface="Arial" panose="020B0604020202020204" pitchFamily="34" charset="0"/>
                <a:cs typeface="Arial" panose="020B0604020202020204" pitchFamily="34" charset="0"/>
              </a:rPr>
              <a:t> learning : </a:t>
            </a:r>
            <a:r>
              <a:rPr lang="en-US" sz="2800" b="1" dirty="0" err="1">
                <a:solidFill>
                  <a:schemeClr val="bg1"/>
                </a:solidFill>
                <a:latin typeface="Arial" panose="020B0604020202020204" pitchFamily="34" charset="0"/>
                <a:cs typeface="Arial" panose="020B0604020202020204" pitchFamily="34" charset="0"/>
              </a:rPr>
              <a:t>thounsands</a:t>
            </a:r>
            <a:r>
              <a:rPr lang="en-US" sz="2800" b="1" dirty="0">
                <a:solidFill>
                  <a:schemeClr val="bg1"/>
                </a:solidFill>
                <a:latin typeface="Arial" panose="020B0604020202020204" pitchFamily="34" charset="0"/>
                <a:cs typeface="Arial" panose="020B0604020202020204" pitchFamily="34" charset="0"/>
              </a:rPr>
              <a:t> of programs, education while building profile.</a:t>
            </a:r>
          </a:p>
          <a:p>
            <a:pPr marL="571500" indent="-571500" algn="l">
              <a:buFont typeface="Arial" panose="020B0604020202020204" pitchFamily="34" charset="0"/>
              <a:buChar char="•"/>
            </a:pPr>
            <a:endParaRPr lang="en-US" sz="4400" b="1" dirty="0">
              <a:solidFill>
                <a:schemeClr val="bg1"/>
              </a:solidFill>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endParaRPr lang="en-US" sz="4400" b="1" dirty="0">
              <a:solidFill>
                <a:schemeClr val="bg1"/>
              </a:solidFill>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endParaRPr lang="en-US" sz="4400" b="1" i="0" dirty="0">
              <a:solidFill>
                <a:schemeClr val="bg1"/>
              </a:solidFill>
              <a:effectLst/>
              <a:latin typeface="Times New Roman" panose="02020603050405020304" pitchFamily="18" charset="0"/>
              <a:cs typeface="Times New Roman" panose="02020603050405020304" pitchFamily="18" charset="0"/>
            </a:endParaRPr>
          </a:p>
        </p:txBody>
      </p:sp>
      <p:sp>
        <p:nvSpPr>
          <p:cNvPr id="4" name="Google Shape;85;p13">
            <a:extLst>
              <a:ext uri="{FF2B5EF4-FFF2-40B4-BE49-F238E27FC236}">
                <a16:creationId xmlns:a16="http://schemas.microsoft.com/office/drawing/2014/main" id="{068630B6-5D89-2D3A-5A97-7DF80BF6F4D6}"/>
              </a:ext>
            </a:extLst>
          </p:cNvPr>
          <p:cNvSpPr/>
          <p:nvPr/>
        </p:nvSpPr>
        <p:spPr>
          <a:xfrm>
            <a:off x="-289151" y="3444512"/>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4">
              <a:alphaModFix/>
            </a:blip>
            <a:stretch>
              <a:fillRect/>
            </a:stretch>
          </a:blipFill>
          <a:ln>
            <a:noFill/>
          </a:ln>
        </p:spPr>
        <p:txBody>
          <a:bodyPr/>
          <a:lstStyle/>
          <a:p>
            <a:endParaRPr lang="en-IN" dirty="0"/>
          </a:p>
        </p:txBody>
      </p:sp>
      <p:pic>
        <p:nvPicPr>
          <p:cNvPr id="6" name="Picture 5">
            <a:extLst>
              <a:ext uri="{FF2B5EF4-FFF2-40B4-BE49-F238E27FC236}">
                <a16:creationId xmlns:a16="http://schemas.microsoft.com/office/drawing/2014/main" id="{29076751-C146-D621-69D3-361509CA538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3401947" y="1571705"/>
            <a:ext cx="4151189" cy="3745613"/>
          </a:xfrm>
          <a:prstGeom prst="rect">
            <a:avLst/>
          </a:prstGeom>
        </p:spPr>
      </p:pic>
    </p:spTree>
    <p:extLst>
      <p:ext uri="{BB962C8B-B14F-4D97-AF65-F5344CB8AC3E}">
        <p14:creationId xmlns:p14="http://schemas.microsoft.com/office/powerpoint/2010/main" val="378060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1078928" y="571791"/>
            <a:ext cx="7292044" cy="1166046"/>
          </a:xfrm>
        </p:spPr>
        <p:txBody>
          <a:bodyPr/>
          <a:lstStyle/>
          <a:p>
            <a:r>
              <a:rPr lang="en-US" sz="5400" b="1" i="0" dirty="0">
                <a:solidFill>
                  <a:schemeClr val="bg1"/>
                </a:solidFill>
                <a:effectLst/>
                <a:latin typeface="Poppins Black" panose="00000A00000000000000" pitchFamily="2" charset="0"/>
                <a:cs typeface="Poppins Black" panose="00000A00000000000000" pitchFamily="2" charset="0"/>
              </a:rPr>
              <a:t>conclusion</a:t>
            </a:r>
            <a:endParaRPr lang="en-IN" dirty="0">
              <a:solidFill>
                <a:schemeClr val="bg1"/>
              </a:solidFill>
              <a:latin typeface="Poppins Black" panose="00000A00000000000000" pitchFamily="2" charset="0"/>
              <a:cs typeface="Poppins Black" panose="00000A00000000000000" pitchFamily="2" charset="0"/>
            </a:endParaRPr>
          </a:p>
        </p:txBody>
      </p:sp>
      <p:sp>
        <p:nvSpPr>
          <p:cNvPr id="3" name="TextBox 2">
            <a:extLst>
              <a:ext uri="{FF2B5EF4-FFF2-40B4-BE49-F238E27FC236}">
                <a16:creationId xmlns:a16="http://schemas.microsoft.com/office/drawing/2014/main" id="{4865ADD8-01E8-2CBC-7F5A-FA5B7F7E883A}"/>
              </a:ext>
            </a:extLst>
          </p:cNvPr>
          <p:cNvSpPr txBox="1"/>
          <p:nvPr/>
        </p:nvSpPr>
        <p:spPr>
          <a:xfrm>
            <a:off x="1973179" y="3176337"/>
            <a:ext cx="14846968" cy="4401205"/>
          </a:xfrm>
          <a:prstGeom prst="rect">
            <a:avLst/>
          </a:prstGeom>
          <a:noFill/>
        </p:spPr>
        <p:txBody>
          <a:bodyPr wrap="square" rtlCol="0">
            <a:spAutoFit/>
          </a:bodyPr>
          <a:lstStyle/>
          <a:p>
            <a:pPr algn="l" fontAlgn="base"/>
            <a:r>
              <a:rPr lang="en-US" sz="4000" b="1" i="0" dirty="0">
                <a:solidFill>
                  <a:schemeClr val="bg1"/>
                </a:solidFill>
                <a:effectLst/>
                <a:latin typeface="Arial" panose="020B0604020202020204" pitchFamily="34" charset="0"/>
                <a:cs typeface="Arial" panose="020B0604020202020204" pitchFamily="34" charset="0"/>
              </a:rPr>
              <a:t>In conclusion, </a:t>
            </a:r>
            <a:r>
              <a:rPr lang="en-US" sz="4000" b="0" i="0" dirty="0">
                <a:solidFill>
                  <a:schemeClr val="bg1"/>
                </a:solidFill>
                <a:effectLst/>
                <a:latin typeface="Arial" panose="020B0604020202020204" pitchFamily="34" charset="0"/>
                <a:cs typeface="Arial" panose="020B0604020202020204" pitchFamily="34" charset="0"/>
              </a:rPr>
              <a:t>online education's ascent has transformed learning via web-based platforms. It enhances accessibility, offers flexibility, and leverages technology for personalized and engaging learning experiences. The future promises continued innovation, making education more adaptable and accessible to learners worldwide. Online education is a pivotal tool for lifelong learning and professional development in our digital age.</a:t>
            </a:r>
          </a:p>
        </p:txBody>
      </p:sp>
      <p:sp>
        <p:nvSpPr>
          <p:cNvPr id="4" name="Google Shape;85;p13">
            <a:extLst>
              <a:ext uri="{FF2B5EF4-FFF2-40B4-BE49-F238E27FC236}">
                <a16:creationId xmlns:a16="http://schemas.microsoft.com/office/drawing/2014/main" id="{BAC500B5-74A0-68BC-C8E7-A2599A9119C4}"/>
              </a:ext>
            </a:extLst>
          </p:cNvPr>
          <p:cNvSpPr/>
          <p:nvPr/>
        </p:nvSpPr>
        <p:spPr>
          <a:xfrm>
            <a:off x="-217714" y="1737837"/>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2">
              <a:alphaModFix/>
            </a:blip>
            <a:stretch>
              <a:fillRect/>
            </a:stretch>
          </a:blipFill>
          <a:ln>
            <a:noFill/>
          </a:ln>
        </p:spPr>
        <p:txBody>
          <a:bodyPr/>
          <a:lstStyle/>
          <a:p>
            <a:endParaRPr lang="en-IN"/>
          </a:p>
        </p:txBody>
      </p:sp>
    </p:spTree>
    <p:extLst>
      <p:ext uri="{BB962C8B-B14F-4D97-AF65-F5344CB8AC3E}">
        <p14:creationId xmlns:p14="http://schemas.microsoft.com/office/powerpoint/2010/main" val="33997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E4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D5C-5FBC-A632-B49B-A60654022240}"/>
              </a:ext>
            </a:extLst>
          </p:cNvPr>
          <p:cNvSpPr>
            <a:spLocks noGrp="1"/>
          </p:cNvSpPr>
          <p:nvPr>
            <p:ph type="title"/>
          </p:nvPr>
        </p:nvSpPr>
        <p:spPr>
          <a:xfrm>
            <a:off x="2536723" y="3154018"/>
            <a:ext cx="10445028" cy="1989482"/>
          </a:xfrm>
        </p:spPr>
        <p:txBody>
          <a:bodyPr>
            <a:noAutofit/>
          </a:bodyPr>
          <a:lstStyle/>
          <a:p>
            <a:r>
              <a:rPr lang="en-US" sz="8800" b="1" i="0" dirty="0">
                <a:solidFill>
                  <a:schemeClr val="bg1"/>
                </a:solidFill>
                <a:effectLst/>
                <a:latin typeface="Poppins Black" panose="00000A00000000000000" pitchFamily="2" charset="0"/>
                <a:cs typeface="Poppins Black" panose="00000A00000000000000" pitchFamily="2" charset="0"/>
              </a:rPr>
              <a:t>Thank you !!!</a:t>
            </a:r>
            <a:endParaRPr lang="en-IN" sz="8800" dirty="0">
              <a:solidFill>
                <a:schemeClr val="bg1"/>
              </a:solidFill>
              <a:latin typeface="Poppins Black" panose="00000A00000000000000" pitchFamily="2" charset="0"/>
              <a:cs typeface="Poppins Black" panose="00000A00000000000000" pitchFamily="2" charset="0"/>
            </a:endParaRPr>
          </a:p>
        </p:txBody>
      </p:sp>
      <p:sp>
        <p:nvSpPr>
          <p:cNvPr id="3" name="Google Shape;91;p13">
            <a:extLst>
              <a:ext uri="{FF2B5EF4-FFF2-40B4-BE49-F238E27FC236}">
                <a16:creationId xmlns:a16="http://schemas.microsoft.com/office/drawing/2014/main" id="{18C5C6AE-28B2-BAD0-1ECD-12926E6FF8D5}"/>
              </a:ext>
            </a:extLst>
          </p:cNvPr>
          <p:cNvSpPr/>
          <p:nvPr/>
        </p:nvSpPr>
        <p:spPr>
          <a:xfrm>
            <a:off x="12020421" y="-488015"/>
            <a:ext cx="8825739" cy="10963650"/>
          </a:xfrm>
          <a:custGeom>
            <a:avLst/>
            <a:gdLst/>
            <a:ahLst/>
            <a:cxnLst/>
            <a:rect l="l" t="t" r="r" b="b"/>
            <a:pathLst>
              <a:path w="8825739" h="10963650" extrusionOk="0">
                <a:moveTo>
                  <a:pt x="0" y="0"/>
                </a:moveTo>
                <a:lnTo>
                  <a:pt x="8825738" y="0"/>
                </a:lnTo>
                <a:lnTo>
                  <a:pt x="8825738" y="10963650"/>
                </a:lnTo>
                <a:lnTo>
                  <a:pt x="0" y="10963650"/>
                </a:lnTo>
                <a:lnTo>
                  <a:pt x="0" y="0"/>
                </a:lnTo>
                <a:close/>
              </a:path>
            </a:pathLst>
          </a:custGeom>
          <a:blipFill rotWithShape="1">
            <a:blip r:embed="rId2">
              <a:alphaModFix/>
            </a:blip>
            <a:stretch>
              <a:fillRect/>
            </a:stretch>
          </a:blipFill>
          <a:ln>
            <a:noFill/>
          </a:ln>
        </p:spPr>
        <p:txBody>
          <a:bodyPr/>
          <a:lstStyle/>
          <a:p>
            <a:endParaRPr lang="en-IN" dirty="0"/>
          </a:p>
        </p:txBody>
      </p:sp>
    </p:spTree>
    <p:extLst>
      <p:ext uri="{BB962C8B-B14F-4D97-AF65-F5344CB8AC3E}">
        <p14:creationId xmlns:p14="http://schemas.microsoft.com/office/powerpoint/2010/main" val="410166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134</TotalTime>
  <Words>683</Words>
  <Application>Microsoft Office PowerPoint</Application>
  <PresentationFormat>Custom</PresentationFormat>
  <Paragraphs>57</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Wingdings</vt:lpstr>
      <vt:lpstr>Assistant</vt:lpstr>
      <vt:lpstr>Rockwell</vt:lpstr>
      <vt:lpstr>Söhne</vt:lpstr>
      <vt:lpstr>Bookman Old Style</vt:lpstr>
      <vt:lpstr>Times New Roman</vt:lpstr>
      <vt:lpstr>Poppins Black</vt:lpstr>
      <vt:lpstr>Damask</vt:lpstr>
      <vt:lpstr>PowerPoint Presentation</vt:lpstr>
      <vt:lpstr>What is ONLINE EDUCATION?</vt:lpstr>
      <vt:lpstr>Traditional v/s online education</vt:lpstr>
      <vt:lpstr>Technical advancements in online education</vt:lpstr>
      <vt:lpstr>Advantages of online learning</vt:lpstr>
      <vt:lpstr>Architectural Aspects of Web-based Platforms</vt:lpstr>
      <vt:lpstr>TOP Platforms and Websites  very useful for students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Yashita Chavan</dc:creator>
  <cp:lastModifiedBy>Hemani Maurya</cp:lastModifiedBy>
  <cp:revision>15</cp:revision>
  <dcterms:modified xsi:type="dcterms:W3CDTF">2023-10-23T04:09:19Z</dcterms:modified>
</cp:coreProperties>
</file>