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5143500"/>
  <p:notesSz cx="6858000" cy="9144000"/>
  <p:embeddedFontLst>
    <p:embeddedFont>
      <p:font typeface="Arial" charset="1" panose="020B0502020202020204"/>
      <p:regular r:id="rId16"/>
    </p:embeddedFont>
    <p:embeddedFont>
      <p:font typeface="Arial Bold" charset="1" panose="020B0802020202020204"/>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3.jpeg" Type="http://schemas.openxmlformats.org/officeDocument/2006/relationships/image"/><Relationship Id="rId8" Target="../media/image1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5.jpeg" Type="http://schemas.openxmlformats.org/officeDocument/2006/relationships/image"/><Relationship Id="rId8" Target="../media/image16.jpeg" Type="http://schemas.openxmlformats.org/officeDocument/2006/relationships/image"/><Relationship Id="rId9"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248202" y="681076"/>
            <a:ext cx="8647605" cy="4247826"/>
          </a:xfrm>
          <a:custGeom>
            <a:avLst/>
            <a:gdLst/>
            <a:ahLst/>
            <a:cxnLst/>
            <a:rect r="r" b="b" t="t" l="l"/>
            <a:pathLst>
              <a:path h="4247826" w="8647605">
                <a:moveTo>
                  <a:pt x="0" y="0"/>
                </a:moveTo>
                <a:lnTo>
                  <a:pt x="8647605" y="0"/>
                </a:lnTo>
                <a:lnTo>
                  <a:pt x="8647605" y="4247826"/>
                </a:lnTo>
                <a:lnTo>
                  <a:pt x="0" y="42478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29346" y="1467187"/>
            <a:ext cx="8300304" cy="1517650"/>
          </a:xfrm>
          <a:prstGeom prst="rect">
            <a:avLst/>
          </a:prstGeom>
        </p:spPr>
        <p:txBody>
          <a:bodyPr anchor="t" rtlCol="false" tIns="0" lIns="0" bIns="0" rIns="0">
            <a:spAutoFit/>
          </a:bodyPr>
          <a:lstStyle/>
          <a:p>
            <a:pPr algn="ctr">
              <a:lnSpc>
                <a:spcPts val="7280"/>
              </a:lnSpc>
            </a:pPr>
            <a:r>
              <a:rPr lang="en-US" sz="5200">
                <a:solidFill>
                  <a:srgbClr val="000000"/>
                </a:solidFill>
                <a:latin typeface="Arial"/>
                <a:ea typeface="Arial"/>
                <a:cs typeface="Arial"/>
                <a:sym typeface="Arial"/>
              </a:rPr>
              <a:t>OBE Implementation</a:t>
            </a:r>
          </a:p>
          <a:p>
            <a:pPr algn="ctr">
              <a:lnSpc>
                <a:spcPts val="3919"/>
              </a:lnSpc>
            </a:pPr>
            <a:r>
              <a:rPr lang="en-US" sz="2799">
                <a:solidFill>
                  <a:srgbClr val="595959"/>
                </a:solidFill>
                <a:latin typeface="Arial"/>
                <a:ea typeface="Arial"/>
                <a:cs typeface="Arial"/>
                <a:sym typeface="Arial"/>
              </a:rPr>
              <a:t>Module-8:Course Objective Setting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682946" y="2571750"/>
            <a:ext cx="1778098" cy="572700"/>
          </a:xfrm>
          <a:custGeom>
            <a:avLst/>
            <a:gdLst/>
            <a:ahLst/>
            <a:cxnLst/>
            <a:rect r="r" b="b" t="t" l="l"/>
            <a:pathLst>
              <a:path h="572700" w="1778098">
                <a:moveTo>
                  <a:pt x="0" y="0"/>
                </a:moveTo>
                <a:lnTo>
                  <a:pt x="1778098" y="0"/>
                </a:lnTo>
                <a:lnTo>
                  <a:pt x="17780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00609" y="1887482"/>
            <a:ext cx="6568116" cy="1750736"/>
          </a:xfrm>
          <a:prstGeom prst="rect">
            <a:avLst/>
          </a:prstGeom>
        </p:spPr>
        <p:txBody>
          <a:bodyPr anchor="t" rtlCol="false" tIns="0" lIns="0" bIns="0" rIns="0">
            <a:spAutoFit/>
          </a:bodyPr>
          <a:lstStyle/>
          <a:p>
            <a:pPr algn="ctr">
              <a:lnSpc>
                <a:spcPts val="6624"/>
              </a:lnSpc>
            </a:pPr>
            <a:r>
              <a:rPr lang="en-US" sz="4731">
                <a:solidFill>
                  <a:srgbClr val="000000"/>
                </a:solidFill>
                <a:latin typeface="Arial"/>
                <a:ea typeface="Arial"/>
                <a:cs typeface="Arial"/>
                <a:sym typeface="Arial"/>
              </a:rPr>
              <a:t>Thank You</a:t>
            </a:r>
          </a:p>
          <a:p>
            <a:pPr algn="ctr">
              <a:lnSpc>
                <a:spcPts val="6624"/>
              </a:lnSpc>
            </a:pPr>
          </a:p>
        </p:txBody>
      </p:sp>
      <p:sp>
        <p:nvSpPr>
          <p:cNvPr name="TextBox 6" id="6"/>
          <p:cNvSpPr txBox="true"/>
          <p:nvPr/>
        </p:nvSpPr>
        <p:spPr>
          <a:xfrm rot="0">
            <a:off x="6254285" y="3403497"/>
            <a:ext cx="2828881" cy="1525112"/>
          </a:xfrm>
          <a:prstGeom prst="rect">
            <a:avLst/>
          </a:prstGeom>
        </p:spPr>
        <p:txBody>
          <a:bodyPr anchor="t" rtlCol="false" tIns="0" lIns="0" bIns="0" rIns="0">
            <a:spAutoFit/>
          </a:bodyPr>
          <a:lstStyle/>
          <a:p>
            <a:pPr algn="ctr">
              <a:lnSpc>
                <a:spcPts val="2049"/>
              </a:lnSpc>
            </a:pPr>
            <a:r>
              <a:rPr lang="en-US" sz="1463" b="true">
                <a:solidFill>
                  <a:srgbClr val="000000"/>
                </a:solidFill>
                <a:latin typeface="Canva Sans Bold"/>
                <a:ea typeface="Canva Sans Bold"/>
                <a:cs typeface="Canva Sans Bold"/>
                <a:sym typeface="Canva Sans Bold"/>
              </a:rPr>
              <a:t>Jeelani Basha -AP22110010013</a:t>
            </a:r>
          </a:p>
          <a:p>
            <a:pPr algn="ctr">
              <a:lnSpc>
                <a:spcPts val="2049"/>
              </a:lnSpc>
            </a:pPr>
            <a:r>
              <a:rPr lang="en-US" sz="1463" b="true">
                <a:solidFill>
                  <a:srgbClr val="000000"/>
                </a:solidFill>
                <a:latin typeface="Canva Sans Bold"/>
                <a:ea typeface="Canva Sans Bold"/>
                <a:cs typeface="Canva Sans Bold"/>
                <a:sym typeface="Canva Sans Bold"/>
              </a:rPr>
              <a:t>Hemanjali-AP22110010047</a:t>
            </a:r>
          </a:p>
          <a:p>
            <a:pPr algn="ctr">
              <a:lnSpc>
                <a:spcPts val="2049"/>
              </a:lnSpc>
            </a:pPr>
            <a:r>
              <a:rPr lang="en-US" sz="1463" b="true">
                <a:solidFill>
                  <a:srgbClr val="000000"/>
                </a:solidFill>
                <a:latin typeface="Canva Sans Bold"/>
                <a:ea typeface="Canva Sans Bold"/>
                <a:cs typeface="Canva Sans Bold"/>
                <a:sym typeface="Canva Sans Bold"/>
              </a:rPr>
              <a:t>Avinash-AP22110010006</a:t>
            </a:r>
          </a:p>
          <a:p>
            <a:pPr algn="ctr">
              <a:lnSpc>
                <a:spcPts val="2049"/>
              </a:lnSpc>
            </a:pPr>
            <a:r>
              <a:rPr lang="en-US" sz="1463" b="true">
                <a:solidFill>
                  <a:srgbClr val="000000"/>
                </a:solidFill>
                <a:latin typeface="Canva Sans Bold"/>
                <a:ea typeface="Canva Sans Bold"/>
                <a:cs typeface="Canva Sans Bold"/>
                <a:sym typeface="Canva Sans Bold"/>
              </a:rPr>
              <a:t>Pradeep-AP22110010005</a:t>
            </a:r>
          </a:p>
          <a:p>
            <a:pPr algn="ctr">
              <a:lnSpc>
                <a:spcPts val="2049"/>
              </a:lnSpc>
            </a:pPr>
            <a:r>
              <a:rPr lang="en-US" sz="1463" b="true">
                <a:solidFill>
                  <a:srgbClr val="000000"/>
                </a:solidFill>
                <a:latin typeface="Canva Sans Bold"/>
                <a:ea typeface="Canva Sans Bold"/>
                <a:cs typeface="Canva Sans Bold"/>
                <a:sym typeface="Canva Sans Bold"/>
              </a:rPr>
              <a:t>Rahul-AP22110010052</a:t>
            </a:r>
          </a:p>
          <a:p>
            <a:pPr algn="ctr">
              <a:lnSpc>
                <a:spcPts val="2049"/>
              </a:lnSpc>
            </a:pPr>
            <a:r>
              <a:rPr lang="en-US" sz="1463" b="true">
                <a:solidFill>
                  <a:srgbClr val="000000"/>
                </a:solidFill>
                <a:latin typeface="Canva Sans Bold"/>
                <a:ea typeface="Canva Sans Bold"/>
                <a:cs typeface="Canva Sans Bold"/>
                <a:sym typeface="Canva Sans Bold"/>
              </a:rPr>
              <a:t>Dhanyan-AP22110010032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0239" y="352187"/>
            <a:ext cx="8883522" cy="5081153"/>
          </a:xfrm>
          <a:prstGeom prst="rect">
            <a:avLst/>
          </a:prstGeom>
        </p:spPr>
        <p:txBody>
          <a:bodyPr anchor="t" rtlCol="false" tIns="0" lIns="0" bIns="0" rIns="0">
            <a:spAutoFit/>
          </a:bodyPr>
          <a:lstStyle/>
          <a:p>
            <a:pPr algn="l">
              <a:lnSpc>
                <a:spcPts val="2653"/>
              </a:lnSpc>
            </a:pPr>
            <a:r>
              <a:rPr lang="en-US" sz="1895">
                <a:solidFill>
                  <a:srgbClr val="000000"/>
                </a:solidFill>
                <a:latin typeface="Arial"/>
                <a:ea typeface="Arial"/>
                <a:cs typeface="Arial"/>
                <a:sym typeface="Arial"/>
              </a:rPr>
              <a:t>Introduction to Project</a:t>
            </a:r>
          </a:p>
          <a:p>
            <a:pPr algn="l">
              <a:lnSpc>
                <a:spcPts val="2339"/>
              </a:lnSpc>
            </a:pPr>
            <a:r>
              <a:rPr lang="en-US" sz="1695">
                <a:solidFill>
                  <a:srgbClr val="595959"/>
                </a:solidFill>
                <a:latin typeface="Arial"/>
                <a:ea typeface="Arial"/>
                <a:cs typeface="Arial"/>
                <a:sym typeface="Arial"/>
              </a:rPr>
              <a:t>Course Objective Setting </a:t>
            </a:r>
            <a:r>
              <a:rPr lang="en-US" sz="1695">
                <a:solidFill>
                  <a:srgbClr val="595959"/>
                </a:solidFill>
                <a:latin typeface="Arial"/>
                <a:ea typeface="Arial"/>
                <a:cs typeface="Arial"/>
                <a:sym typeface="Arial"/>
              </a:rPr>
              <a:t>(herewith considered as SRM-AP) is going to implement OBE(Outcome Based Education) in their university and you are assigned in the project to develop a CURD(Create,Update,Retrieve and Delete) windows.</a:t>
            </a:r>
          </a:p>
          <a:p>
            <a:pPr algn="l">
              <a:lnSpc>
                <a:spcPts val="2339"/>
              </a:lnSpc>
            </a:pPr>
          </a:p>
          <a:p>
            <a:pPr algn="l">
              <a:lnSpc>
                <a:spcPts val="2339"/>
              </a:lnSpc>
            </a:pPr>
            <a:r>
              <a:rPr lang="en-US" sz="1695">
                <a:solidFill>
                  <a:srgbClr val="595959"/>
                </a:solidFill>
                <a:latin typeface="Arial"/>
                <a:ea typeface="Arial"/>
                <a:cs typeface="Arial"/>
                <a:sym typeface="Arial"/>
              </a:rPr>
              <a:t>Course Objective Setting is a crucial part of implementing Outcome Based Education (OBE). It involves defining what students should be able to achieve by the end of a course. These objectives guide teaching strategies, assessment methods, and help align Course Outcomes (COs) with Program Outcomes (POs), ensuring a structured and measurable learning process.</a:t>
            </a:r>
          </a:p>
          <a:p>
            <a:pPr algn="l">
              <a:lnSpc>
                <a:spcPts val="2339"/>
              </a:lnSpc>
            </a:pPr>
          </a:p>
          <a:p>
            <a:pPr algn="l">
              <a:lnSpc>
                <a:spcPts val="2339"/>
              </a:lnSpc>
            </a:pPr>
            <a:r>
              <a:rPr lang="en-US" sz="1695">
                <a:solidFill>
                  <a:srgbClr val="595959"/>
                </a:solidFill>
                <a:latin typeface="Arial"/>
                <a:ea typeface="Arial"/>
                <a:cs typeface="Arial"/>
                <a:sym typeface="Arial"/>
              </a:rPr>
              <a:t>CRUD Operations:</a:t>
            </a:r>
          </a:p>
          <a:p>
            <a:pPr algn="l" marL="365980" indent="-182990" lvl="1">
              <a:lnSpc>
                <a:spcPts val="2339"/>
              </a:lnSpc>
              <a:buFont typeface="Arial"/>
              <a:buChar char="•"/>
            </a:pPr>
            <a:r>
              <a:rPr lang="en-US" sz="1695">
                <a:solidFill>
                  <a:srgbClr val="595959"/>
                </a:solidFill>
                <a:latin typeface="Arial"/>
                <a:ea typeface="Arial"/>
                <a:cs typeface="Arial"/>
                <a:sym typeface="Arial"/>
              </a:rPr>
              <a:t>Create: Add new course objectives</a:t>
            </a:r>
          </a:p>
          <a:p>
            <a:pPr algn="l" marL="365980" indent="-182990" lvl="1">
              <a:lnSpc>
                <a:spcPts val="2339"/>
              </a:lnSpc>
              <a:buFont typeface="Arial"/>
              <a:buChar char="•"/>
            </a:pPr>
            <a:r>
              <a:rPr lang="en-US" sz="1695">
                <a:solidFill>
                  <a:srgbClr val="595959"/>
                </a:solidFill>
                <a:latin typeface="Arial"/>
                <a:ea typeface="Arial"/>
                <a:cs typeface="Arial"/>
                <a:sym typeface="Arial"/>
              </a:rPr>
              <a:t>Read/Retrieve: View existing objectives</a:t>
            </a:r>
          </a:p>
          <a:p>
            <a:pPr algn="l" marL="365980" indent="-182990" lvl="1">
              <a:lnSpc>
                <a:spcPts val="2339"/>
              </a:lnSpc>
              <a:buFont typeface="Arial"/>
              <a:buChar char="•"/>
            </a:pPr>
            <a:r>
              <a:rPr lang="en-US" sz="1695">
                <a:solidFill>
                  <a:srgbClr val="595959"/>
                </a:solidFill>
                <a:latin typeface="Arial"/>
                <a:ea typeface="Arial"/>
                <a:cs typeface="Arial"/>
                <a:sym typeface="Arial"/>
              </a:rPr>
              <a:t>Update: Edit or revise course objectives</a:t>
            </a:r>
          </a:p>
          <a:p>
            <a:pPr algn="l" marL="365980" indent="-182990" lvl="1">
              <a:lnSpc>
                <a:spcPts val="2339"/>
              </a:lnSpc>
              <a:buFont typeface="Arial"/>
              <a:buChar char="•"/>
            </a:pPr>
            <a:r>
              <a:rPr lang="en-US" sz="1695">
                <a:solidFill>
                  <a:srgbClr val="595959"/>
                </a:solidFill>
                <a:latin typeface="Arial"/>
                <a:ea typeface="Arial"/>
                <a:cs typeface="Arial"/>
                <a:sym typeface="Arial"/>
              </a:rPr>
              <a:t>Delete: Remove outdated or incorrect objectives</a:t>
            </a:r>
          </a:p>
          <a:p>
            <a:pPr algn="l">
              <a:lnSpc>
                <a:spcPts val="232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514350" y="957863"/>
            <a:ext cx="7922191" cy="3970816"/>
          </a:xfrm>
          <a:custGeom>
            <a:avLst/>
            <a:gdLst/>
            <a:ahLst/>
            <a:cxnLst/>
            <a:rect r="r" b="b" t="t" l="l"/>
            <a:pathLst>
              <a:path h="3970816" w="7922191">
                <a:moveTo>
                  <a:pt x="0" y="0"/>
                </a:moveTo>
                <a:lnTo>
                  <a:pt x="7922191" y="0"/>
                </a:lnTo>
                <a:lnTo>
                  <a:pt x="7922191" y="3970816"/>
                </a:lnTo>
                <a:lnTo>
                  <a:pt x="0" y="3970816"/>
                </a:lnTo>
                <a:lnTo>
                  <a:pt x="0" y="0"/>
                </a:lnTo>
                <a:close/>
              </a:path>
            </a:pathLst>
          </a:custGeom>
          <a:blipFill>
            <a:blip r:embed="rId5"/>
            <a:stretch>
              <a:fillRect l="0" t="-1249" r="0" b="-1249"/>
            </a:stretch>
          </a:blipFill>
        </p:spPr>
      </p:sp>
      <p:grpSp>
        <p:nvGrpSpPr>
          <p:cNvPr name="Group 5" id="5"/>
          <p:cNvGrpSpPr/>
          <p:nvPr/>
        </p:nvGrpSpPr>
        <p:grpSpPr>
          <a:xfrm rot="0">
            <a:off x="4475446" y="2344336"/>
            <a:ext cx="1085662" cy="1210032"/>
            <a:chOff x="0" y="0"/>
            <a:chExt cx="571871" cy="637383"/>
          </a:xfrm>
        </p:grpSpPr>
        <p:sp>
          <p:nvSpPr>
            <p:cNvPr name="Freeform 6" id="6"/>
            <p:cNvSpPr/>
            <p:nvPr/>
          </p:nvSpPr>
          <p:spPr>
            <a:xfrm flipH="false" flipV="false" rot="0">
              <a:off x="0" y="0"/>
              <a:ext cx="571871" cy="637383"/>
            </a:xfrm>
            <a:custGeom>
              <a:avLst/>
              <a:gdLst/>
              <a:ahLst/>
              <a:cxnLst/>
              <a:rect r="r" b="b" t="t" l="l"/>
              <a:pathLst>
                <a:path h="637383" w="571871">
                  <a:moveTo>
                    <a:pt x="0" y="0"/>
                  </a:moveTo>
                  <a:lnTo>
                    <a:pt x="571871" y="0"/>
                  </a:lnTo>
                  <a:lnTo>
                    <a:pt x="571871" y="637383"/>
                  </a:lnTo>
                  <a:lnTo>
                    <a:pt x="0" y="637383"/>
                  </a:lnTo>
                  <a:close/>
                </a:path>
              </a:pathLst>
            </a:custGeom>
            <a:solidFill>
              <a:srgbClr val="000000">
                <a:alpha val="0"/>
              </a:srgbClr>
            </a:solidFill>
            <a:ln w="38100" cap="sq">
              <a:solidFill>
                <a:srgbClr val="FF3131"/>
              </a:solidFill>
              <a:prstDash val="solid"/>
              <a:miter/>
            </a:ln>
          </p:spPr>
        </p:sp>
        <p:sp>
          <p:nvSpPr>
            <p:cNvPr name="TextBox 7" id="7"/>
            <p:cNvSpPr txBox="true"/>
            <p:nvPr/>
          </p:nvSpPr>
          <p:spPr>
            <a:xfrm>
              <a:off x="0" y="-161925"/>
              <a:ext cx="571871" cy="799308"/>
            </a:xfrm>
            <a:prstGeom prst="rect">
              <a:avLst/>
            </a:prstGeom>
          </p:spPr>
          <p:txBody>
            <a:bodyPr anchor="ctr" rtlCol="false" tIns="50800" lIns="50800" bIns="50800" rIns="50800"/>
            <a:lstStyle/>
            <a:p>
              <a:pPr algn="ctr">
                <a:lnSpc>
                  <a:spcPts val="2750"/>
                </a:lnSpc>
              </a:pPr>
            </a:p>
          </p:txBody>
        </p:sp>
      </p:grpSp>
      <p:sp>
        <p:nvSpPr>
          <p:cNvPr name="TextBox 8" id="8"/>
          <p:cNvSpPr txBox="true"/>
          <p:nvPr/>
        </p:nvSpPr>
        <p:spPr>
          <a:xfrm rot="0">
            <a:off x="2378717" y="53083"/>
            <a:ext cx="3911008" cy="608009"/>
          </a:xfrm>
          <a:prstGeom prst="rect">
            <a:avLst/>
          </a:prstGeom>
        </p:spPr>
        <p:txBody>
          <a:bodyPr anchor="t" rtlCol="false" tIns="0" lIns="0" bIns="0" rIns="0">
            <a:spAutoFit/>
          </a:bodyPr>
          <a:lstStyle/>
          <a:p>
            <a:pPr algn="l">
              <a:lnSpc>
                <a:spcPts val="4477"/>
              </a:lnSpc>
            </a:pPr>
            <a:r>
              <a:rPr lang="en-US" sz="3198">
                <a:solidFill>
                  <a:srgbClr val="000000"/>
                </a:solidFill>
                <a:latin typeface="Arial"/>
                <a:ea typeface="Arial"/>
                <a:cs typeface="Arial"/>
                <a:sym typeface="Arial"/>
              </a:rPr>
              <a:t>Architecture Diagram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19806" y="1212752"/>
            <a:ext cx="8520598" cy="3416398"/>
          </a:xfrm>
          <a:custGeom>
            <a:avLst/>
            <a:gdLst/>
            <a:ahLst/>
            <a:cxnLst/>
            <a:rect r="r" b="b" t="t" l="l"/>
            <a:pathLst>
              <a:path h="3416398" w="8520598">
                <a:moveTo>
                  <a:pt x="0" y="0"/>
                </a:moveTo>
                <a:lnTo>
                  <a:pt x="8520599" y="0"/>
                </a:lnTo>
                <a:lnTo>
                  <a:pt x="8520599" y="3416398"/>
                </a:lnTo>
                <a:lnTo>
                  <a:pt x="0" y="3416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47110" y="33099"/>
            <a:ext cx="7160600" cy="488442"/>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Module Description : Course Objective Setting</a:t>
            </a:r>
          </a:p>
        </p:txBody>
      </p:sp>
      <p:sp>
        <p:nvSpPr>
          <p:cNvPr name="TextBox 7" id="7"/>
          <p:cNvSpPr txBox="true"/>
          <p:nvPr/>
        </p:nvSpPr>
        <p:spPr>
          <a:xfrm rot="0">
            <a:off x="142284" y="652224"/>
            <a:ext cx="98993" cy="339852"/>
          </a:xfrm>
          <a:prstGeom prst="rect">
            <a:avLst/>
          </a:prstGeom>
        </p:spPr>
        <p:txBody>
          <a:bodyPr anchor="t" rtlCol="false" tIns="0" lIns="0" bIns="0" rIns="0">
            <a:spAutoFit/>
          </a:bodyPr>
          <a:lstStyle/>
          <a:p>
            <a:pPr algn="l">
              <a:lnSpc>
                <a:spcPts val="2483"/>
              </a:lnSpc>
            </a:pPr>
            <a:r>
              <a:rPr lang="en-US" sz="1800">
                <a:solidFill>
                  <a:srgbClr val="595959"/>
                </a:solidFill>
                <a:latin typeface="Arial"/>
                <a:ea typeface="Arial"/>
                <a:cs typeface="Arial"/>
                <a:sym typeface="Arial"/>
              </a:rPr>
              <a:t>●</a:t>
            </a:r>
          </a:p>
        </p:txBody>
      </p:sp>
      <p:sp>
        <p:nvSpPr>
          <p:cNvPr name="TextBox 8" id="8"/>
          <p:cNvSpPr txBox="true"/>
          <p:nvPr/>
        </p:nvSpPr>
        <p:spPr>
          <a:xfrm rot="0">
            <a:off x="417528" y="642699"/>
            <a:ext cx="7772720" cy="645566"/>
          </a:xfrm>
          <a:prstGeom prst="rect">
            <a:avLst/>
          </a:prstGeom>
        </p:spPr>
        <p:txBody>
          <a:bodyPr anchor="t" rtlCol="false" tIns="0" lIns="0" bIns="0" rIns="0">
            <a:spAutoFit/>
          </a:bodyPr>
          <a:lstStyle/>
          <a:p>
            <a:pPr algn="l">
              <a:lnSpc>
                <a:spcPts val="2428"/>
              </a:lnSpc>
            </a:pPr>
            <a:r>
              <a:rPr lang="en-US" sz="1760">
                <a:solidFill>
                  <a:srgbClr val="595959"/>
                </a:solidFill>
                <a:latin typeface="Arial"/>
                <a:ea typeface="Arial"/>
                <a:cs typeface="Arial"/>
                <a:sym typeface="Arial"/>
              </a:rPr>
              <a:t>This module is used to create,Update,Retrieve,Delete(hereafter known as CURD) details of the module and storing the details in the mysql table.</a:t>
            </a:r>
          </a:p>
        </p:txBody>
      </p:sp>
      <p:sp>
        <p:nvSpPr>
          <p:cNvPr name="TextBox 9" id="9"/>
          <p:cNvSpPr txBox="true"/>
          <p:nvPr/>
        </p:nvSpPr>
        <p:spPr>
          <a:xfrm rot="0">
            <a:off x="417528" y="1412091"/>
            <a:ext cx="8531047" cy="4030690"/>
          </a:xfrm>
          <a:prstGeom prst="rect">
            <a:avLst/>
          </a:prstGeom>
        </p:spPr>
        <p:txBody>
          <a:bodyPr anchor="t" rtlCol="false" tIns="0" lIns="0" bIns="0" rIns="0">
            <a:spAutoFit/>
          </a:bodyPr>
          <a:lstStyle/>
          <a:p>
            <a:pPr algn="l">
              <a:lnSpc>
                <a:spcPts val="2428"/>
              </a:lnSpc>
            </a:pPr>
            <a:r>
              <a:rPr lang="en-US" sz="1759">
                <a:solidFill>
                  <a:srgbClr val="595959"/>
                </a:solidFill>
                <a:latin typeface="Arial"/>
                <a:ea typeface="Arial"/>
                <a:cs typeface="Arial"/>
                <a:sym typeface="Arial"/>
              </a:rPr>
              <a:t>The Course Objective Setting module is an important part of the Outcome Based Education (OBE) system. It allows faculty members to define clear and specific learning goals for each course. These goals, known as course objectives, describe what students should know or be able to do by the end of the course. Setting these</a:t>
            </a:r>
          </a:p>
          <a:p>
            <a:pPr algn="l">
              <a:lnSpc>
                <a:spcPts val="2428"/>
              </a:lnSpc>
            </a:pPr>
          </a:p>
          <a:p>
            <a:pPr algn="l">
              <a:lnSpc>
                <a:spcPts val="2428"/>
              </a:lnSpc>
            </a:pPr>
            <a:r>
              <a:rPr lang="en-US" sz="1759">
                <a:solidFill>
                  <a:srgbClr val="595959"/>
                </a:solidFill>
                <a:latin typeface="Arial"/>
                <a:ea typeface="Arial"/>
                <a:cs typeface="Arial"/>
                <a:sym typeface="Arial"/>
              </a:rPr>
              <a:t> objectives helps in creating meaningful course content, selecting appropriate teaching methods, and designing effective assessments.</a:t>
            </a:r>
          </a:p>
          <a:p>
            <a:pPr algn="l">
              <a:lnSpc>
                <a:spcPts val="2428"/>
              </a:lnSpc>
            </a:pPr>
            <a:r>
              <a:rPr lang="en-US" sz="1759">
                <a:solidFill>
                  <a:srgbClr val="595959"/>
                </a:solidFill>
                <a:latin typeface="Arial"/>
                <a:ea typeface="Arial"/>
                <a:cs typeface="Arial"/>
                <a:sym typeface="Arial"/>
              </a:rPr>
              <a:t>This module ensures that the course objectives are aligned with the overall goals of the academic program. When used correctly, it supports consistent and measurable learning progress. Faculty can regularly review and update the objectives to keep them relevant and accurate. By using this module, the university can improve the quality of education and help students achieve better results.</a:t>
            </a:r>
          </a:p>
          <a:p>
            <a:pPr algn="l">
              <a:lnSpc>
                <a:spcPts val="2428"/>
              </a:lnSpc>
            </a:pPr>
          </a:p>
        </p:txBody>
      </p:sp>
      <p:sp>
        <p:nvSpPr>
          <p:cNvPr name="TextBox 10" id="10"/>
          <p:cNvSpPr txBox="true"/>
          <p:nvPr/>
        </p:nvSpPr>
        <p:spPr>
          <a:xfrm rot="0">
            <a:off x="149388" y="1421616"/>
            <a:ext cx="140837" cy="336261"/>
          </a:xfrm>
          <a:prstGeom prst="rect">
            <a:avLst/>
          </a:prstGeom>
        </p:spPr>
        <p:txBody>
          <a:bodyPr anchor="t" rtlCol="false" tIns="0" lIns="0" bIns="0" rIns="0">
            <a:spAutoFit/>
          </a:bodyPr>
          <a:lstStyle/>
          <a:p>
            <a:pPr algn="l">
              <a:lnSpc>
                <a:spcPts val="2483"/>
              </a:lnSpc>
            </a:pPr>
            <a:r>
              <a:rPr lang="en-US" sz="1800">
                <a:solidFill>
                  <a:srgbClr val="595959"/>
                </a:solidFill>
                <a:latin typeface="Arial"/>
                <a:ea typeface="Arial"/>
                <a:cs typeface="Arial"/>
                <a:sym typeface="Arial"/>
              </a:rPr>
              <a:t>●</a:t>
            </a:r>
          </a:p>
        </p:txBody>
      </p:sp>
      <p:sp>
        <p:nvSpPr>
          <p:cNvPr name="TextBox 11" id="11"/>
          <p:cNvSpPr txBox="true"/>
          <p:nvPr/>
        </p:nvSpPr>
        <p:spPr>
          <a:xfrm rot="0">
            <a:off x="170859" y="2985547"/>
            <a:ext cx="140837" cy="336261"/>
          </a:xfrm>
          <a:prstGeom prst="rect">
            <a:avLst/>
          </a:prstGeom>
        </p:spPr>
        <p:txBody>
          <a:bodyPr anchor="t" rtlCol="false" tIns="0" lIns="0" bIns="0" rIns="0">
            <a:spAutoFit/>
          </a:bodyPr>
          <a:lstStyle/>
          <a:p>
            <a:pPr algn="l">
              <a:lnSpc>
                <a:spcPts val="2483"/>
              </a:lnSpc>
            </a:pPr>
            <a:r>
              <a:rPr lang="en-US" sz="1800">
                <a:solidFill>
                  <a:srgbClr val="595959"/>
                </a:solidFill>
                <a:latin typeface="Arial"/>
                <a:ea typeface="Arial"/>
                <a:cs typeface="Arial"/>
                <a:sym typeface="Arial"/>
              </a:rPr>
              <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661122" y="626602"/>
            <a:ext cx="7843976" cy="488442"/>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Course Objective Setting</a:t>
            </a:r>
          </a:p>
        </p:txBody>
      </p:sp>
      <p:grpSp>
        <p:nvGrpSpPr>
          <p:cNvPr name="Group 6" id="6"/>
          <p:cNvGrpSpPr/>
          <p:nvPr/>
        </p:nvGrpSpPr>
        <p:grpSpPr>
          <a:xfrm rot="0">
            <a:off x="152277" y="1309430"/>
            <a:ext cx="9935181" cy="4695111"/>
            <a:chOff x="0" y="0"/>
            <a:chExt cx="13246908" cy="6260148"/>
          </a:xfrm>
        </p:grpSpPr>
        <p:sp>
          <p:nvSpPr>
            <p:cNvPr name="Freeform 7" id="7"/>
            <p:cNvSpPr/>
            <p:nvPr/>
          </p:nvSpPr>
          <p:spPr>
            <a:xfrm flipH="false" flipV="false" rot="0">
              <a:off x="0" y="0"/>
              <a:ext cx="12155344" cy="4980713"/>
            </a:xfrm>
            <a:custGeom>
              <a:avLst/>
              <a:gdLst/>
              <a:ahLst/>
              <a:cxnLst/>
              <a:rect r="r" b="b" t="t" l="l"/>
              <a:pathLst>
                <a:path h="4980713" w="12155344">
                  <a:moveTo>
                    <a:pt x="0" y="0"/>
                  </a:moveTo>
                  <a:lnTo>
                    <a:pt x="12155344" y="0"/>
                  </a:lnTo>
                  <a:lnTo>
                    <a:pt x="12155344" y="4980713"/>
                  </a:lnTo>
                  <a:lnTo>
                    <a:pt x="0" y="49807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0" y="4022312"/>
              <a:ext cx="13246908" cy="2237836"/>
              <a:chOff x="0" y="0"/>
              <a:chExt cx="4811384" cy="812800"/>
            </a:xfrm>
          </p:grpSpPr>
          <p:sp>
            <p:nvSpPr>
              <p:cNvPr name="Freeform 9" id="9"/>
              <p:cNvSpPr/>
              <p:nvPr/>
            </p:nvSpPr>
            <p:spPr>
              <a:xfrm flipH="false" flipV="false" rot="0">
                <a:off x="0" y="0"/>
                <a:ext cx="4811383" cy="812800"/>
              </a:xfrm>
              <a:custGeom>
                <a:avLst/>
                <a:gdLst/>
                <a:ahLst/>
                <a:cxnLst/>
                <a:rect r="r" b="b" t="t" l="l"/>
                <a:pathLst>
                  <a:path h="812800" w="4811383">
                    <a:moveTo>
                      <a:pt x="0" y="0"/>
                    </a:moveTo>
                    <a:lnTo>
                      <a:pt x="4811383" y="0"/>
                    </a:lnTo>
                    <a:lnTo>
                      <a:pt x="4811383" y="812800"/>
                    </a:lnTo>
                    <a:lnTo>
                      <a:pt x="0" y="812800"/>
                    </a:lnTo>
                    <a:close/>
                  </a:path>
                </a:pathLst>
              </a:custGeom>
              <a:solidFill>
                <a:srgbClr val="FFFFFF"/>
              </a:solidFill>
            </p:spPr>
          </p:sp>
          <p:sp>
            <p:nvSpPr>
              <p:cNvPr name="TextBox 10" id="10"/>
              <p:cNvSpPr txBox="true"/>
              <p:nvPr/>
            </p:nvSpPr>
            <p:spPr>
              <a:xfrm>
                <a:off x="0" y="-161925"/>
                <a:ext cx="4811384" cy="974725"/>
              </a:xfrm>
              <a:prstGeom prst="rect">
                <a:avLst/>
              </a:prstGeom>
            </p:spPr>
            <p:txBody>
              <a:bodyPr anchor="ctr" rtlCol="false" tIns="50800" lIns="50800" bIns="50800" rIns="50800"/>
              <a:lstStyle/>
              <a:p>
                <a:pPr algn="ctr">
                  <a:lnSpc>
                    <a:spcPts val="2749"/>
                  </a:lnSpc>
                </a:pPr>
              </a:p>
            </p:txBody>
          </p:sp>
        </p:grpSp>
        <p:sp>
          <p:nvSpPr>
            <p:cNvPr name="TextBox 11" id="11"/>
            <p:cNvSpPr txBox="true"/>
            <p:nvPr/>
          </p:nvSpPr>
          <p:spPr>
            <a:xfrm rot="0">
              <a:off x="509327" y="471672"/>
              <a:ext cx="1158715" cy="283381"/>
            </a:xfrm>
            <a:prstGeom prst="rect">
              <a:avLst/>
            </a:prstGeom>
          </p:spPr>
          <p:txBody>
            <a:bodyPr anchor="t" rtlCol="false" tIns="0" lIns="0" bIns="0" rIns="0">
              <a:spAutoFit/>
            </a:bodyPr>
            <a:lstStyle/>
            <a:p>
              <a:pPr algn="l">
                <a:lnSpc>
                  <a:spcPts val="1675"/>
                </a:lnSpc>
              </a:pPr>
              <a:r>
                <a:rPr lang="en-US" b="true" sz="1196">
                  <a:solidFill>
                    <a:srgbClr val="000000"/>
                  </a:solidFill>
                  <a:latin typeface="Arial Bold"/>
                  <a:ea typeface="Arial Bold"/>
                  <a:cs typeface="Arial Bold"/>
                  <a:sym typeface="Arial Bold"/>
                </a:rPr>
                <a:t>Field Name </a:t>
              </a:r>
            </a:p>
          </p:txBody>
        </p:sp>
        <p:sp>
          <p:nvSpPr>
            <p:cNvPr name="TextBox 12" id="12"/>
            <p:cNvSpPr txBox="true"/>
            <p:nvPr/>
          </p:nvSpPr>
          <p:spPr>
            <a:xfrm rot="0">
              <a:off x="6353767" y="471672"/>
              <a:ext cx="929738" cy="286549"/>
            </a:xfrm>
            <a:prstGeom prst="rect">
              <a:avLst/>
            </a:prstGeom>
          </p:spPr>
          <p:txBody>
            <a:bodyPr anchor="t" rtlCol="false" tIns="0" lIns="0" bIns="0" rIns="0">
              <a:spAutoFit/>
            </a:bodyPr>
            <a:lstStyle/>
            <a:p>
              <a:pPr algn="l">
                <a:lnSpc>
                  <a:spcPts val="1675"/>
                </a:lnSpc>
              </a:pPr>
              <a:r>
                <a:rPr lang="en-US" b="true" sz="1196">
                  <a:solidFill>
                    <a:srgbClr val="000000"/>
                  </a:solidFill>
                  <a:latin typeface="Arial Bold"/>
                  <a:ea typeface="Arial Bold"/>
                  <a:cs typeface="Arial Bold"/>
                  <a:sym typeface="Arial Bold"/>
                </a:rPr>
                <a:t>Data type</a:t>
              </a:r>
            </a:p>
          </p:txBody>
        </p:sp>
        <p:sp>
          <p:nvSpPr>
            <p:cNvPr name="TextBox 13" id="13"/>
            <p:cNvSpPr txBox="true"/>
            <p:nvPr/>
          </p:nvSpPr>
          <p:spPr>
            <a:xfrm rot="0">
              <a:off x="509327" y="958859"/>
              <a:ext cx="160779"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id</a:t>
              </a:r>
            </a:p>
          </p:txBody>
        </p:sp>
        <p:sp>
          <p:nvSpPr>
            <p:cNvPr name="TextBox 14" id="14"/>
            <p:cNvSpPr txBox="true"/>
            <p:nvPr/>
          </p:nvSpPr>
          <p:spPr>
            <a:xfrm rot="0">
              <a:off x="509327" y="2201950"/>
              <a:ext cx="2467304" cy="40536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cour_obj_code</a:t>
              </a:r>
            </a:p>
          </p:txBody>
        </p:sp>
        <p:sp>
          <p:nvSpPr>
            <p:cNvPr name="TextBox 15" id="15"/>
            <p:cNvSpPr txBox="true"/>
            <p:nvPr/>
          </p:nvSpPr>
          <p:spPr>
            <a:xfrm rot="0">
              <a:off x="509327" y="2823502"/>
              <a:ext cx="1228972" cy="40536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cour_obj_no</a:t>
              </a:r>
            </a:p>
          </p:txBody>
        </p:sp>
        <p:sp>
          <p:nvSpPr>
            <p:cNvPr name="TextBox 16" id="16"/>
            <p:cNvSpPr txBox="true"/>
            <p:nvPr/>
          </p:nvSpPr>
          <p:spPr>
            <a:xfrm rot="0">
              <a:off x="6353767" y="958859"/>
              <a:ext cx="631539"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integer</a:t>
              </a:r>
            </a:p>
          </p:txBody>
        </p:sp>
        <p:sp>
          <p:nvSpPr>
            <p:cNvPr name="TextBox 17" id="17"/>
            <p:cNvSpPr txBox="true"/>
            <p:nvPr/>
          </p:nvSpPr>
          <p:spPr>
            <a:xfrm rot="0">
              <a:off x="6353767" y="1580398"/>
              <a:ext cx="539374"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String</a:t>
              </a:r>
            </a:p>
          </p:txBody>
        </p:sp>
        <p:sp>
          <p:nvSpPr>
            <p:cNvPr name="TextBox 18" id="18"/>
            <p:cNvSpPr txBox="true"/>
            <p:nvPr/>
          </p:nvSpPr>
          <p:spPr>
            <a:xfrm rot="0">
              <a:off x="6353767" y="2201950"/>
              <a:ext cx="539374"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String</a:t>
              </a:r>
            </a:p>
          </p:txBody>
        </p:sp>
        <p:sp>
          <p:nvSpPr>
            <p:cNvPr name="TextBox 19" id="19"/>
            <p:cNvSpPr txBox="true"/>
            <p:nvPr/>
          </p:nvSpPr>
          <p:spPr>
            <a:xfrm rot="0">
              <a:off x="6353767" y="2823502"/>
              <a:ext cx="539374"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String</a:t>
              </a:r>
            </a:p>
          </p:txBody>
        </p:sp>
        <p:sp>
          <p:nvSpPr>
            <p:cNvPr name="TextBox 20" id="20"/>
            <p:cNvSpPr txBox="true"/>
            <p:nvPr/>
          </p:nvSpPr>
          <p:spPr>
            <a:xfrm rot="0">
              <a:off x="6353767" y="3445054"/>
              <a:ext cx="539374" cy="41037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String</a:t>
              </a:r>
            </a:p>
          </p:txBody>
        </p:sp>
        <p:sp>
          <p:nvSpPr>
            <p:cNvPr name="TextBox 21" id="21"/>
            <p:cNvSpPr txBox="true"/>
            <p:nvPr/>
          </p:nvSpPr>
          <p:spPr>
            <a:xfrm rot="0">
              <a:off x="525103" y="1570756"/>
              <a:ext cx="2451528" cy="40536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cour_id</a:t>
              </a:r>
            </a:p>
          </p:txBody>
        </p:sp>
        <p:sp>
          <p:nvSpPr>
            <p:cNvPr name="TextBox 22" id="22"/>
            <p:cNvSpPr txBox="true"/>
            <p:nvPr/>
          </p:nvSpPr>
          <p:spPr>
            <a:xfrm rot="0">
              <a:off x="514007" y="3430388"/>
              <a:ext cx="2306972" cy="405364"/>
            </a:xfrm>
            <a:prstGeom prst="rect">
              <a:avLst/>
            </a:prstGeom>
          </p:spPr>
          <p:txBody>
            <a:bodyPr anchor="t" rtlCol="false" tIns="0" lIns="0" bIns="0" rIns="0">
              <a:spAutoFit/>
            </a:bodyPr>
            <a:lstStyle/>
            <a:p>
              <a:pPr algn="l">
                <a:lnSpc>
                  <a:spcPts val="2991"/>
                </a:lnSpc>
              </a:pPr>
              <a:r>
                <a:rPr lang="en-US" sz="1196">
                  <a:solidFill>
                    <a:srgbClr val="000000"/>
                  </a:solidFill>
                  <a:latin typeface="Arial"/>
                  <a:ea typeface="Arial"/>
                  <a:cs typeface="Arial"/>
                  <a:sym typeface="Arial"/>
                </a:rPr>
                <a:t>cour_obj_detail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696" y="1152477"/>
            <a:ext cx="8520598" cy="3416398"/>
          </a:xfrm>
          <a:custGeom>
            <a:avLst/>
            <a:gdLst/>
            <a:ahLst/>
            <a:cxnLst/>
            <a:rect r="r" b="b" t="t" l="l"/>
            <a:pathLst>
              <a:path h="3416398" w="8520598">
                <a:moveTo>
                  <a:pt x="0" y="0"/>
                </a:moveTo>
                <a:lnTo>
                  <a:pt x="8520598" y="0"/>
                </a:lnTo>
                <a:lnTo>
                  <a:pt x="8520598" y="3416399"/>
                </a:lnTo>
                <a:lnTo>
                  <a:pt x="0" y="34163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97421" y="434769"/>
            <a:ext cx="7684379" cy="488442"/>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Course Objective Setting</a:t>
            </a:r>
            <a:r>
              <a:rPr lang="en-US" sz="2519">
                <a:solidFill>
                  <a:srgbClr val="000000"/>
                </a:solidFill>
                <a:latin typeface="Arial"/>
                <a:ea typeface="Arial"/>
                <a:cs typeface="Arial"/>
                <a:sym typeface="Arial"/>
              </a:rPr>
              <a:t>: Programming Details</a:t>
            </a:r>
          </a:p>
        </p:txBody>
      </p:sp>
      <p:sp>
        <p:nvSpPr>
          <p:cNvPr name="TextBox 7" id="7"/>
          <p:cNvSpPr txBox="true"/>
          <p:nvPr/>
        </p:nvSpPr>
        <p:spPr>
          <a:xfrm rot="0">
            <a:off x="487947" y="1214447"/>
            <a:ext cx="140837" cy="651729"/>
          </a:xfrm>
          <a:prstGeom prst="rect">
            <a:avLst/>
          </a:prstGeom>
        </p:spPr>
        <p:txBody>
          <a:bodyPr anchor="t" rtlCol="false" tIns="0" lIns="0" bIns="0" rIns="0">
            <a:spAutoFit/>
          </a:bodyPr>
          <a:lstStyle/>
          <a:p>
            <a:pPr algn="just">
              <a:lnSpc>
                <a:spcPts val="2483"/>
              </a:lnSpc>
            </a:pPr>
            <a:r>
              <a:rPr lang="en-US" b="true" sz="1800">
                <a:solidFill>
                  <a:srgbClr val="000000"/>
                </a:solidFill>
                <a:latin typeface="Arial Bold"/>
                <a:ea typeface="Arial Bold"/>
                <a:cs typeface="Arial Bold"/>
                <a:sym typeface="Arial Bold"/>
              </a:rPr>
              <a:t>● ●</a:t>
            </a:r>
          </a:p>
        </p:txBody>
      </p:sp>
      <p:sp>
        <p:nvSpPr>
          <p:cNvPr name="TextBox 8" id="8"/>
          <p:cNvSpPr txBox="true"/>
          <p:nvPr/>
        </p:nvSpPr>
        <p:spPr>
          <a:xfrm rot="0">
            <a:off x="854621" y="1214447"/>
            <a:ext cx="1152106" cy="339852"/>
          </a:xfrm>
          <a:prstGeom prst="rect">
            <a:avLst/>
          </a:prstGeom>
        </p:spPr>
        <p:txBody>
          <a:bodyPr anchor="t" rtlCol="false" tIns="0" lIns="0" bIns="0" rIns="0">
            <a:spAutoFit/>
          </a:bodyPr>
          <a:lstStyle/>
          <a:p>
            <a:pPr algn="l">
              <a:lnSpc>
                <a:spcPts val="2483"/>
              </a:lnSpc>
            </a:pPr>
            <a:r>
              <a:rPr lang="en-US" b="true" sz="1800">
                <a:solidFill>
                  <a:srgbClr val="000000"/>
                </a:solidFill>
                <a:latin typeface="Arial Bold"/>
                <a:ea typeface="Arial Bold"/>
                <a:cs typeface="Arial Bold"/>
                <a:sym typeface="Arial Bold"/>
              </a:rPr>
              <a:t>File name:</a:t>
            </a:r>
          </a:p>
        </p:txBody>
      </p:sp>
      <p:sp>
        <p:nvSpPr>
          <p:cNvPr name="TextBox 9" id="9"/>
          <p:cNvSpPr txBox="true"/>
          <p:nvPr/>
        </p:nvSpPr>
        <p:spPr>
          <a:xfrm rot="0">
            <a:off x="854621" y="1529915"/>
            <a:ext cx="2562330" cy="336261"/>
          </a:xfrm>
          <a:prstGeom prst="rect">
            <a:avLst/>
          </a:prstGeom>
        </p:spPr>
        <p:txBody>
          <a:bodyPr anchor="t" rtlCol="false" tIns="0" lIns="0" bIns="0" rIns="0">
            <a:spAutoFit/>
          </a:bodyPr>
          <a:lstStyle/>
          <a:p>
            <a:pPr algn="l">
              <a:lnSpc>
                <a:spcPts val="2483"/>
              </a:lnSpc>
            </a:pPr>
            <a:r>
              <a:rPr lang="en-US" b="true" sz="1800">
                <a:solidFill>
                  <a:srgbClr val="000000"/>
                </a:solidFill>
                <a:latin typeface="Arial Bold"/>
                <a:ea typeface="Arial Bold"/>
                <a:cs typeface="Arial Bold"/>
                <a:sym typeface="Arial Bold"/>
              </a:rPr>
              <a:t>Function/method name</a:t>
            </a:r>
          </a:p>
        </p:txBody>
      </p:sp>
      <p:sp>
        <p:nvSpPr>
          <p:cNvPr name="TextBox 10" id="10"/>
          <p:cNvSpPr txBox="true"/>
          <p:nvPr/>
        </p:nvSpPr>
        <p:spPr>
          <a:xfrm rot="0">
            <a:off x="945147" y="1845383"/>
            <a:ext cx="140837" cy="1282665"/>
          </a:xfrm>
          <a:prstGeom prst="rect">
            <a:avLst/>
          </a:prstGeom>
        </p:spPr>
        <p:txBody>
          <a:bodyPr anchor="t" rtlCol="false" tIns="0" lIns="0" bIns="0" rIns="0">
            <a:spAutoFit/>
          </a:bodyPr>
          <a:lstStyle/>
          <a:p>
            <a:pPr algn="just">
              <a:lnSpc>
                <a:spcPts val="2483"/>
              </a:lnSpc>
            </a:pPr>
            <a:r>
              <a:rPr lang="en-US" b="true" sz="1800">
                <a:solidFill>
                  <a:srgbClr val="000000"/>
                </a:solidFill>
                <a:latin typeface="Arial Bold"/>
                <a:ea typeface="Arial Bold"/>
                <a:cs typeface="Arial Bold"/>
                <a:sym typeface="Arial Bold"/>
              </a:rPr>
              <a:t>○</a:t>
            </a:r>
            <a:r>
              <a:rPr lang="en-US" b="true" sz="1800">
                <a:solidFill>
                  <a:srgbClr val="000000"/>
                </a:solidFill>
                <a:latin typeface="Arial Bold"/>
                <a:ea typeface="Arial Bold"/>
                <a:cs typeface="Arial Bold"/>
                <a:sym typeface="Arial Bold"/>
              </a:rPr>
              <a:t> </a:t>
            </a:r>
            <a:r>
              <a:rPr lang="en-US" b="true" sz="1800">
                <a:solidFill>
                  <a:srgbClr val="000000"/>
                </a:solidFill>
                <a:latin typeface="Arial Bold"/>
                <a:ea typeface="Arial Bold"/>
                <a:cs typeface="Arial Bold"/>
                <a:sym typeface="Arial Bold"/>
              </a:rPr>
              <a:t>○</a:t>
            </a:r>
            <a:r>
              <a:rPr lang="en-US" b="true" sz="1800">
                <a:solidFill>
                  <a:srgbClr val="000000"/>
                </a:solidFill>
                <a:latin typeface="Arial Bold"/>
                <a:ea typeface="Arial Bold"/>
                <a:cs typeface="Arial Bold"/>
                <a:sym typeface="Arial Bold"/>
              </a:rPr>
              <a:t> </a:t>
            </a:r>
            <a:r>
              <a:rPr lang="en-US" b="true" sz="1800">
                <a:solidFill>
                  <a:srgbClr val="000000"/>
                </a:solidFill>
                <a:latin typeface="Arial Bold"/>
                <a:ea typeface="Arial Bold"/>
                <a:cs typeface="Arial Bold"/>
                <a:sym typeface="Arial Bold"/>
              </a:rPr>
              <a:t>○</a:t>
            </a:r>
            <a:r>
              <a:rPr lang="en-US" b="true" sz="1800">
                <a:solidFill>
                  <a:srgbClr val="000000"/>
                </a:solidFill>
                <a:latin typeface="Arial Bold"/>
                <a:ea typeface="Arial Bold"/>
                <a:cs typeface="Arial Bold"/>
                <a:sym typeface="Arial Bold"/>
              </a:rPr>
              <a:t> </a:t>
            </a:r>
            <a:r>
              <a:rPr lang="en-US" b="true" sz="1800">
                <a:solidFill>
                  <a:srgbClr val="000000"/>
                </a:solidFill>
                <a:latin typeface="Arial Bold"/>
                <a:ea typeface="Arial Bold"/>
                <a:cs typeface="Arial Bold"/>
                <a:sym typeface="Arial Bold"/>
              </a:rPr>
              <a:t>○</a:t>
            </a:r>
            <a:r>
              <a:rPr lang="en-US" b="true" sz="1800">
                <a:solidFill>
                  <a:srgbClr val="000000"/>
                </a:solidFill>
                <a:latin typeface="Arial Bold"/>
                <a:ea typeface="Arial Bold"/>
                <a:cs typeface="Arial Bold"/>
                <a:sym typeface="Arial Bold"/>
              </a:rPr>
              <a:t> </a:t>
            </a:r>
          </a:p>
        </p:txBody>
      </p:sp>
      <p:sp>
        <p:nvSpPr>
          <p:cNvPr name="TextBox 11" id="11"/>
          <p:cNvSpPr txBox="true"/>
          <p:nvPr/>
        </p:nvSpPr>
        <p:spPr>
          <a:xfrm rot="0">
            <a:off x="1311821" y="1845383"/>
            <a:ext cx="997506" cy="967197"/>
          </a:xfrm>
          <a:prstGeom prst="rect">
            <a:avLst/>
          </a:prstGeom>
        </p:spPr>
        <p:txBody>
          <a:bodyPr anchor="t" rtlCol="false" tIns="0" lIns="0" bIns="0" rIns="0">
            <a:spAutoFit/>
          </a:bodyPr>
          <a:lstStyle/>
          <a:p>
            <a:pPr algn="l">
              <a:lnSpc>
                <a:spcPts val="2483"/>
              </a:lnSpc>
            </a:pPr>
            <a:r>
              <a:rPr lang="en-US" b="true" sz="1800">
                <a:solidFill>
                  <a:srgbClr val="000000"/>
                </a:solidFill>
                <a:latin typeface="Arial Bold"/>
                <a:ea typeface="Arial Bold"/>
                <a:cs typeface="Arial Bold"/>
                <a:sym typeface="Arial Bold"/>
              </a:rPr>
              <a:t>Create: Update: Retrieve:</a:t>
            </a:r>
          </a:p>
        </p:txBody>
      </p:sp>
      <p:sp>
        <p:nvSpPr>
          <p:cNvPr name="TextBox 12" id="12"/>
          <p:cNvSpPr txBox="true"/>
          <p:nvPr/>
        </p:nvSpPr>
        <p:spPr>
          <a:xfrm rot="0">
            <a:off x="1311821" y="2791787"/>
            <a:ext cx="777164" cy="336261"/>
          </a:xfrm>
          <a:prstGeom prst="rect">
            <a:avLst/>
          </a:prstGeom>
        </p:spPr>
        <p:txBody>
          <a:bodyPr anchor="t" rtlCol="false" tIns="0" lIns="0" bIns="0" rIns="0">
            <a:spAutoFit/>
          </a:bodyPr>
          <a:lstStyle/>
          <a:p>
            <a:pPr algn="l">
              <a:lnSpc>
                <a:spcPts val="2483"/>
              </a:lnSpc>
            </a:pPr>
            <a:r>
              <a:rPr lang="en-US" b="true" sz="1800">
                <a:solidFill>
                  <a:srgbClr val="000000"/>
                </a:solidFill>
                <a:latin typeface="Arial Bold"/>
                <a:ea typeface="Arial Bold"/>
                <a:cs typeface="Arial Bold"/>
                <a:sym typeface="Arial Bold"/>
              </a:rPr>
              <a:t>Delete:</a:t>
            </a:r>
          </a:p>
        </p:txBody>
      </p:sp>
      <p:sp>
        <p:nvSpPr>
          <p:cNvPr name="TextBox 13" id="13"/>
          <p:cNvSpPr txBox="true"/>
          <p:nvPr/>
        </p:nvSpPr>
        <p:spPr>
          <a:xfrm rot="0">
            <a:off x="1985239" y="1202560"/>
            <a:ext cx="3458082" cy="339852"/>
          </a:xfrm>
          <a:prstGeom prst="rect">
            <a:avLst/>
          </a:prstGeom>
        </p:spPr>
        <p:txBody>
          <a:bodyPr anchor="t" rtlCol="false" tIns="0" lIns="0" bIns="0" rIns="0">
            <a:spAutoFit/>
          </a:bodyPr>
          <a:lstStyle/>
          <a:p>
            <a:pPr algn="l">
              <a:lnSpc>
                <a:spcPts val="2483"/>
              </a:lnSpc>
            </a:pPr>
            <a:r>
              <a:rPr lang="en-US" sz="1800">
                <a:solidFill>
                  <a:srgbClr val="000000"/>
                </a:solidFill>
                <a:latin typeface="Arial"/>
                <a:ea typeface="Arial"/>
                <a:cs typeface="Arial"/>
                <a:sym typeface="Arial"/>
              </a:rPr>
              <a:t>CodeBrew_CourseObjective.java</a:t>
            </a:r>
          </a:p>
        </p:txBody>
      </p:sp>
      <p:sp>
        <p:nvSpPr>
          <p:cNvPr name="TextBox 14" id="14"/>
          <p:cNvSpPr txBox="true"/>
          <p:nvPr/>
        </p:nvSpPr>
        <p:spPr>
          <a:xfrm rot="0">
            <a:off x="2099539" y="1833496"/>
            <a:ext cx="3434153" cy="339852"/>
          </a:xfrm>
          <a:prstGeom prst="rect">
            <a:avLst/>
          </a:prstGeom>
        </p:spPr>
        <p:txBody>
          <a:bodyPr anchor="t" rtlCol="false" tIns="0" lIns="0" bIns="0" rIns="0">
            <a:spAutoFit/>
          </a:bodyPr>
          <a:lstStyle/>
          <a:p>
            <a:pPr algn="l">
              <a:lnSpc>
                <a:spcPts val="2483"/>
              </a:lnSpc>
            </a:pPr>
            <a:r>
              <a:rPr lang="en-US" sz="1800">
                <a:solidFill>
                  <a:srgbClr val="000000"/>
                </a:solidFill>
                <a:latin typeface="Arial"/>
                <a:ea typeface="Arial"/>
                <a:cs typeface="Arial"/>
                <a:sym typeface="Arial"/>
              </a:rPr>
              <a:t>CourseObjective_CreateForm</a:t>
            </a:r>
          </a:p>
        </p:txBody>
      </p:sp>
      <p:sp>
        <p:nvSpPr>
          <p:cNvPr name="TextBox 15" id="15"/>
          <p:cNvSpPr txBox="true"/>
          <p:nvPr/>
        </p:nvSpPr>
        <p:spPr>
          <a:xfrm rot="0">
            <a:off x="2162708" y="2148964"/>
            <a:ext cx="3499209" cy="339852"/>
          </a:xfrm>
          <a:prstGeom prst="rect">
            <a:avLst/>
          </a:prstGeom>
        </p:spPr>
        <p:txBody>
          <a:bodyPr anchor="t" rtlCol="false" tIns="0" lIns="0" bIns="0" rIns="0">
            <a:spAutoFit/>
          </a:bodyPr>
          <a:lstStyle/>
          <a:p>
            <a:pPr algn="l">
              <a:lnSpc>
                <a:spcPts val="2483"/>
              </a:lnSpc>
            </a:pPr>
            <a:r>
              <a:rPr lang="en-US" sz="1800">
                <a:solidFill>
                  <a:srgbClr val="000000"/>
                </a:solidFill>
                <a:latin typeface="Arial"/>
                <a:ea typeface="Arial"/>
                <a:cs typeface="Arial"/>
                <a:sym typeface="Arial"/>
              </a:rPr>
              <a:t>CourseObjective_Update</a:t>
            </a:r>
          </a:p>
        </p:txBody>
      </p:sp>
      <p:sp>
        <p:nvSpPr>
          <p:cNvPr name="TextBox 16" id="16"/>
          <p:cNvSpPr txBox="true"/>
          <p:nvPr/>
        </p:nvSpPr>
        <p:spPr>
          <a:xfrm rot="0">
            <a:off x="2290181" y="2464432"/>
            <a:ext cx="3433924" cy="339852"/>
          </a:xfrm>
          <a:prstGeom prst="rect">
            <a:avLst/>
          </a:prstGeom>
        </p:spPr>
        <p:txBody>
          <a:bodyPr anchor="t" rtlCol="false" tIns="0" lIns="0" bIns="0" rIns="0">
            <a:spAutoFit/>
          </a:bodyPr>
          <a:lstStyle/>
          <a:p>
            <a:pPr algn="l">
              <a:lnSpc>
                <a:spcPts val="2483"/>
              </a:lnSpc>
            </a:pPr>
            <a:r>
              <a:rPr lang="en-US" sz="1800">
                <a:solidFill>
                  <a:srgbClr val="000000"/>
                </a:solidFill>
                <a:latin typeface="Arial"/>
                <a:ea typeface="Arial"/>
                <a:cs typeface="Arial"/>
                <a:sym typeface="Arial"/>
              </a:rPr>
              <a:t>C</a:t>
            </a:r>
            <a:r>
              <a:rPr lang="en-US" sz="1800">
                <a:solidFill>
                  <a:srgbClr val="000000"/>
                </a:solidFill>
                <a:latin typeface="Arial"/>
                <a:ea typeface="Arial"/>
                <a:cs typeface="Arial"/>
                <a:sym typeface="Arial"/>
              </a:rPr>
              <a:t>ourseObjective_Retrieve</a:t>
            </a:r>
          </a:p>
        </p:txBody>
      </p:sp>
      <p:sp>
        <p:nvSpPr>
          <p:cNvPr name="TextBox 17" id="17"/>
          <p:cNvSpPr txBox="true"/>
          <p:nvPr/>
        </p:nvSpPr>
        <p:spPr>
          <a:xfrm rot="0">
            <a:off x="2074088" y="2779900"/>
            <a:ext cx="3421332" cy="339852"/>
          </a:xfrm>
          <a:prstGeom prst="rect">
            <a:avLst/>
          </a:prstGeom>
        </p:spPr>
        <p:txBody>
          <a:bodyPr anchor="t" rtlCol="false" tIns="0" lIns="0" bIns="0" rIns="0">
            <a:spAutoFit/>
          </a:bodyPr>
          <a:lstStyle/>
          <a:p>
            <a:pPr algn="l">
              <a:lnSpc>
                <a:spcPts val="2483"/>
              </a:lnSpc>
            </a:pPr>
            <a:r>
              <a:rPr lang="en-US" sz="1800">
                <a:solidFill>
                  <a:srgbClr val="000000"/>
                </a:solidFill>
                <a:latin typeface="Arial"/>
                <a:ea typeface="Arial"/>
                <a:cs typeface="Arial"/>
                <a:sym typeface="Arial"/>
              </a:rPr>
              <a:t>CourseObjective_Delete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2881" y="1017727"/>
            <a:ext cx="5062124" cy="2651287"/>
          </a:xfrm>
          <a:custGeom>
            <a:avLst/>
            <a:gdLst/>
            <a:ahLst/>
            <a:cxnLst/>
            <a:rect r="r" b="b" t="t" l="l"/>
            <a:pathLst>
              <a:path h="2651287" w="5062124">
                <a:moveTo>
                  <a:pt x="0" y="0"/>
                </a:moveTo>
                <a:lnTo>
                  <a:pt x="5062124" y="0"/>
                </a:lnTo>
                <a:lnTo>
                  <a:pt x="5062124" y="2651287"/>
                </a:lnTo>
                <a:lnTo>
                  <a:pt x="0" y="2651287"/>
                </a:lnTo>
                <a:lnTo>
                  <a:pt x="0" y="0"/>
                </a:lnTo>
                <a:close/>
              </a:path>
            </a:pathLst>
          </a:custGeom>
          <a:blipFill>
            <a:blip r:embed="rId7"/>
            <a:stretch>
              <a:fillRect l="0" t="0" r="0" b="0"/>
            </a:stretch>
          </a:blipFill>
        </p:spPr>
      </p:sp>
      <p:sp>
        <p:nvSpPr>
          <p:cNvPr name="Freeform 6" id="6"/>
          <p:cNvSpPr/>
          <p:nvPr/>
        </p:nvSpPr>
        <p:spPr>
          <a:xfrm flipH="false" flipV="false" rot="0">
            <a:off x="5219174" y="951614"/>
            <a:ext cx="3729402" cy="3910251"/>
          </a:xfrm>
          <a:custGeom>
            <a:avLst/>
            <a:gdLst/>
            <a:ahLst/>
            <a:cxnLst/>
            <a:rect r="r" b="b" t="t" l="l"/>
            <a:pathLst>
              <a:path h="3910251" w="3729402">
                <a:moveTo>
                  <a:pt x="0" y="0"/>
                </a:moveTo>
                <a:lnTo>
                  <a:pt x="3729402" y="0"/>
                </a:lnTo>
                <a:lnTo>
                  <a:pt x="3729402" y="3910251"/>
                </a:lnTo>
                <a:lnTo>
                  <a:pt x="0" y="3910251"/>
                </a:lnTo>
                <a:lnTo>
                  <a:pt x="0" y="0"/>
                </a:lnTo>
                <a:close/>
              </a:path>
            </a:pathLst>
          </a:custGeom>
          <a:blipFill>
            <a:blip r:embed="rId8"/>
            <a:stretch>
              <a:fillRect l="0" t="0" r="0" b="0"/>
            </a:stretch>
          </a:blipFill>
        </p:spPr>
      </p:sp>
      <p:sp>
        <p:nvSpPr>
          <p:cNvPr name="TextBox 7" id="7"/>
          <p:cNvSpPr txBox="true"/>
          <p:nvPr/>
        </p:nvSpPr>
        <p:spPr>
          <a:xfrm rot="0">
            <a:off x="112881" y="148419"/>
            <a:ext cx="3191608" cy="488442"/>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Sample Source Code: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378914"/>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696" y="428387"/>
            <a:ext cx="2906343" cy="2539417"/>
          </a:xfrm>
          <a:custGeom>
            <a:avLst/>
            <a:gdLst/>
            <a:ahLst/>
            <a:cxnLst/>
            <a:rect r="r" b="b" t="t" l="l"/>
            <a:pathLst>
              <a:path h="2539417" w="2906343">
                <a:moveTo>
                  <a:pt x="0" y="0"/>
                </a:moveTo>
                <a:lnTo>
                  <a:pt x="2906343" y="0"/>
                </a:lnTo>
                <a:lnTo>
                  <a:pt x="2906343" y="2539417"/>
                </a:lnTo>
                <a:lnTo>
                  <a:pt x="0" y="2539417"/>
                </a:lnTo>
                <a:lnTo>
                  <a:pt x="0" y="0"/>
                </a:lnTo>
                <a:close/>
              </a:path>
            </a:pathLst>
          </a:custGeom>
          <a:blipFill>
            <a:blip r:embed="rId7"/>
            <a:stretch>
              <a:fillRect l="0" t="0" r="0" b="0"/>
            </a:stretch>
          </a:blipFill>
        </p:spPr>
      </p:sp>
      <p:sp>
        <p:nvSpPr>
          <p:cNvPr name="Freeform 6" id="6"/>
          <p:cNvSpPr/>
          <p:nvPr/>
        </p:nvSpPr>
        <p:spPr>
          <a:xfrm flipH="false" flipV="false" rot="0">
            <a:off x="6124425" y="471368"/>
            <a:ext cx="2707870" cy="2369386"/>
          </a:xfrm>
          <a:custGeom>
            <a:avLst/>
            <a:gdLst/>
            <a:ahLst/>
            <a:cxnLst/>
            <a:rect r="r" b="b" t="t" l="l"/>
            <a:pathLst>
              <a:path h="2369386" w="2707870">
                <a:moveTo>
                  <a:pt x="0" y="0"/>
                </a:moveTo>
                <a:lnTo>
                  <a:pt x="2707869" y="0"/>
                </a:lnTo>
                <a:lnTo>
                  <a:pt x="2707869" y="2369386"/>
                </a:lnTo>
                <a:lnTo>
                  <a:pt x="0" y="2369386"/>
                </a:lnTo>
                <a:lnTo>
                  <a:pt x="0" y="0"/>
                </a:lnTo>
                <a:close/>
              </a:path>
            </a:pathLst>
          </a:custGeom>
          <a:blipFill>
            <a:blip r:embed="rId8"/>
            <a:stretch>
              <a:fillRect l="0" t="0" r="0" b="0"/>
            </a:stretch>
          </a:blipFill>
        </p:spPr>
      </p:sp>
      <p:sp>
        <p:nvSpPr>
          <p:cNvPr name="Freeform 7" id="7"/>
          <p:cNvSpPr/>
          <p:nvPr/>
        </p:nvSpPr>
        <p:spPr>
          <a:xfrm flipH="false" flipV="false" rot="0">
            <a:off x="3070041" y="3073470"/>
            <a:ext cx="3054384" cy="2695494"/>
          </a:xfrm>
          <a:custGeom>
            <a:avLst/>
            <a:gdLst/>
            <a:ahLst/>
            <a:cxnLst/>
            <a:rect r="r" b="b" t="t" l="l"/>
            <a:pathLst>
              <a:path h="2695494" w="3054384">
                <a:moveTo>
                  <a:pt x="0" y="0"/>
                </a:moveTo>
                <a:lnTo>
                  <a:pt x="3054384" y="0"/>
                </a:lnTo>
                <a:lnTo>
                  <a:pt x="3054384" y="2695494"/>
                </a:lnTo>
                <a:lnTo>
                  <a:pt x="0" y="2695494"/>
                </a:lnTo>
                <a:lnTo>
                  <a:pt x="0" y="0"/>
                </a:lnTo>
                <a:close/>
              </a:path>
            </a:pathLst>
          </a:custGeom>
          <a:blipFill>
            <a:blip r:embed="rId9"/>
            <a:stretch>
              <a:fillRect l="0" t="0" r="0" b="0"/>
            </a:stretch>
          </a:blipFill>
        </p:spPr>
      </p:sp>
      <p:sp>
        <p:nvSpPr>
          <p:cNvPr name="Freeform 8" id="8"/>
          <p:cNvSpPr/>
          <p:nvPr/>
        </p:nvSpPr>
        <p:spPr>
          <a:xfrm flipH="false" flipV="false" rot="0">
            <a:off x="3218039" y="471368"/>
            <a:ext cx="2816016" cy="2453454"/>
          </a:xfrm>
          <a:custGeom>
            <a:avLst/>
            <a:gdLst/>
            <a:ahLst/>
            <a:cxnLst/>
            <a:rect r="r" b="b" t="t" l="l"/>
            <a:pathLst>
              <a:path h="2453454" w="2816016">
                <a:moveTo>
                  <a:pt x="0" y="0"/>
                </a:moveTo>
                <a:lnTo>
                  <a:pt x="2816017" y="0"/>
                </a:lnTo>
                <a:lnTo>
                  <a:pt x="2816017" y="2453455"/>
                </a:lnTo>
                <a:lnTo>
                  <a:pt x="0" y="2453455"/>
                </a:lnTo>
                <a:lnTo>
                  <a:pt x="0" y="0"/>
                </a:lnTo>
                <a:close/>
              </a:path>
            </a:pathLst>
          </a:custGeom>
          <a:blipFill>
            <a:blip r:embed="rId10"/>
            <a:stretch>
              <a:fillRect l="0" t="0" r="0" b="0"/>
            </a:stretch>
          </a:blipFill>
        </p:spPr>
      </p:sp>
      <p:sp>
        <p:nvSpPr>
          <p:cNvPr name="TextBox 9" id="9"/>
          <p:cNvSpPr txBox="true"/>
          <p:nvPr/>
        </p:nvSpPr>
        <p:spPr>
          <a:xfrm rot="0">
            <a:off x="171503" y="-53807"/>
            <a:ext cx="3245472" cy="488442"/>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Sample Screen Shots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15026" y="137874"/>
            <a:ext cx="1733550" cy="581025"/>
          </a:xfrm>
          <a:custGeom>
            <a:avLst/>
            <a:gdLst/>
            <a:ahLst/>
            <a:cxnLst/>
            <a:rect r="r" b="b" t="t" l="l"/>
            <a:pathLst>
              <a:path h="581025" w="1733550">
                <a:moveTo>
                  <a:pt x="0" y="0"/>
                </a:moveTo>
                <a:lnTo>
                  <a:pt x="1733550" y="0"/>
                </a:lnTo>
                <a:lnTo>
                  <a:pt x="1733550" y="581025"/>
                </a:lnTo>
                <a:lnTo>
                  <a:pt x="0" y="581025"/>
                </a:lnTo>
                <a:lnTo>
                  <a:pt x="0" y="0"/>
                </a:lnTo>
                <a:close/>
              </a:path>
            </a:pathLst>
          </a:custGeom>
          <a:blipFill>
            <a:blip r:embed="rId4"/>
            <a:stretch>
              <a:fillRect l="0" t="0" r="0" b="0"/>
            </a:stretch>
          </a:blipFill>
        </p:spPr>
      </p:sp>
      <p:sp>
        <p:nvSpPr>
          <p:cNvPr name="Freeform 4" id="4"/>
          <p:cNvSpPr/>
          <p:nvPr/>
        </p:nvSpPr>
        <p:spPr>
          <a:xfrm flipH="false" flipV="false" rot="0">
            <a:off x="311696" y="445027"/>
            <a:ext cx="8520598" cy="572700"/>
          </a:xfrm>
          <a:custGeom>
            <a:avLst/>
            <a:gdLst/>
            <a:ahLst/>
            <a:cxnLst/>
            <a:rect r="r" b="b" t="t" l="l"/>
            <a:pathLst>
              <a:path h="572700" w="8520598">
                <a:moveTo>
                  <a:pt x="0" y="0"/>
                </a:moveTo>
                <a:lnTo>
                  <a:pt x="8520598" y="0"/>
                </a:lnTo>
                <a:lnTo>
                  <a:pt x="8520598" y="572700"/>
                </a:lnTo>
                <a:lnTo>
                  <a:pt x="0" y="572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696" y="1152477"/>
            <a:ext cx="8520598" cy="3416398"/>
          </a:xfrm>
          <a:custGeom>
            <a:avLst/>
            <a:gdLst/>
            <a:ahLst/>
            <a:cxnLst/>
            <a:rect r="r" b="b" t="t" l="l"/>
            <a:pathLst>
              <a:path h="3416398" w="8520598">
                <a:moveTo>
                  <a:pt x="0" y="0"/>
                </a:moveTo>
                <a:lnTo>
                  <a:pt x="8520598" y="0"/>
                </a:lnTo>
                <a:lnTo>
                  <a:pt x="8520598" y="3416399"/>
                </a:lnTo>
                <a:lnTo>
                  <a:pt x="0" y="34163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97421" y="469421"/>
            <a:ext cx="1614573" cy="482194"/>
          </a:xfrm>
          <a:prstGeom prst="rect">
            <a:avLst/>
          </a:prstGeom>
        </p:spPr>
        <p:txBody>
          <a:bodyPr anchor="t" rtlCol="false" tIns="0" lIns="0" bIns="0" rIns="0">
            <a:spAutoFit/>
          </a:bodyPr>
          <a:lstStyle/>
          <a:p>
            <a:pPr algn="l">
              <a:lnSpc>
                <a:spcPts val="3527"/>
              </a:lnSpc>
            </a:pPr>
            <a:r>
              <a:rPr lang="en-US" sz="2519">
                <a:solidFill>
                  <a:srgbClr val="000000"/>
                </a:solidFill>
                <a:latin typeface="Arial"/>
                <a:ea typeface="Arial"/>
                <a:cs typeface="Arial"/>
                <a:sym typeface="Arial"/>
              </a:rPr>
              <a:t>Conclusion</a:t>
            </a:r>
          </a:p>
        </p:txBody>
      </p:sp>
      <p:sp>
        <p:nvSpPr>
          <p:cNvPr name="TextBox 7" id="7"/>
          <p:cNvSpPr txBox="true"/>
          <p:nvPr/>
        </p:nvSpPr>
        <p:spPr>
          <a:xfrm rot="0">
            <a:off x="397421" y="1282338"/>
            <a:ext cx="8168042" cy="2788375"/>
          </a:xfrm>
          <a:prstGeom prst="rect">
            <a:avLst/>
          </a:prstGeom>
        </p:spPr>
        <p:txBody>
          <a:bodyPr anchor="t" rtlCol="false" tIns="0" lIns="0" bIns="0" rIns="0">
            <a:spAutoFit/>
          </a:bodyPr>
          <a:lstStyle/>
          <a:p>
            <a:pPr algn="l">
              <a:lnSpc>
                <a:spcPts val="2235"/>
              </a:lnSpc>
              <a:spcBef>
                <a:spcPct val="0"/>
              </a:spcBef>
            </a:pPr>
            <a:r>
              <a:rPr lang="en-US" sz="1596">
                <a:solidFill>
                  <a:srgbClr val="000000"/>
                </a:solidFill>
                <a:latin typeface="Arial"/>
                <a:ea typeface="Arial"/>
                <a:cs typeface="Arial"/>
                <a:sym typeface="Arial"/>
              </a:rPr>
              <a:t>The Course Objective Setting module successfully supports the OBE implementation at SRM University-AP by allowing easy creation, updating, and management of course objectives. With a simple CRUD functionality and integration into the overall academic system, it helps streamline the process and ensures better alignment of course goals with program outcomes. </a:t>
            </a:r>
          </a:p>
          <a:p>
            <a:pPr algn="l">
              <a:lnSpc>
                <a:spcPts val="2235"/>
              </a:lnSpc>
              <a:spcBef>
                <a:spcPct val="0"/>
              </a:spcBef>
            </a:pPr>
            <a:r>
              <a:rPr lang="en-US" sz="1596">
                <a:solidFill>
                  <a:srgbClr val="000000"/>
                </a:solidFill>
                <a:latin typeface="Arial"/>
                <a:ea typeface="Arial"/>
                <a:cs typeface="Arial"/>
                <a:sym typeface="Arial"/>
              </a:rPr>
              <a:t> </a:t>
            </a:r>
          </a:p>
          <a:p>
            <a:pPr algn="l">
              <a:lnSpc>
                <a:spcPts val="2235"/>
              </a:lnSpc>
              <a:spcBef>
                <a:spcPct val="0"/>
              </a:spcBef>
            </a:pPr>
            <a:r>
              <a:rPr lang="en-US" sz="1596">
                <a:solidFill>
                  <a:srgbClr val="000000"/>
                </a:solidFill>
                <a:latin typeface="Arial"/>
                <a:ea typeface="Arial"/>
                <a:cs typeface="Arial"/>
                <a:sym typeface="Arial"/>
              </a:rPr>
              <a:t>This module ensures that course objectives are clearly defined and easily maintained, which is essential for continuous improvement in teaching and learning. By integrating it with other academic modules, it strengthens the overall structure of the OBE system and helps faculty align course delivery with desired outcomes.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DAGj8r4xymE</dc:identifier>
  <dcterms:modified xsi:type="dcterms:W3CDTF">2011-08-01T06:04:30Z</dcterms:modified>
  <cp:revision>1</cp:revision>
  <dc:title>JAVA PPT.pdf</dc:title>
</cp:coreProperties>
</file>