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8"/>
  </p:notesMasterIdLst>
  <p:sldIdLst>
    <p:sldId id="298" r:id="rId5"/>
    <p:sldId id="301" r:id="rId6"/>
    <p:sldId id="304" r:id="rId7"/>
    <p:sldId id="311" r:id="rId8"/>
    <p:sldId id="312" r:id="rId9"/>
    <p:sldId id="305" r:id="rId10"/>
    <p:sldId id="313" r:id="rId11"/>
    <p:sldId id="314" r:id="rId12"/>
    <p:sldId id="307"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0FCD9-5DBA-4A31-8B1C-66FD7293EBB2}" v="1662" dt="2020-04-21T08:48:21.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9BDE-86B4-4700-8232-A1ED5A6212D0}" type="datetimeFigureOut">
              <a:rPr lang="en-HK" smtClean="0"/>
              <a:t>21/4/2020</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C44D9-15D3-490C-922B-AFA44C10DA24}" type="slidenum">
              <a:rPr lang="en-HK" smtClean="0"/>
              <a:t>‹#›</a:t>
            </a:fld>
            <a:endParaRPr lang="en-HK"/>
          </a:p>
        </p:txBody>
      </p:sp>
    </p:spTree>
    <p:extLst>
      <p:ext uri="{BB962C8B-B14F-4D97-AF65-F5344CB8AC3E}">
        <p14:creationId xmlns:p14="http://schemas.microsoft.com/office/powerpoint/2010/main" val="70449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BC46C4F-FC7A-4CD5-B0C1-11210550C48F}" type="datetime1">
              <a:rPr lang="en-US" smtClean="0"/>
              <a:t>4/21/2020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8C26E58-1AD8-46CC-956F-0E1181258A80}" type="datetime1">
              <a:rPr lang="en-US" smtClean="0"/>
              <a:t>4/21/2020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4F4A5E9-DA09-4839-88EF-C2D715E425F0}" type="datetime1">
              <a:rPr lang="en-US" smtClean="0"/>
              <a:t>4/21/2020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0A5CDCC4-F4BB-4BE8-BE28-B4F06C84BE5D}" type="datetime1">
              <a:rPr lang="en-US" smtClean="0"/>
              <a:t>4/21/2020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47DB6436-37AF-43A0-9A1C-688E00FE11FD}" type="datetime1">
              <a:rPr lang="en-US" smtClean="0"/>
              <a:t>4/21/2020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4CF1F588-1510-41BF-892F-50AFCACBA23B}" type="datetime1">
              <a:rPr lang="en-US" smtClean="0"/>
              <a:t>4/21/2020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6C6615EA-C6C0-4616-8132-886CC223E2C3}" type="datetime1">
              <a:rPr lang="en-US" smtClean="0"/>
              <a:t>4/21/2020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1D094144-CAD9-4AAA-B9EE-E08D62581C0C}" type="datetime1">
              <a:rPr lang="en-US" smtClean="0"/>
              <a:t>4/21/2020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5B257B-2EC5-43AB-97F2-5F38F5705F2F}" type="datetime1">
              <a:rPr lang="en-US" smtClean="0"/>
              <a:t>4/21/2020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915C8412-FCF0-4CD5-9B59-B223B899AC72}" type="datetime1">
              <a:rPr lang="en-US" smtClean="0"/>
              <a:t>4/21/2020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84390" cy="2901694"/>
          </a:xfrm>
        </p:spPr>
        <p:txBody>
          <a:bodyPr anchor="b">
            <a:normAutofit/>
          </a:bodyPr>
          <a:lstStyle/>
          <a:p>
            <a:r>
              <a:rPr lang="en-US" sz="4400" dirty="0">
                <a:solidFill>
                  <a:schemeClr val="tx1"/>
                </a:solidFill>
              </a:rPr>
              <a:t>RMSC5102</a:t>
            </a:r>
            <a:br>
              <a:rPr lang="en-US" sz="4400" dirty="0">
                <a:solidFill>
                  <a:schemeClr val="tx1"/>
                </a:solidFill>
              </a:rPr>
            </a:br>
            <a:r>
              <a:rPr lang="en-US" sz="4400" dirty="0">
                <a:solidFill>
                  <a:schemeClr val="tx1"/>
                </a:solidFill>
              </a:rPr>
              <a:t>Final Review</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Leung Man Fung, Heman</a:t>
            </a:r>
          </a:p>
          <a:p>
            <a:pPr>
              <a:lnSpc>
                <a:spcPct val="100000"/>
              </a:lnSpc>
            </a:pPr>
            <a:r>
              <a:rPr lang="en-US" sz="1600"/>
              <a:t>Spring, 2020</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5D91BBA0-664D-4A30-BD10-96C4888D801D}"/>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5AF-AF90-46B1-9A5E-8C6EFDB6F277}"/>
              </a:ext>
            </a:extLst>
          </p:cNvPr>
          <p:cNvSpPr>
            <a:spLocks noGrp="1"/>
          </p:cNvSpPr>
          <p:nvPr>
            <p:ph type="title"/>
          </p:nvPr>
        </p:nvSpPr>
        <p:spPr/>
        <p:txBody>
          <a:bodyPr/>
          <a:lstStyle/>
          <a:p>
            <a:r>
              <a:rPr lang="en-HK" dirty="0"/>
              <a:t>Antithetic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95C210-9284-42CC-95D3-0C0826A444FC}"/>
                  </a:ext>
                </a:extLst>
              </p:cNvPr>
              <p:cNvSpPr>
                <a:spLocks noGrp="1"/>
              </p:cNvSpPr>
              <p:nvPr>
                <p:ph idx="1"/>
              </p:nvPr>
            </p:nvSpPr>
            <p:spPr/>
            <p:txBody>
              <a:bodyPr/>
              <a:lstStyle/>
              <a:p>
                <a:r>
                  <a:rPr lang="en-US" dirty="0"/>
                  <a:t>If we are able to generate negatively correlated underlying random variables, the estimator can have lower variance as compared with independent samples</a:t>
                </a:r>
              </a:p>
              <a:p>
                <a:pPr lvl="1"/>
                <a:r>
                  <a:rPr lang="en-US" dirty="0"/>
                  <a:t>This requires the target function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to be monotone</a:t>
                </a:r>
              </a:p>
              <a:p>
                <a:pPr lvl="1"/>
                <a:r>
                  <a:rPr lang="en-US" dirty="0"/>
                  <a:t>Show </a:t>
                </a:r>
                <a14:m>
                  <m:oMath xmlns:m="http://schemas.openxmlformats.org/officeDocument/2006/math">
                    <m:sSup>
                      <m:sSupPr>
                        <m:ctrlPr>
                          <a:rPr lang="en-HK" i="1">
                            <a:latin typeface="Cambria Math" panose="02040503050406030204" pitchFamily="18" charset="0"/>
                          </a:rPr>
                        </m:ctrlPr>
                      </m:sSupPr>
                      <m:e>
                        <m:r>
                          <a:rPr lang="en-HK" i="1">
                            <a:latin typeface="Cambria Math" panose="02040503050406030204" pitchFamily="18" charset="0"/>
                          </a:rPr>
                          <m:t>h</m:t>
                        </m:r>
                      </m:e>
                      <m:sup>
                        <m:r>
                          <a:rPr lang="en-HK" i="1">
                            <a:latin typeface="Cambria Math" panose="02040503050406030204" pitchFamily="18" charset="0"/>
                          </a:rPr>
                          <m:t>′</m:t>
                        </m:r>
                      </m:sup>
                    </m:sSup>
                    <m:d>
                      <m:dPr>
                        <m:ctrlPr>
                          <a:rPr lang="en-HK" i="1">
                            <a:latin typeface="Cambria Math" panose="02040503050406030204" pitchFamily="18" charset="0"/>
                          </a:rPr>
                        </m:ctrlPr>
                      </m:dPr>
                      <m:e>
                        <m:r>
                          <a:rPr lang="en-HK" i="1">
                            <a:latin typeface="Cambria Math" panose="02040503050406030204" pitchFamily="18" charset="0"/>
                          </a:rPr>
                          <m:t>𝑥</m:t>
                        </m:r>
                      </m:e>
                    </m:d>
                    <m:r>
                      <a:rPr lang="en-HK" i="1">
                        <a:latin typeface="Cambria Math" panose="02040503050406030204" pitchFamily="18" charset="0"/>
                      </a:rPr>
                      <m:t>≥0</m:t>
                    </m:r>
                  </m:oMath>
                </a14:m>
                <a:r>
                  <a:rPr lang="en-HK" dirty="0"/>
                  <a:t> or </a:t>
                </a:r>
                <a14:m>
                  <m:oMath xmlns:m="http://schemas.openxmlformats.org/officeDocument/2006/math">
                    <m:sSup>
                      <m:sSupPr>
                        <m:ctrlPr>
                          <a:rPr lang="en-HK" i="1">
                            <a:latin typeface="Cambria Math" panose="02040503050406030204" pitchFamily="18" charset="0"/>
                          </a:rPr>
                        </m:ctrlPr>
                      </m:sSupPr>
                      <m:e>
                        <m:r>
                          <a:rPr lang="en-HK" i="1">
                            <a:latin typeface="Cambria Math" panose="02040503050406030204" pitchFamily="18" charset="0"/>
                          </a:rPr>
                          <m:t>h</m:t>
                        </m:r>
                      </m:e>
                      <m:sup>
                        <m:r>
                          <a:rPr lang="en-HK" i="1">
                            <a:latin typeface="Cambria Math" panose="02040503050406030204" pitchFamily="18" charset="0"/>
                          </a:rPr>
                          <m:t>′</m:t>
                        </m:r>
                      </m:sup>
                    </m:sSup>
                    <m:d>
                      <m:dPr>
                        <m:ctrlPr>
                          <a:rPr lang="en-HK" i="1">
                            <a:latin typeface="Cambria Math" panose="02040503050406030204" pitchFamily="18" charset="0"/>
                          </a:rPr>
                        </m:ctrlPr>
                      </m:dPr>
                      <m:e>
                        <m:r>
                          <a:rPr lang="en-HK" i="1">
                            <a:latin typeface="Cambria Math" panose="02040503050406030204" pitchFamily="18" charset="0"/>
                          </a:rPr>
                          <m:t>𝑥</m:t>
                        </m:r>
                      </m:e>
                    </m:d>
                    <m:r>
                      <a:rPr lang="en-HK" i="1">
                        <a:latin typeface="Cambria Math" panose="02040503050406030204" pitchFamily="18" charset="0"/>
                      </a:rPr>
                      <m:t>≤0</m:t>
                    </m:r>
                  </m:oMath>
                </a14:m>
                <a:r>
                  <a:rPr lang="en-HK" dirty="0"/>
                  <a:t> within the target range for monotonicity</a:t>
                </a:r>
              </a:p>
              <a:p>
                <a:pPr lvl="1"/>
                <a:r>
                  <a:rPr lang="en-US" dirty="0"/>
                  <a:t>As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monotone, </a:t>
                </a:r>
                <a14:m>
                  <m:oMath xmlns:m="http://schemas.openxmlformats.org/officeDocument/2006/math">
                    <m:r>
                      <a:rPr lang="en-US" i="1">
                        <a:latin typeface="Cambria Math" panose="02040503050406030204" pitchFamily="18" charset="0"/>
                      </a:rPr>
                      <m:t>𝐶𝑜𝑣</m:t>
                    </m:r>
                    <m:d>
                      <m:dPr>
                        <m:ctrlPr>
                          <a:rPr lang="en-HK" i="1">
                            <a:latin typeface="Cambria Math" panose="02040503050406030204" pitchFamily="18" charset="0"/>
                          </a:rPr>
                        </m:ctrlPr>
                      </m:dPr>
                      <m:e>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 </m:t>
                        </m:r>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𝑈</m:t>
                            </m:r>
                          </m:e>
                        </m:d>
                      </m:e>
                    </m:d>
                    <m:r>
                      <a:rPr lang="en-US" i="1">
                        <a:latin typeface="Cambria Math" panose="02040503050406030204" pitchFamily="18" charset="0"/>
                      </a:rPr>
                      <m:t>≤0</m:t>
                    </m:r>
                  </m:oMath>
                </a14:m>
                <a:r>
                  <a:rPr lang="en-US" dirty="0"/>
                  <a:t> where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(0,1)</m:t>
                    </m:r>
                  </m:oMath>
                </a14:m>
                <a:endParaRPr lang="en-HK" dirty="0"/>
              </a:p>
              <a:p>
                <a:pPr lvl="1"/>
                <a:r>
                  <a:rPr lang="en-HK" dirty="0"/>
                  <a:t>As half of your variables are antithetic, you only need to generate </a:t>
                </a:r>
                <a14:m>
                  <m:oMath xmlns:m="http://schemas.openxmlformats.org/officeDocument/2006/math">
                    <m:f>
                      <m:fPr>
                        <m:ctrlPr>
                          <a:rPr lang="en-HK" i="1">
                            <a:latin typeface="Cambria Math" panose="02040503050406030204" pitchFamily="18" charset="0"/>
                          </a:rPr>
                        </m:ctrlPr>
                      </m:fPr>
                      <m:num>
                        <m:r>
                          <a:rPr lang="en-HK" i="1">
                            <a:latin typeface="Cambria Math" panose="02040503050406030204" pitchFamily="18" charset="0"/>
                          </a:rPr>
                          <m:t>𝑛</m:t>
                        </m:r>
                      </m:num>
                      <m:den>
                        <m:r>
                          <a:rPr lang="en-HK" i="1">
                            <a:latin typeface="Cambria Math" panose="02040503050406030204" pitchFamily="18" charset="0"/>
                          </a:rPr>
                          <m:t>2</m:t>
                        </m:r>
                      </m:den>
                    </m:f>
                  </m:oMath>
                </a14:m>
                <a:r>
                  <a:rPr lang="en-HK" dirty="0"/>
                  <a:t> numbers for </a:t>
                </a:r>
                <a14:m>
                  <m:oMath xmlns:m="http://schemas.openxmlformats.org/officeDocument/2006/math">
                    <m:r>
                      <a:rPr lang="en-HK" i="1">
                        <a:latin typeface="Cambria Math" panose="02040503050406030204" pitchFamily="18" charset="0"/>
                      </a:rPr>
                      <m:t>𝑛</m:t>
                    </m:r>
                  </m:oMath>
                </a14:m>
                <a:r>
                  <a:rPr lang="en-HK" dirty="0"/>
                  <a:t> samples</a:t>
                </a:r>
              </a:p>
            </p:txBody>
          </p:sp>
        </mc:Choice>
        <mc:Fallback xmlns="">
          <p:sp>
            <p:nvSpPr>
              <p:cNvPr id="3" name="Content Placeholder 2">
                <a:extLst>
                  <a:ext uri="{FF2B5EF4-FFF2-40B4-BE49-F238E27FC236}">
                    <a16:creationId xmlns:a16="http://schemas.microsoft.com/office/drawing/2014/main" id="{9995C210-9284-42CC-95D3-0C0826A444FC}"/>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5BAAF2BA-12EE-4224-97CF-C8364F38AA50}"/>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57211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5124-1B2A-48FF-AB78-3FE470E13DBE}"/>
              </a:ext>
            </a:extLst>
          </p:cNvPr>
          <p:cNvSpPr>
            <a:spLocks noGrp="1"/>
          </p:cNvSpPr>
          <p:nvPr>
            <p:ph type="title"/>
          </p:nvPr>
        </p:nvSpPr>
        <p:spPr/>
        <p:txBody>
          <a:bodyPr/>
          <a:lstStyle/>
          <a:p>
            <a:r>
              <a:rPr lang="en-HK" dirty="0"/>
              <a:t>Antithetic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1C917-1730-4DB5-BA24-3F7E1F0C5CA4}"/>
                  </a:ext>
                </a:extLst>
              </p:cNvPr>
              <p:cNvSpPr>
                <a:spLocks noGrp="1"/>
              </p:cNvSpPr>
              <p:nvPr>
                <p:ph idx="1"/>
              </p:nvPr>
            </p:nvSpPr>
            <p:spPr/>
            <p:txBody>
              <a:bodyPr/>
              <a:lstStyle/>
              <a:p>
                <a:r>
                  <a:rPr lang="en-US" dirty="0"/>
                  <a:t>Algorithm:</a:t>
                </a:r>
                <a:endParaRPr lang="en-HK" dirty="0"/>
              </a:p>
              <a:p>
                <a:pPr lvl="1"/>
                <a:r>
                  <a:rPr lang="en-US" dirty="0"/>
                  <a:t>1) Generate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US" dirty="0"/>
              </a:p>
              <a:p>
                <a:pPr lvl="1"/>
                <a:r>
                  <a:rPr lang="en-US" dirty="0"/>
                  <a:t>2) Set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d>
                      <m:dPr>
                        <m:ctrlPr>
                          <a:rPr lang="en-HK" i="1">
                            <a:latin typeface="Cambria Math" panose="02040503050406030204" pitchFamily="18" charset="0"/>
                          </a:rPr>
                        </m:ctrlPr>
                      </m:dPr>
                      <m:e>
                        <m:r>
                          <a:rPr lang="en-US" i="1">
                            <a:latin typeface="Cambria Math" panose="02040503050406030204" pitchFamily="18" charset="0"/>
                          </a:rPr>
                          <m:t>𝑈</m:t>
                        </m:r>
                      </m:e>
                    </m:d>
                    <m:r>
                      <a:rPr lang="en-US">
                        <a:latin typeface="Cambria Math" panose="02040503050406030204" pitchFamily="18" charset="0"/>
                      </a:rPr>
                      <m:t>, </m:t>
                    </m:r>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(1−</m:t>
                    </m:r>
                    <m:r>
                      <a:rPr lang="en-US" i="1">
                        <a:latin typeface="Cambria Math" panose="02040503050406030204" pitchFamily="18" charset="0"/>
                      </a:rPr>
                      <m:t>𝑈</m:t>
                    </m:r>
                    <m:r>
                      <a:rPr lang="en-US" i="1">
                        <a:latin typeface="Cambria Math" panose="02040503050406030204" pitchFamily="18" charset="0"/>
                      </a:rPr>
                      <m:t>)</m:t>
                    </m:r>
                  </m:oMath>
                </a14:m>
                <a:r>
                  <a:rPr lang="en-US" i="1" dirty="0"/>
                  <a:t> </a:t>
                </a:r>
                <a:r>
                  <a:rPr lang="en-US" dirty="0"/>
                  <a:t>(note: want X, Y same distribution but negative correlation)</a:t>
                </a:r>
                <a:endParaRPr lang="en-HK" dirty="0"/>
              </a:p>
              <a:p>
                <a:pPr lvl="1"/>
                <a:r>
                  <a:rPr lang="en-US" dirty="0"/>
                  <a:t>3) Repeat 1 and 2 for n times</a:t>
                </a:r>
                <a:endParaRPr lang="en-HK" dirty="0"/>
              </a:p>
              <a:p>
                <a:pPr lvl="1"/>
                <a:r>
                  <a:rPr lang="en-HK" dirty="0"/>
                  <a:t>4) </a:t>
                </a:r>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r>
                          <a:rPr lang="en-US" i="1">
                            <a:latin typeface="Cambria Math" panose="02040503050406030204" pitchFamily="18" charset="0"/>
                          </a:rPr>
                          <m:t>𝑛</m:t>
                        </m:r>
                      </m:den>
                    </m:f>
                    <m:nary>
                      <m:naryPr>
                        <m:chr m:val="∑"/>
                        <m:limLoc m:val="subSup"/>
                        <m:ctrlPr>
                          <a:rPr lang="en-HK"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d>
                          <m:dPr>
                            <m:begChr m:val="["/>
                            <m:endChr m:val="]"/>
                            <m:ctrlPr>
                              <a:rPr lang="en-HK" i="1">
                                <a:latin typeface="Cambria Math" panose="02040503050406030204" pitchFamily="18" charset="0"/>
                              </a:rPr>
                            </m:ctrlPr>
                          </m:dPr>
                          <m:e>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a:latin typeface="Cambria Math" panose="02040503050406030204" pitchFamily="18" charset="0"/>
                              </a:rPr>
                              <m:t>+</m:t>
                            </m:r>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e>
                        </m:d>
                      </m:e>
                    </m:nary>
                  </m:oMath>
                </a14:m>
                <a:endParaRPr lang="en-HK" dirty="0"/>
              </a:p>
              <a:p>
                <a:r>
                  <a:rPr lang="en-HK" dirty="0"/>
                  <a:t>Note:</a:t>
                </a:r>
              </a:p>
              <a:p>
                <a:pPr lvl="1"/>
                <a14:m>
                  <m:oMath xmlns:m="http://schemas.openxmlformats.org/officeDocument/2006/math">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d>
                      <m:dPr>
                        <m:ctrlPr>
                          <a:rPr lang="en-HK" i="1">
                            <a:latin typeface="Cambria Math" panose="02040503050406030204" pitchFamily="18" charset="0"/>
                          </a:rPr>
                        </m:ctrlPr>
                      </m:dPr>
                      <m:e>
                        <m:r>
                          <a:rPr lang="en-US" i="1">
                            <a:latin typeface="Cambria Math" panose="02040503050406030204" pitchFamily="18" charset="0"/>
                          </a:rPr>
                          <m:t>𝑈</m:t>
                        </m:r>
                      </m:e>
                    </m:d>
                  </m:oMath>
                </a14:m>
                <a:r>
                  <a:rPr lang="en-HK" dirty="0"/>
                  <a:t> is monotone in general as </a:t>
                </a:r>
                <a:r>
                  <a:rPr lang="en-HK" dirty="0" err="1"/>
                  <a:t>cdf</a:t>
                </a:r>
                <a:r>
                  <a:rPr lang="en-HK" dirty="0"/>
                  <a:t> is monotone</a:t>
                </a:r>
              </a:p>
              <a:p>
                <a:pPr lvl="1"/>
                <a:r>
                  <a:rPr lang="en-HK" dirty="0"/>
                  <a:t>Hence </a:t>
                </a:r>
                <a14:m>
                  <m:oMath xmlns:m="http://schemas.openxmlformats.org/officeDocument/2006/math">
                    <m:r>
                      <a:rPr lang="en-HK" i="1">
                        <a:latin typeface="Cambria Math" panose="02040503050406030204" pitchFamily="18" charset="0"/>
                      </a:rPr>
                      <m:t>h</m:t>
                    </m:r>
                    <m:d>
                      <m:dPr>
                        <m:begChr m:val="["/>
                        <m:endChr m:val="]"/>
                        <m:ctrlPr>
                          <a:rPr lang="en-HK" i="1">
                            <a:latin typeface="Cambria Math" panose="02040503050406030204" pitchFamily="18" charset="0"/>
                          </a:rPr>
                        </m:ctrlPr>
                      </m:dPr>
                      <m:e>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d>
                          <m:dPr>
                            <m:ctrlPr>
                              <a:rPr lang="en-HK" i="1">
                                <a:latin typeface="Cambria Math" panose="02040503050406030204" pitchFamily="18" charset="0"/>
                              </a:rPr>
                            </m:ctrlPr>
                          </m:dPr>
                          <m:e>
                            <m:r>
                              <a:rPr lang="en-US" i="1">
                                <a:latin typeface="Cambria Math" panose="02040503050406030204" pitchFamily="18" charset="0"/>
                              </a:rPr>
                              <m:t>𝑈</m:t>
                            </m:r>
                          </m:e>
                        </m:d>
                      </m:e>
                    </m:d>
                  </m:oMath>
                </a14:m>
                <a:r>
                  <a:rPr lang="en-HK" dirty="0"/>
                  <a:t> is monotone if </a:t>
                </a:r>
                <a14:m>
                  <m:oMath xmlns:m="http://schemas.openxmlformats.org/officeDocument/2006/math">
                    <m:r>
                      <a:rPr lang="en-HK" i="1">
                        <a:latin typeface="Cambria Math" panose="02040503050406030204" pitchFamily="18" charset="0"/>
                      </a:rPr>
                      <m:t>h</m:t>
                    </m:r>
                    <m:r>
                      <a:rPr lang="en-HK" i="1">
                        <a:latin typeface="Cambria Math" panose="02040503050406030204" pitchFamily="18" charset="0"/>
                      </a:rPr>
                      <m:t>(⋅)</m:t>
                    </m:r>
                  </m:oMath>
                </a14:m>
                <a:r>
                  <a:rPr lang="en-HK" dirty="0"/>
                  <a:t> is monotone</a:t>
                </a:r>
              </a:p>
              <a:p>
                <a:endParaRPr lang="en-HK" dirty="0"/>
              </a:p>
            </p:txBody>
          </p:sp>
        </mc:Choice>
        <mc:Fallback xmlns="">
          <p:sp>
            <p:nvSpPr>
              <p:cNvPr id="3" name="Content Placeholder 2">
                <a:extLst>
                  <a:ext uri="{FF2B5EF4-FFF2-40B4-BE49-F238E27FC236}">
                    <a16:creationId xmlns:a16="http://schemas.microsoft.com/office/drawing/2014/main" id="{DAD1C917-1730-4DB5-BA24-3F7E1F0C5CA4}"/>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14CC720B-C810-49B7-A39C-E02772E317A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11074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6D0D-3CF4-47A2-A65C-C95890B62DE8}"/>
              </a:ext>
            </a:extLst>
          </p:cNvPr>
          <p:cNvSpPr>
            <a:spLocks noGrp="1"/>
          </p:cNvSpPr>
          <p:nvPr>
            <p:ph type="title"/>
          </p:nvPr>
        </p:nvSpPr>
        <p:spPr/>
        <p:txBody>
          <a:bodyPr/>
          <a:lstStyle/>
          <a:p>
            <a:r>
              <a:rPr lang="en-HK" dirty="0"/>
              <a:t>Stratified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0C1C8D-34BB-4586-8AFA-A638AC922A80}"/>
                  </a:ext>
                </a:extLst>
              </p:cNvPr>
              <p:cNvSpPr>
                <a:spLocks noGrp="1"/>
              </p:cNvSpPr>
              <p:nvPr>
                <p:ph idx="1"/>
              </p:nvPr>
            </p:nvSpPr>
            <p:spPr>
              <a:xfrm>
                <a:off x="1097280" y="2108201"/>
                <a:ext cx="10058400" cy="4463196"/>
              </a:xfrm>
            </p:spPr>
            <p:txBody>
              <a:bodyPr/>
              <a:lstStyle/>
              <a:p>
                <a:r>
                  <a:rPr lang="en-US" dirty="0"/>
                  <a:t>If we have information about grouping in the population, then we may use conditional mean (mean of subgroup) as the sample from the population</a:t>
                </a:r>
              </a:p>
              <a:p>
                <a:r>
                  <a:rPr lang="en-US" dirty="0"/>
                  <a:t>Algorithm:</a:t>
                </a:r>
                <a:endParaRPr lang="en-HK" dirty="0"/>
              </a:p>
              <a:p>
                <a:pPr lvl="1"/>
                <a:r>
                  <a:rPr lang="en-US" dirty="0"/>
                  <a:t>Generate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𝐵</m:t>
                        </m:r>
                      </m:den>
                    </m:f>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a:latin typeface="Cambria Math" panose="02040503050406030204" pitchFamily="18" charset="0"/>
                      </a:rPr>
                      <m:t>)</m:t>
                    </m:r>
                  </m:oMath>
                </a14:m>
                <a:r>
                  <a:rPr lang="en-US" dirty="0"/>
                  <a:t> where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r>
                      <a:rPr lang="en-US" i="1">
                        <a:latin typeface="Cambria Math" panose="02040503050406030204" pitchFamily="18" charset="0"/>
                      </a:rPr>
                      <m:t>𝑈</m:t>
                    </m:r>
                    <m:r>
                      <a:rPr lang="en-US">
                        <a:latin typeface="Cambria Math" panose="02040503050406030204" pitchFamily="18" charset="0"/>
                      </a:rPr>
                      <m:t>(0,1)</m:t>
                    </m:r>
                  </m:oMath>
                </a14:m>
                <a:r>
                  <a:rPr lang="en-US" dirty="0"/>
                  <a:t> for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=1,…,</m:t>
                    </m:r>
                    <m:r>
                      <a:rPr lang="en-US" i="1">
                        <a:latin typeface="Cambria Math" panose="02040503050406030204" pitchFamily="18" charset="0"/>
                      </a:rPr>
                      <m:t>𝐵</m:t>
                    </m:r>
                    <m:r>
                      <a:rPr lang="en-US">
                        <a:latin typeface="Cambria Math" panose="02040503050406030204" pitchFamily="18" charset="0"/>
                      </a:rPr>
                      <m:t>;</m:t>
                    </m:r>
                    <m:r>
                      <a:rPr lang="en-US" i="1">
                        <a:latin typeface="Cambria Math" panose="02040503050406030204" pitchFamily="18" charset="0"/>
                      </a:rPr>
                      <m:t>𝑗</m:t>
                    </m:r>
                    <m:r>
                      <a:rPr lang="en-US">
                        <a:latin typeface="Cambria Math" panose="02040503050406030204" pitchFamily="18" charset="0"/>
                      </a:rPr>
                      <m:t>=1,…,</m:t>
                    </m:r>
                    <m:sSub>
                      <m:sSubPr>
                        <m:ctrlPr>
                          <a:rPr lang="en-HK"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oMath>
                </a14:m>
                <a:endParaRPr lang="en-HK" dirty="0"/>
              </a:p>
              <a:p>
                <a:pPr lvl="1"/>
                <a:r>
                  <a:rPr lang="en-US" dirty="0"/>
                  <a:t>Set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oMath>
                </a14:m>
                <a:r>
                  <a:rPr lang="en-US" dirty="0"/>
                  <a:t> </a:t>
                </a:r>
                <a:endParaRPr lang="en-HK" dirty="0"/>
              </a:p>
              <a:p>
                <a:pPr lvl="1"/>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𝐵</m:t>
                        </m:r>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den>
                    </m:f>
                    <m:nary>
                      <m:naryPr>
                        <m:chr m:val="∑"/>
                        <m:ctrlPr>
                          <a:rPr lang="en-HK"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sSub>
                          <m:sSubPr>
                            <m:ctrlPr>
                              <a:rPr lang="en-HK"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sup>
                      <m:e>
                        <m:d>
                          <m:dPr>
                            <m:begChr m:val="["/>
                            <m:endChr m:val="]"/>
                            <m:ctrlPr>
                              <a:rPr lang="en-HK" i="1">
                                <a:latin typeface="Cambria Math" panose="02040503050406030204" pitchFamily="18" charset="0"/>
                              </a:rPr>
                            </m:ctrlPr>
                          </m:dPr>
                          <m:e>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1,</m:t>
                                    </m:r>
                                    <m:r>
                                      <a:rPr lang="en-US" i="1">
                                        <a:latin typeface="Cambria Math" panose="02040503050406030204" pitchFamily="18" charset="0"/>
                                      </a:rPr>
                                      <m:t>𝑗</m:t>
                                    </m:r>
                                  </m:sub>
                                </m:sSub>
                              </m:e>
                            </m:d>
                            <m:r>
                              <a:rPr lang="en-US">
                                <a:latin typeface="Cambria Math" panose="02040503050406030204" pitchFamily="18" charset="0"/>
                              </a:rPr>
                              <m:t>+</m:t>
                            </m:r>
                            <m:r>
                              <m:rPr>
                                <m:sty m:val="p"/>
                              </m:rPr>
                              <a:rPr lang="en-US">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2,</m:t>
                                    </m:r>
                                    <m:r>
                                      <a:rPr lang="en-US" i="1">
                                        <a:latin typeface="Cambria Math" panose="02040503050406030204" pitchFamily="18" charset="0"/>
                                      </a:rPr>
                                      <m:t>𝑗</m:t>
                                    </m:r>
                                  </m:sub>
                                </m:sSub>
                              </m:e>
                            </m:d>
                            <m:r>
                              <a:rPr lang="en-US">
                                <a:latin typeface="Cambria Math" panose="02040503050406030204" pitchFamily="18" charset="0"/>
                              </a:rPr>
                              <m:t>+…+</m:t>
                            </m:r>
                            <m:r>
                              <m:rPr>
                                <m:sty m:val="p"/>
                              </m:rPr>
                              <a:rPr lang="en-US">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𝑗</m:t>
                                    </m:r>
                                  </m:sub>
                                </m:sSub>
                              </m:e>
                            </m:d>
                          </m:e>
                        </m:d>
                      </m:e>
                    </m:nary>
                  </m:oMath>
                </a14:m>
                <a:r>
                  <a:rPr lang="en-US" dirty="0"/>
                  <a:t> (average over subsamples and bins, remember to adjust for conditional probability) </a:t>
                </a:r>
                <a:endParaRPr lang="en-HK" dirty="0"/>
              </a:p>
              <a:p>
                <a:r>
                  <a:rPr lang="en-HK" dirty="0"/>
                  <a:t>Note:</a:t>
                </a:r>
              </a:p>
              <a:p>
                <a:pPr lvl="1"/>
                <a:r>
                  <a:rPr lang="en-HK" dirty="0"/>
                  <a:t>I have changed the representation to matrix elements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𝑉</m:t>
                        </m:r>
                      </m:e>
                      <m:sub>
                        <m:r>
                          <a:rPr lang="en-HK" b="0" i="1" smtClean="0">
                            <a:latin typeface="Cambria Math" panose="02040503050406030204" pitchFamily="18" charset="0"/>
                          </a:rPr>
                          <m:t>𝑖</m:t>
                        </m:r>
                        <m:r>
                          <a:rPr lang="en-HK" b="0" i="1" smtClean="0">
                            <a:latin typeface="Cambria Math" panose="02040503050406030204" pitchFamily="18" charset="0"/>
                          </a:rPr>
                          <m:t>,</m:t>
                        </m:r>
                        <m:r>
                          <a:rPr lang="en-HK" b="0" i="1" smtClean="0">
                            <a:latin typeface="Cambria Math" panose="02040503050406030204" pitchFamily="18" charset="0"/>
                          </a:rPr>
                          <m:t>𝑗</m:t>
                        </m:r>
                      </m:sub>
                    </m:sSub>
                  </m:oMath>
                </a14:m>
                <a:r>
                  <a:rPr lang="en-HK" dirty="0"/>
                  <a:t> for clearness</a:t>
                </a:r>
              </a:p>
              <a:p>
                <a:pPr lvl="1"/>
                <a14:m>
                  <m:oMath xmlns:m="http://schemas.openxmlformats.org/officeDocument/2006/math">
                    <m:r>
                      <a:rPr lang="en-HK" b="0" i="1" smtClean="0">
                        <a:latin typeface="Cambria Math" panose="02040503050406030204" pitchFamily="18" charset="0"/>
                      </a:rPr>
                      <m:t>𝑖</m:t>
                    </m:r>
                  </m:oMath>
                </a14:m>
                <a:r>
                  <a:rPr lang="en-HK" dirty="0"/>
                  <a:t> represents index of bins and </a:t>
                </a:r>
                <a14:m>
                  <m:oMath xmlns:m="http://schemas.openxmlformats.org/officeDocument/2006/math">
                    <m:r>
                      <a:rPr lang="en-HK" b="0" i="1" smtClean="0">
                        <a:latin typeface="Cambria Math" panose="02040503050406030204" pitchFamily="18" charset="0"/>
                      </a:rPr>
                      <m:t>𝑗</m:t>
                    </m:r>
                  </m:oMath>
                </a14:m>
                <a:r>
                  <a:rPr lang="en-HK" dirty="0"/>
                  <a:t> represent index of elements within a bin</a:t>
                </a:r>
              </a:p>
            </p:txBody>
          </p:sp>
        </mc:Choice>
        <mc:Fallback xmlns="">
          <p:sp>
            <p:nvSpPr>
              <p:cNvPr id="3" name="Content Placeholder 2">
                <a:extLst>
                  <a:ext uri="{FF2B5EF4-FFF2-40B4-BE49-F238E27FC236}">
                    <a16:creationId xmlns:a16="http://schemas.microsoft.com/office/drawing/2014/main" id="{FE0C1C8D-34BB-4586-8AFA-A638AC922A80}"/>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E4959C01-3604-4CEA-9C97-243050A1A523}"/>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01081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6D7F-6637-46A4-97E1-C326A785681C}"/>
              </a:ext>
            </a:extLst>
          </p:cNvPr>
          <p:cNvSpPr>
            <a:spLocks noGrp="1"/>
          </p:cNvSpPr>
          <p:nvPr>
            <p:ph type="title"/>
          </p:nvPr>
        </p:nvSpPr>
        <p:spPr/>
        <p:txBody>
          <a:bodyPr/>
          <a:lstStyle/>
          <a:p>
            <a:r>
              <a:rPr lang="en-HK" dirty="0"/>
              <a:t>Stratified Sampling</a:t>
            </a:r>
          </a:p>
        </p:txBody>
      </p:sp>
      <p:sp>
        <p:nvSpPr>
          <p:cNvPr id="3" name="Content Placeholder 2">
            <a:extLst>
              <a:ext uri="{FF2B5EF4-FFF2-40B4-BE49-F238E27FC236}">
                <a16:creationId xmlns:a16="http://schemas.microsoft.com/office/drawing/2014/main" id="{B466211F-61EB-44DF-A8D1-EBDAB3FBB4F0}"/>
              </a:ext>
            </a:extLst>
          </p:cNvPr>
          <p:cNvSpPr>
            <a:spLocks noGrp="1"/>
          </p:cNvSpPr>
          <p:nvPr>
            <p:ph idx="1"/>
          </p:nvPr>
        </p:nvSpPr>
        <p:spPr/>
        <p:txBody>
          <a:bodyPr/>
          <a:lstStyle/>
          <a:p>
            <a:r>
              <a:rPr lang="en-HK" dirty="0"/>
              <a:t>When to adjust for conditional probability?</a:t>
            </a:r>
          </a:p>
          <a:p>
            <a:pPr lvl="1"/>
            <a:r>
              <a:rPr lang="en-HK" dirty="0"/>
              <a:t>Try to write out the expectation you are trying to approximate (e.g. Ch6 p.43)</a:t>
            </a:r>
          </a:p>
          <a:p>
            <a:pPr lvl="1"/>
            <a:r>
              <a:rPr lang="en-HK" dirty="0"/>
              <a:t>Usually you need to when there is an indicator or you have restricted the support</a:t>
            </a:r>
          </a:p>
          <a:p>
            <a:pPr lvl="1"/>
            <a:r>
              <a:rPr lang="en-HK" dirty="0"/>
              <a:t>If you have time, you can try to simulate and compare with standard Monte Carlo</a:t>
            </a:r>
          </a:p>
          <a:p>
            <a:pPr lvl="2"/>
            <a:r>
              <a:rPr lang="en-HK" dirty="0"/>
              <a:t>If the estimates differ a lot, probably you need to</a:t>
            </a:r>
          </a:p>
          <a:p>
            <a:pPr lvl="2"/>
            <a:r>
              <a:rPr lang="en-HK" dirty="0"/>
              <a:t>Do ALL questions first</a:t>
            </a:r>
          </a:p>
        </p:txBody>
      </p:sp>
      <p:sp>
        <p:nvSpPr>
          <p:cNvPr id="4" name="Slide Number Placeholder 3">
            <a:extLst>
              <a:ext uri="{FF2B5EF4-FFF2-40B4-BE49-F238E27FC236}">
                <a16:creationId xmlns:a16="http://schemas.microsoft.com/office/drawing/2014/main" id="{5AB7685A-0AA9-4FB1-95FA-A819F9638390}"/>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95930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36B5-8185-483A-8FC2-92BDEBA6E9C2}"/>
              </a:ext>
            </a:extLst>
          </p:cNvPr>
          <p:cNvSpPr>
            <a:spLocks noGrp="1"/>
          </p:cNvSpPr>
          <p:nvPr>
            <p:ph type="title"/>
          </p:nvPr>
        </p:nvSpPr>
        <p:spPr/>
        <p:txBody>
          <a:bodyPr/>
          <a:lstStyle/>
          <a:p>
            <a:r>
              <a:rPr lang="en-HK" dirty="0"/>
              <a:t>Control Variate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582B28-2F69-4C7E-AA57-F6C42E140352}"/>
                  </a:ext>
                </a:extLst>
              </p:cNvPr>
              <p:cNvSpPr>
                <a:spLocks noGrp="1"/>
              </p:cNvSpPr>
              <p:nvPr>
                <p:ph idx="1"/>
              </p:nvPr>
            </p:nvSpPr>
            <p:spPr>
              <a:xfrm>
                <a:off x="1097280" y="2108201"/>
                <a:ext cx="10058400" cy="4463196"/>
              </a:xfrm>
            </p:spPr>
            <p:txBody>
              <a:bodyPr>
                <a:normAutofit/>
              </a:bodyPr>
              <a:lstStyle/>
              <a:p>
                <a:r>
                  <a:rPr lang="en-US" dirty="0"/>
                  <a:t>If we combine the estimate of our target unknown quantity with estimates of some known quantities, we can exploit the known information</a:t>
                </a:r>
              </a:p>
              <a:p>
                <a:r>
                  <a:rPr lang="en-US" dirty="0"/>
                  <a:t>Algorithm:</a:t>
                </a:r>
              </a:p>
              <a:p>
                <a:pPr lvl="1"/>
                <a:r>
                  <a:rPr lang="en-US" dirty="0"/>
                  <a:t>Find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oMath>
                </a14:m>
                <a:r>
                  <a:rPr lang="en-US" dirty="0"/>
                  <a:t> for </a:t>
                </a:r>
                <a14:m>
                  <m:oMath xmlns:m="http://schemas.openxmlformats.org/officeDocument/2006/math">
                    <m:r>
                      <a:rPr lang="en-US" i="1">
                        <a:latin typeface="Cambria Math" panose="02040503050406030204" pitchFamily="18" charset="0"/>
                      </a:rPr>
                      <m:t>𝑌</m:t>
                    </m:r>
                  </m:oMath>
                </a14:m>
                <a:r>
                  <a:rPr lang="en-US" dirty="0"/>
                  <a:t> with a known distribution (or estimate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oMath>
                </a14:m>
                <a:r>
                  <a:rPr lang="en-US" dirty="0"/>
                  <a:t> via pilot simulation) </a:t>
                </a:r>
                <a:endParaRPr lang="en-HK" dirty="0"/>
              </a:p>
              <a:p>
                <a:pPr lvl="1"/>
                <a:r>
                  <a:rPr lang="en-US" dirty="0"/>
                  <a:t>Generate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oMath>
                </a14:m>
                <a:endParaRPr lang="en-HK" dirty="0"/>
              </a:p>
              <a:p>
                <a:pPr lvl="1"/>
                <a:r>
                  <a:rPr lang="en-US" dirty="0"/>
                  <a:t>Compute </a:t>
                </a:r>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 </m:t>
                    </m:r>
                    <m:acc>
                      <m:accPr>
                        <m:chr m:val="̅"/>
                        <m:ctrlPr>
                          <a:rPr lang="en-HK"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 </m:t>
                    </m:r>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r>
                      <a:rPr lang="en-US" i="1">
                        <a:latin typeface="Cambria Math" panose="02040503050406030204" pitchFamily="18" charset="0"/>
                      </a:rPr>
                      <m:t>, </m:t>
                    </m:r>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oMath>
                </a14:m>
                <a:endParaRPr lang="en-HK" dirty="0"/>
              </a:p>
              <a:p>
                <a:pPr lvl="1"/>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acc>
                      <m:accPr>
                        <m:chr m:val="̅"/>
                        <m:ctrlPr>
                          <a:rPr lang="en-HK"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f>
                      <m:fPr>
                        <m:ctrlPr>
                          <a:rPr lang="en-HK" i="1">
                            <a:latin typeface="Cambria Math" panose="02040503050406030204" pitchFamily="18" charset="0"/>
                          </a:rPr>
                        </m:ctrlPr>
                      </m:fPr>
                      <m:num>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num>
                      <m:den>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den>
                    </m:f>
                    <m:d>
                      <m:dPr>
                        <m:ctrlPr>
                          <a:rPr lang="en-HK" i="1">
                            <a:latin typeface="Cambria Math" panose="02040503050406030204" pitchFamily="18" charset="0"/>
                          </a:rPr>
                        </m:ctrlPr>
                      </m:dPr>
                      <m:e>
                        <m:acc>
                          <m:accPr>
                            <m:chr m:val="̅"/>
                            <m:ctrlPr>
                              <a:rPr lang="en-HK"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e>
                    </m:d>
                  </m:oMath>
                </a14:m>
                <a:endParaRPr lang="en-HK" dirty="0"/>
              </a:p>
              <a:p>
                <a:r>
                  <a:rPr lang="en-US" dirty="0"/>
                  <a:t>Pilot simulation: we can run a simulation with small sample size (e.g.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=100</m:t>
                    </m:r>
                  </m:oMath>
                </a14:m>
                <a:r>
                  <a:rPr lang="en-US" dirty="0"/>
                  <a:t>) and compute </a:t>
                </a:r>
                <a14:m>
                  <m:oMath xmlns:m="http://schemas.openxmlformats.org/officeDocument/2006/math">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r>
                      <a:rPr lang="en-US" i="1">
                        <a:latin typeface="Cambria Math" panose="02040503050406030204" pitchFamily="18" charset="0"/>
                      </a:rPr>
                      <m:t>, </m:t>
                    </m:r>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oMath>
                </a14:m>
                <a:r>
                  <a:rPr lang="en-US" dirty="0"/>
                  <a:t> and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r>
                      <a:rPr lang="en-US" i="1">
                        <a:latin typeface="Cambria Math" panose="02040503050406030204" pitchFamily="18" charset="0"/>
                      </a:rPr>
                      <m:t>=</m:t>
                    </m:r>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𝑚</m:t>
                        </m:r>
                      </m:sub>
                    </m:sSub>
                  </m:oMath>
                </a14:m>
                <a:r>
                  <a:rPr lang="en-US" dirty="0"/>
                  <a:t> based on this pilot sample. Then we can use their values when we compute </a:t>
                </a:r>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r>
                      <a:rPr lang="en-US" i="1">
                        <a:latin typeface="Cambria Math" panose="02040503050406030204" pitchFamily="18" charset="0"/>
                      </a:rPr>
                      <m:t>−</m:t>
                    </m:r>
                    <m:f>
                      <m:fPr>
                        <m:ctrlPr>
                          <a:rPr lang="en-HK" i="1">
                            <a:latin typeface="Cambria Math" panose="02040503050406030204" pitchFamily="18" charset="0"/>
                          </a:rPr>
                        </m:ctrlPr>
                      </m:fPr>
                      <m:num>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num>
                      <m:den>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den>
                    </m:f>
                    <m:d>
                      <m:dPr>
                        <m:ctrlPr>
                          <a:rPr lang="en-HK" i="1">
                            <a:latin typeface="Cambria Math" panose="02040503050406030204" pitchFamily="18" charset="0"/>
                          </a:rPr>
                        </m:ctrlPr>
                      </m:dPr>
                      <m:e>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e>
                    </m:d>
                  </m:oMath>
                </a14:m>
                <a:r>
                  <a:rPr lang="en-US" dirty="0"/>
                  <a:t> for our target </a:t>
                </a:r>
                <a14:m>
                  <m:oMath xmlns:m="http://schemas.openxmlformats.org/officeDocument/2006/math">
                    <m:r>
                      <a:rPr lang="en-US" i="1">
                        <a:latin typeface="Cambria Math" panose="02040503050406030204" pitchFamily="18" charset="0"/>
                      </a:rPr>
                      <m:t>𝑛</m:t>
                    </m:r>
                  </m:oMath>
                </a14:m>
                <a:r>
                  <a:rPr lang="en-US" dirty="0"/>
                  <a:t> samples</a:t>
                </a:r>
                <a:endParaRPr lang="en-HK" dirty="0"/>
              </a:p>
              <a:p>
                <a:endParaRPr lang="en-HK" dirty="0"/>
              </a:p>
            </p:txBody>
          </p:sp>
        </mc:Choice>
        <mc:Fallback xmlns="">
          <p:sp>
            <p:nvSpPr>
              <p:cNvPr id="3" name="Content Placeholder 2">
                <a:extLst>
                  <a:ext uri="{FF2B5EF4-FFF2-40B4-BE49-F238E27FC236}">
                    <a16:creationId xmlns:a16="http://schemas.microsoft.com/office/drawing/2014/main" id="{74582B28-2F69-4C7E-AA57-F6C42E140352}"/>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72D6C6D1-224E-4D0A-AE92-6E871F84F61B}"/>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00411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7CAC-5947-4633-B704-36710DECDD4B}"/>
              </a:ext>
            </a:extLst>
          </p:cNvPr>
          <p:cNvSpPr>
            <a:spLocks noGrp="1"/>
          </p:cNvSpPr>
          <p:nvPr>
            <p:ph type="title"/>
          </p:nvPr>
        </p:nvSpPr>
        <p:spPr/>
        <p:txBody>
          <a:bodyPr/>
          <a:lstStyle/>
          <a:p>
            <a:r>
              <a:rPr lang="en-HK" dirty="0"/>
              <a:t>Control Variate</a:t>
            </a:r>
          </a:p>
        </p:txBody>
      </p:sp>
      <p:sp>
        <p:nvSpPr>
          <p:cNvPr id="3" name="Content Placeholder 2">
            <a:extLst>
              <a:ext uri="{FF2B5EF4-FFF2-40B4-BE49-F238E27FC236}">
                <a16:creationId xmlns:a16="http://schemas.microsoft.com/office/drawing/2014/main" id="{1442DA41-7B55-4F14-9141-3A1864326FDE}"/>
              </a:ext>
            </a:extLst>
          </p:cNvPr>
          <p:cNvSpPr>
            <a:spLocks noGrp="1"/>
          </p:cNvSpPr>
          <p:nvPr>
            <p:ph idx="1"/>
          </p:nvPr>
        </p:nvSpPr>
        <p:spPr/>
        <p:txBody>
          <a:bodyPr/>
          <a:lstStyle/>
          <a:p>
            <a:r>
              <a:rPr lang="en-US" dirty="0"/>
              <a:t>Properties of effective control: evaluable from simulation data, known mean and high correlation with the simulation variable. Possible candidates are underlying random variable (e.g. uniform when we use inverse transform) and martingale transform (will not be tested)</a:t>
            </a:r>
            <a:endParaRPr lang="en-HK" dirty="0"/>
          </a:p>
          <a:p>
            <a:r>
              <a:rPr lang="en-HK" dirty="0"/>
              <a:t>Note:</a:t>
            </a:r>
          </a:p>
          <a:p>
            <a:pPr lvl="1"/>
            <a:r>
              <a:rPr lang="en-HK" dirty="0"/>
              <a:t>The algorithm in last slide is one-off, i.e. it does not affect each sample</a:t>
            </a:r>
          </a:p>
          <a:p>
            <a:pPr lvl="1"/>
            <a:r>
              <a:rPr lang="en-HK" dirty="0"/>
              <a:t>So we should use control variate last if we were to combine the methods (e.g. HW4 Q3)</a:t>
            </a:r>
          </a:p>
        </p:txBody>
      </p:sp>
      <p:sp>
        <p:nvSpPr>
          <p:cNvPr id="4" name="Slide Number Placeholder 3">
            <a:extLst>
              <a:ext uri="{FF2B5EF4-FFF2-40B4-BE49-F238E27FC236}">
                <a16:creationId xmlns:a16="http://schemas.microsoft.com/office/drawing/2014/main" id="{003B3C9F-5916-49F2-AEA2-C4579B205C7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52921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205D-C31A-4FFF-84D7-587EAD0277F0}"/>
              </a:ext>
            </a:extLst>
          </p:cNvPr>
          <p:cNvSpPr>
            <a:spLocks noGrp="1"/>
          </p:cNvSpPr>
          <p:nvPr>
            <p:ph type="title"/>
          </p:nvPr>
        </p:nvSpPr>
        <p:spPr/>
        <p:txBody>
          <a:bodyPr/>
          <a:lstStyle/>
          <a:p>
            <a:r>
              <a:rPr lang="en-HK" dirty="0"/>
              <a:t>Importance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6582AA-E215-434D-B5CC-E9AD93574AB5}"/>
                  </a:ext>
                </a:extLst>
              </p:cNvPr>
              <p:cNvSpPr>
                <a:spLocks noGrp="1"/>
              </p:cNvSpPr>
              <p:nvPr>
                <p:ph idx="1"/>
              </p:nvPr>
            </p:nvSpPr>
            <p:spPr>
              <a:xfrm>
                <a:off x="1097280" y="2108201"/>
                <a:ext cx="10058400" cy="4463196"/>
              </a:xfrm>
            </p:spPr>
            <p:txBody>
              <a:bodyPr>
                <a:normAutofit/>
              </a:bodyPr>
              <a:lstStyle/>
              <a:p>
                <a:r>
                  <a:rPr lang="en-US" dirty="0"/>
                  <a:t>If certain values of the simulation variable have more impact on the parameter of interest (e.g. probability of a rare event)</a:t>
                </a:r>
              </a:p>
              <a:p>
                <a:pPr lvl="1"/>
                <a:r>
                  <a:rPr lang="en-US" dirty="0"/>
                  <a:t>We can try to “emphasize” those values by sampling them more frequently and reduce variance</a:t>
                </a:r>
              </a:p>
              <a:p>
                <a:pPr lvl="1"/>
                <a:r>
                  <a:rPr lang="en-US" dirty="0"/>
                  <a:t>This can be done by changing the probability measure using the likelihood ratio as weight</a:t>
                </a:r>
              </a:p>
              <a:p>
                <a:r>
                  <a:rPr lang="en-US" dirty="0"/>
                  <a:t>Algorithm:</a:t>
                </a:r>
                <a:endParaRPr lang="en-HK" dirty="0"/>
              </a:p>
              <a:p>
                <a:pPr lvl="1"/>
                <a:r>
                  <a:rPr lang="en-US" dirty="0"/>
                  <a:t>Find the likelihood ratio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𝑔</m:t>
                        </m:r>
                        <m:d>
                          <m:dPr>
                            <m:ctrlPr>
                              <a:rPr lang="en-HK" i="1">
                                <a:latin typeface="Cambria Math" panose="02040503050406030204" pitchFamily="18" charset="0"/>
                              </a:rPr>
                            </m:ctrlPr>
                          </m:dPr>
                          <m:e>
                            <m:r>
                              <a:rPr lang="en-US" i="1">
                                <a:latin typeface="Cambria Math" panose="02040503050406030204" pitchFamily="18" charset="0"/>
                              </a:rPr>
                              <m:t>𝑥</m:t>
                            </m:r>
                          </m:e>
                        </m:d>
                      </m:den>
                    </m:f>
                  </m:oMath>
                </a14:m>
                <a:r>
                  <a:rPr lang="en-US" dirty="0"/>
                  <a:t> 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original target pdf</a:t>
                </a:r>
                <a:endParaRPr lang="en-HK" dirty="0"/>
              </a:p>
              <a:p>
                <a:pPr lvl="1"/>
                <a:r>
                  <a:rPr lang="en-US" dirty="0"/>
                  <a:t>Generate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𝐺</m:t>
                    </m:r>
                  </m:oMath>
                </a14:m>
                <a:r>
                  <a:rPr lang="en-US" dirty="0"/>
                  <a:t> 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oMath>
                </a14:m>
                <a:endParaRPr lang="en-HK" dirty="0"/>
              </a:p>
              <a:p>
                <a:pPr lvl="1"/>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HK"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𝑓</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num>
                          <m:den>
                            <m:r>
                              <a:rPr lang="en-US" i="1">
                                <a:latin typeface="Cambria Math" panose="02040503050406030204" pitchFamily="18" charset="0"/>
                              </a:rPr>
                              <m:t>𝑔</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e>
                    </m:nary>
                  </m:oMath>
                </a14:m>
                <a:endParaRPr lang="en-HK" dirty="0"/>
              </a:p>
              <a:p>
                <a:r>
                  <a:rPr lang="en-US" dirty="0"/>
                  <a:t>Maximum principle: choose </a:t>
                </a:r>
                <a14:m>
                  <m:oMath xmlns:m="http://schemas.openxmlformats.org/officeDocument/2006/math">
                    <m:r>
                      <a:rPr lang="en-US" i="1">
                        <a:latin typeface="Cambria Math" panose="02040503050406030204" pitchFamily="18" charset="0"/>
                      </a:rPr>
                      <m:t>𝑔</m:t>
                    </m:r>
                  </m:oMath>
                </a14:m>
                <a:r>
                  <a:rPr lang="en-US" dirty="0"/>
                  <a:t> such that both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take maximum values at the same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HK" dirty="0"/>
                  <a:t> (not in our syllabus, just for your reference)</a:t>
                </a:r>
              </a:p>
            </p:txBody>
          </p:sp>
        </mc:Choice>
        <mc:Fallback xmlns="">
          <p:sp>
            <p:nvSpPr>
              <p:cNvPr id="3" name="Content Placeholder 2">
                <a:extLst>
                  <a:ext uri="{FF2B5EF4-FFF2-40B4-BE49-F238E27FC236}">
                    <a16:creationId xmlns:a16="http://schemas.microsoft.com/office/drawing/2014/main" id="{9F6582AA-E215-434D-B5CC-E9AD93574AB5}"/>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443F8C8D-CC0C-4653-99FE-224669220DD9}"/>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51362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07EC-5BE7-49DE-9F8D-2AEC56A22685}"/>
              </a:ext>
            </a:extLst>
          </p:cNvPr>
          <p:cNvSpPr>
            <a:spLocks noGrp="1"/>
          </p:cNvSpPr>
          <p:nvPr>
            <p:ph type="title"/>
          </p:nvPr>
        </p:nvSpPr>
        <p:spPr/>
        <p:txBody>
          <a:bodyPr/>
          <a:lstStyle/>
          <a:p>
            <a:r>
              <a:rPr lang="en-HK" dirty="0"/>
              <a:t>Importance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2B8B0D-E825-4BDC-8528-50BA49640CD7}"/>
                  </a:ext>
                </a:extLst>
              </p:cNvPr>
              <p:cNvSpPr>
                <a:spLocks noGrp="1"/>
              </p:cNvSpPr>
              <p:nvPr>
                <p:ph idx="1"/>
              </p:nvPr>
            </p:nvSpPr>
            <p:spPr>
              <a:xfrm>
                <a:off x="1097280" y="2108201"/>
                <a:ext cx="10058400" cy="4338637"/>
              </a:xfrm>
            </p:spPr>
            <p:txBody>
              <a:bodyPr/>
              <a:lstStyle/>
              <a:p>
                <a:r>
                  <a:rPr lang="en-HK" dirty="0"/>
                  <a:t>A possible candidate for </a:t>
                </a:r>
                <a14:m>
                  <m:oMath xmlns:m="http://schemas.openxmlformats.org/officeDocument/2006/math">
                    <m:r>
                      <a:rPr lang="en-HK" b="0" i="1" smtClean="0">
                        <a:latin typeface="Cambria Math" panose="02040503050406030204" pitchFamily="18" charset="0"/>
                      </a:rPr>
                      <m:t>𝑔</m:t>
                    </m:r>
                    <m:r>
                      <a:rPr lang="en-HK" b="0" i="1" smtClean="0">
                        <a:latin typeface="Cambria Math" panose="02040503050406030204" pitchFamily="18" charset="0"/>
                      </a:rPr>
                      <m:t>(</m:t>
                    </m:r>
                    <m:r>
                      <a:rPr lang="en-HK" b="0" i="1" smtClean="0">
                        <a:latin typeface="Cambria Math" panose="02040503050406030204" pitchFamily="18" charset="0"/>
                      </a:rPr>
                      <m:t>𝑥</m:t>
                    </m:r>
                    <m:r>
                      <a:rPr lang="en-HK" b="0" i="1" smtClean="0">
                        <a:latin typeface="Cambria Math" panose="02040503050406030204" pitchFamily="18" charset="0"/>
                      </a:rPr>
                      <m:t>)</m:t>
                    </m:r>
                  </m:oMath>
                </a14:m>
                <a:r>
                  <a:rPr lang="en-HK" dirty="0"/>
                  <a:t> is the tilted density</a:t>
                </a:r>
              </a:p>
              <a:p>
                <a:r>
                  <a:rPr lang="en-US" dirty="0"/>
                  <a:t>Tilted density: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HK" i="1">
                            <a:latin typeface="Cambria Math" panose="02040503050406030204" pitchFamily="18" charset="0"/>
                          </a:rPr>
                        </m:ctrlPr>
                      </m:fPr>
                      <m:num>
                        <m:sSup>
                          <m:sSupPr>
                            <m:ctrlPr>
                              <a:rPr lang="en-HK"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𝑡𝑥</m:t>
                            </m:r>
                          </m:sup>
                        </m:sSup>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sSub>
                          <m:sSubPr>
                            <m:ctrlPr>
                              <a:rPr lang="en-HK"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d>
                          <m:dPr>
                            <m:ctrlPr>
                              <a:rPr lang="en-HK" i="1">
                                <a:latin typeface="Cambria Math" panose="02040503050406030204" pitchFamily="18" charset="0"/>
                              </a:rPr>
                            </m:ctrlPr>
                          </m:dPr>
                          <m:e>
                            <m:r>
                              <a:rPr lang="en-US" i="1">
                                <a:latin typeface="Cambria Math" panose="02040503050406030204" pitchFamily="18" charset="0"/>
                              </a:rPr>
                              <m:t>𝑡</m:t>
                            </m:r>
                          </m:e>
                        </m:d>
                      </m:den>
                    </m:f>
                  </m:oMath>
                </a14:m>
                <a:r>
                  <a:rPr lang="en-US" dirty="0"/>
                  <a:t> where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the moment generating function of </a:t>
                </a:r>
                <a14:m>
                  <m:oMath xmlns:m="http://schemas.openxmlformats.org/officeDocument/2006/math">
                    <m:r>
                      <a:rPr lang="en-US" i="1">
                        <a:latin typeface="Cambria Math" panose="02040503050406030204" pitchFamily="18" charset="0"/>
                      </a:rPr>
                      <m:t>𝑋</m:t>
                    </m:r>
                  </m:oMath>
                </a14:m>
                <a:endParaRPr lang="en-HK" dirty="0"/>
              </a:p>
              <a:p>
                <a:r>
                  <a:rPr lang="en-HK" dirty="0"/>
                  <a:t>Choice of </a:t>
                </a:r>
                <a14:m>
                  <m:oMath xmlns:m="http://schemas.openxmlformats.org/officeDocument/2006/math">
                    <m:r>
                      <a:rPr lang="en-HK" b="0" i="1" smtClean="0">
                        <a:latin typeface="Cambria Math" panose="02040503050406030204" pitchFamily="18" charset="0"/>
                      </a:rPr>
                      <m:t>𝑡</m:t>
                    </m:r>
                  </m:oMath>
                </a14:m>
                <a:r>
                  <a:rPr lang="en-HK" dirty="0"/>
                  <a:t> in importance sampling</a:t>
                </a:r>
              </a:p>
              <a:p>
                <a:pPr lvl="1"/>
                <a:r>
                  <a:rPr lang="en-HK" dirty="0"/>
                  <a:t>Find the upper bound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r>
                          <a:rPr lang="en-US" i="1">
                            <a:latin typeface="Cambria Math" panose="02040503050406030204" pitchFamily="18" charset="0"/>
                          </a:rPr>
                          <m:t>𝑓</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den>
                    </m:f>
                  </m:oMath>
                </a14:m>
                <a:r>
                  <a:rPr lang="en-HK" dirty="0"/>
                  <a:t> and minimize for </a:t>
                </a:r>
                <a14:m>
                  <m:oMath xmlns:m="http://schemas.openxmlformats.org/officeDocument/2006/math">
                    <m:r>
                      <a:rPr lang="en-HK" b="0" i="1" smtClean="0">
                        <a:latin typeface="Cambria Math" panose="02040503050406030204" pitchFamily="18" charset="0"/>
                      </a:rPr>
                      <m:t>𝑡</m:t>
                    </m:r>
                  </m:oMath>
                </a14:m>
                <a:endParaRPr lang="en-HK" dirty="0"/>
              </a:p>
              <a:p>
                <a:pPr lvl="2"/>
                <a:r>
                  <a:rPr lang="en-HK" dirty="0"/>
                  <a:t>The upper bound should only depends on </a:t>
                </a:r>
                <a14:m>
                  <m:oMath xmlns:m="http://schemas.openxmlformats.org/officeDocument/2006/math">
                    <m:r>
                      <a:rPr lang="en-HK" b="0" i="1" smtClean="0">
                        <a:latin typeface="Cambria Math" panose="02040503050406030204" pitchFamily="18" charset="0"/>
                      </a:rPr>
                      <m:t>𝑡</m:t>
                    </m:r>
                  </m:oMath>
                </a14:m>
                <a:r>
                  <a:rPr lang="en-HK" dirty="0"/>
                  <a:t> for minimization</a:t>
                </a:r>
              </a:p>
              <a:p>
                <a:pPr lvl="1"/>
                <a:r>
                  <a:rPr lang="en-US" dirty="0"/>
                  <a:t>In other words, find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oMath>
                </a14:m>
                <a:r>
                  <a:rPr lang="en-US" dirty="0"/>
                  <a:t> such that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r>
                          <a:rPr lang="en-US" i="1">
                            <a:latin typeface="Cambria Math" panose="02040503050406030204" pitchFamily="18" charset="0"/>
                          </a:rPr>
                          <m:t>𝑓</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den>
                    </m:f>
                  </m:oMath>
                </a14:m>
                <a:r>
                  <a:rPr lang="en-US" dirty="0"/>
                  <a:t> for all </a:t>
                </a:r>
                <a14:m>
                  <m:oMath xmlns:m="http://schemas.openxmlformats.org/officeDocument/2006/math">
                    <m:r>
                      <a:rPr lang="en-US" i="1">
                        <a:latin typeface="Cambria Math" panose="02040503050406030204" pitchFamily="18" charset="0"/>
                      </a:rPr>
                      <m:t>𝑥</m:t>
                    </m:r>
                  </m:oMath>
                </a14:m>
                <a:r>
                  <a:rPr lang="en-US" dirty="0"/>
                  <a:t> in the support</a:t>
                </a:r>
              </a:p>
              <a:p>
                <a:pPr lvl="2"/>
                <a14:m>
                  <m:oMath xmlns:m="http://schemas.openxmlformats.org/officeDocument/2006/math">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oMath>
                </a14:m>
                <a:r>
                  <a:rPr lang="en-US" dirty="0"/>
                  <a:t> has subscript </a:t>
                </a:r>
                <a14:m>
                  <m:oMath xmlns:m="http://schemas.openxmlformats.org/officeDocument/2006/math">
                    <m:r>
                      <a:rPr lang="en-US" i="1">
                        <a:latin typeface="Cambria Math" panose="02040503050406030204" pitchFamily="18" charset="0"/>
                      </a:rPr>
                      <m:t>𝑡</m:t>
                    </m:r>
                  </m:oMath>
                </a14:m>
                <a:r>
                  <a:rPr lang="en-US" dirty="0"/>
                  <a:t> because it may depend on </a:t>
                </a:r>
                <a14:m>
                  <m:oMath xmlns:m="http://schemas.openxmlformats.org/officeDocument/2006/math">
                    <m:r>
                      <a:rPr lang="en-US" i="1">
                        <a:latin typeface="Cambria Math" panose="02040503050406030204" pitchFamily="18" charset="0"/>
                      </a:rPr>
                      <m:t>𝑡</m:t>
                    </m:r>
                  </m:oMath>
                </a14:m>
                <a:endParaRPr lang="en-HK" dirty="0"/>
              </a:p>
              <a:p>
                <a:pPr lvl="1"/>
                <a:r>
                  <a:rPr lang="en-US" dirty="0"/>
                  <a:t>Then minimize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r>
                          <a:rPr lang="en-US" i="1">
                            <a:latin typeface="Cambria Math" panose="02040503050406030204" pitchFamily="18" charset="0"/>
                          </a:rPr>
                          <m:t>𝑓</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den>
                    </m:f>
                  </m:oMath>
                </a14:m>
                <a:r>
                  <a:rPr lang="en-US" dirty="0"/>
                  <a:t> with respect to </a:t>
                </a:r>
                <a14:m>
                  <m:oMath xmlns:m="http://schemas.openxmlformats.org/officeDocument/2006/math">
                    <m:r>
                      <a:rPr lang="en-US" i="1">
                        <a:latin typeface="Cambria Math" panose="02040503050406030204" pitchFamily="18" charset="0"/>
                      </a:rPr>
                      <m:t>𝑡</m:t>
                    </m:r>
                  </m:oMath>
                </a14:m>
                <a:endParaRPr lang="en-HK" dirty="0"/>
              </a:p>
            </p:txBody>
          </p:sp>
        </mc:Choice>
        <mc:Fallback xmlns="">
          <p:sp>
            <p:nvSpPr>
              <p:cNvPr id="3" name="Content Placeholder 2">
                <a:extLst>
                  <a:ext uri="{FF2B5EF4-FFF2-40B4-BE49-F238E27FC236}">
                    <a16:creationId xmlns:a16="http://schemas.microsoft.com/office/drawing/2014/main" id="{C42B8B0D-E825-4BDC-8528-50BA49640CD7}"/>
                  </a:ext>
                </a:extLst>
              </p:cNvPr>
              <p:cNvSpPr>
                <a:spLocks noGrp="1" noRot="1" noChangeAspect="1" noMove="1" noResize="1" noEditPoints="1" noAdjustHandles="1" noChangeArrowheads="1" noChangeShapeType="1" noTextEdit="1"/>
              </p:cNvSpPr>
              <p:nvPr>
                <p:ph idx="1"/>
              </p:nvPr>
            </p:nvSpPr>
            <p:spPr>
              <a:xfrm>
                <a:off x="1097280" y="2108201"/>
                <a:ext cx="10058400" cy="4338637"/>
              </a:xfrm>
              <a:blipFill>
                <a:blip r:embed="rId2"/>
                <a:stretch>
                  <a:fillRect l="-545" t="-702"/>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427BF5A2-5723-4838-B054-AC5BB1B55FB8}"/>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360063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0E9E0-723B-4CAA-A05A-7E95DF21966C}"/>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dirty="0"/>
              <a:t>Simulation in Action</a:t>
            </a:r>
          </a:p>
        </p:txBody>
      </p:sp>
      <p:sp>
        <p:nvSpPr>
          <p:cNvPr id="3" name="Text Placeholder 2">
            <a:extLst>
              <a:ext uri="{FF2B5EF4-FFF2-40B4-BE49-F238E27FC236}">
                <a16:creationId xmlns:a16="http://schemas.microsoft.com/office/drawing/2014/main" id="{188F7061-7431-48E4-B5A9-2CFCEB9AC5A4}"/>
              </a:ext>
            </a:extLst>
          </p:cNvPr>
          <p:cNvSpPr>
            <a:spLocks noGrp="1"/>
          </p:cNvSpPr>
          <p:nvPr>
            <p:ph type="body" idx="1"/>
          </p:nvPr>
        </p:nvSpPr>
        <p:spPr>
          <a:xfrm>
            <a:off x="7870995" y="772731"/>
            <a:ext cx="3341488" cy="5054008"/>
          </a:xfrm>
        </p:spPr>
        <p:txBody>
          <a:bodyPr vert="horz" lIns="91440" tIns="45720" rIns="91440" bIns="45720" rtlCol="0" anchor="ctr">
            <a:normAutofit/>
          </a:bodyPr>
          <a:lstStyle/>
          <a:p>
            <a:pPr>
              <a:lnSpc>
                <a:spcPct val="100000"/>
              </a:lnSpc>
            </a:pPr>
            <a:endParaRPr lang="en-US"/>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5BD8CA8-2321-4493-9582-F3EDF86B6FA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18</a:t>
            </a:fld>
            <a:endParaRPr lang="en-US" sz="1050"/>
          </a:p>
        </p:txBody>
      </p:sp>
    </p:spTree>
    <p:extLst>
      <p:ext uri="{BB962C8B-B14F-4D97-AF65-F5344CB8AC3E}">
        <p14:creationId xmlns:p14="http://schemas.microsoft.com/office/powerpoint/2010/main" val="338684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996628-4093-4183-8A6B-53CA5A5BD1F8}"/>
              </a:ext>
            </a:extLst>
          </p:cNvPr>
          <p:cNvSpPr>
            <a:spLocks noGrp="1"/>
          </p:cNvSpPr>
          <p:nvPr>
            <p:ph type="title"/>
          </p:nvPr>
        </p:nvSpPr>
        <p:spPr/>
        <p:txBody>
          <a:bodyPr/>
          <a:lstStyle/>
          <a:p>
            <a:r>
              <a:rPr lang="en-HK" dirty="0"/>
              <a:t>Down-and-in Call Option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089FF93-5B68-4598-8E05-52EBFB194AAD}"/>
                  </a:ext>
                </a:extLst>
              </p:cNvPr>
              <p:cNvSpPr>
                <a:spLocks noGrp="1"/>
              </p:cNvSpPr>
              <p:nvPr>
                <p:ph idx="1"/>
              </p:nvPr>
            </p:nvSpPr>
            <p:spPr>
              <a:xfrm>
                <a:off x="1097280" y="2108201"/>
                <a:ext cx="10058400" cy="4338637"/>
              </a:xfrm>
            </p:spPr>
            <p:txBody>
              <a:bodyPr/>
              <a:lstStyle/>
              <a:p>
                <a:r>
                  <a:rPr lang="en-HK" dirty="0"/>
                  <a:t>Price of down-and-in option: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𝐶</m:t>
                        </m:r>
                      </m:e>
                      <m:sub>
                        <m:r>
                          <a:rPr lang="en-HK" b="0" i="1" smtClean="0">
                            <a:latin typeface="Cambria Math" panose="02040503050406030204" pitchFamily="18" charset="0"/>
                          </a:rPr>
                          <m:t>𝑑𝑖</m:t>
                        </m:r>
                      </m:sub>
                    </m:sSub>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𝑒</m:t>
                        </m:r>
                      </m:e>
                      <m:sup>
                        <m:r>
                          <a:rPr lang="en-HK" b="0" i="1" smtClean="0">
                            <a:latin typeface="Cambria Math" panose="02040503050406030204" pitchFamily="18" charset="0"/>
                          </a:rPr>
                          <m:t>−</m:t>
                        </m:r>
                        <m:r>
                          <a:rPr lang="en-HK" b="0" i="1" smtClean="0">
                            <a:latin typeface="Cambria Math" panose="02040503050406030204" pitchFamily="18" charset="0"/>
                          </a:rPr>
                          <m:t>𝑟𝑇</m:t>
                        </m:r>
                      </m:sup>
                    </m:sSup>
                    <m:r>
                      <a:rPr lang="en-HK" b="0" i="1" smtClean="0">
                        <a:latin typeface="Cambria Math" panose="02040503050406030204" pitchFamily="18" charset="0"/>
                      </a:rPr>
                      <m:t>𝐸</m:t>
                    </m:r>
                    <m:d>
                      <m:dPr>
                        <m:begChr m:val="["/>
                        <m:endChr m:val="]"/>
                        <m:ctrlPr>
                          <a:rPr lang="en-HK" b="0" i="1" smtClean="0">
                            <a:latin typeface="Cambria Math" panose="02040503050406030204" pitchFamily="18" charset="0"/>
                          </a:rPr>
                        </m:ctrlPr>
                      </m:dPr>
                      <m:e>
                        <m:sSup>
                          <m:sSupPr>
                            <m:ctrlPr>
                              <a:rPr lang="en-HK" b="0" i="1" smtClean="0">
                                <a:latin typeface="Cambria Math" panose="02040503050406030204" pitchFamily="18" charset="0"/>
                              </a:rPr>
                            </m:ctrlPr>
                          </m:sSupPr>
                          <m:e>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r>
                                      <a:rPr lang="en-HK" b="0" i="1" smtClean="0">
                                        <a:latin typeface="Cambria Math" panose="02040503050406030204" pitchFamily="18" charset="0"/>
                                      </a:rPr>
                                      <m:t>𝑇</m:t>
                                    </m:r>
                                  </m:sub>
                                </m:sSub>
                                <m:r>
                                  <a:rPr lang="en-HK" b="0" i="1" smtClean="0">
                                    <a:latin typeface="Cambria Math" panose="02040503050406030204" pitchFamily="18" charset="0"/>
                                  </a:rPr>
                                  <m:t>−</m:t>
                                </m:r>
                                <m:r>
                                  <a:rPr lang="en-HK" b="0" i="1" smtClean="0">
                                    <a:latin typeface="Cambria Math" panose="02040503050406030204" pitchFamily="18" charset="0"/>
                                  </a:rPr>
                                  <m:t>𝐾</m:t>
                                </m:r>
                              </m:e>
                            </m:d>
                          </m:e>
                          <m:sup>
                            <m:r>
                              <a:rPr lang="en-HK" b="0" i="1" smtClean="0">
                                <a:latin typeface="Cambria Math" panose="02040503050406030204" pitchFamily="18" charset="0"/>
                              </a:rPr>
                              <m:t>+</m:t>
                            </m:r>
                          </m:sup>
                        </m:sSup>
                        <m:r>
                          <a:rPr lang="en-HK" b="0" i="1" smtClean="0">
                            <a:latin typeface="Cambria Math" panose="02040503050406030204" pitchFamily="18" charset="0"/>
                          </a:rPr>
                          <m:t>𝕀</m:t>
                        </m:r>
                        <m:d>
                          <m:dPr>
                            <m:ctrlPr>
                              <a:rPr lang="en-HK" b="0" i="1" smtClean="0">
                                <a:latin typeface="Cambria Math" panose="02040503050406030204" pitchFamily="18" charset="0"/>
                              </a:rPr>
                            </m:ctrlPr>
                          </m:dPr>
                          <m:e>
                            <m:func>
                              <m:funcPr>
                                <m:ctrlPr>
                                  <a:rPr lang="en-HK" b="0" i="1" smtClean="0">
                                    <a:latin typeface="Cambria Math" panose="02040503050406030204" pitchFamily="18" charset="0"/>
                                  </a:rPr>
                                </m:ctrlPr>
                              </m:funcPr>
                              <m:fName>
                                <m:limLow>
                                  <m:limLowPr>
                                    <m:ctrlPr>
                                      <a:rPr lang="en-HK" b="0" i="1" smtClean="0">
                                        <a:latin typeface="Cambria Math" panose="02040503050406030204" pitchFamily="18" charset="0"/>
                                      </a:rPr>
                                    </m:ctrlPr>
                                  </m:limLowPr>
                                  <m:e>
                                    <m:r>
                                      <m:rPr>
                                        <m:sty m:val="p"/>
                                      </m:rPr>
                                      <a:rPr lang="en-HK" b="0" i="0" smtClean="0">
                                        <a:latin typeface="Cambria Math" panose="02040503050406030204" pitchFamily="18" charset="0"/>
                                      </a:rPr>
                                      <m:t>min</m:t>
                                    </m:r>
                                  </m:e>
                                  <m:lim>
                                    <m:r>
                                      <a:rPr lang="en-HK" b="0" i="1" smtClean="0">
                                        <a:latin typeface="Cambria Math" panose="02040503050406030204" pitchFamily="18" charset="0"/>
                                      </a:rPr>
                                      <m:t>0≤</m:t>
                                    </m:r>
                                    <m:r>
                                      <a:rPr lang="en-HK" b="0" i="1" smtClean="0">
                                        <a:latin typeface="Cambria Math" panose="02040503050406030204" pitchFamily="18" charset="0"/>
                                      </a:rPr>
                                      <m:t>𝑡</m:t>
                                    </m:r>
                                    <m:r>
                                      <a:rPr lang="en-HK" b="0" i="1" smtClean="0">
                                        <a:latin typeface="Cambria Math" panose="02040503050406030204" pitchFamily="18" charset="0"/>
                                      </a:rPr>
                                      <m:t>≤</m:t>
                                    </m:r>
                                    <m:r>
                                      <a:rPr lang="en-HK" b="0" i="1" smtClean="0">
                                        <a:latin typeface="Cambria Math" panose="02040503050406030204" pitchFamily="18" charset="0"/>
                                      </a:rPr>
                                      <m:t>𝑇</m:t>
                                    </m:r>
                                  </m:lim>
                                </m:limLow>
                              </m:fName>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r>
                                      <a:rPr lang="en-HK" b="0" i="1" smtClean="0">
                                        <a:latin typeface="Cambria Math" panose="02040503050406030204" pitchFamily="18" charset="0"/>
                                      </a:rPr>
                                      <m:t>𝑡</m:t>
                                    </m:r>
                                  </m:sub>
                                </m:sSub>
                              </m:e>
                            </m:func>
                            <m:r>
                              <a:rPr lang="en-HK" b="0" i="1" smtClean="0">
                                <a:latin typeface="Cambria Math" panose="02040503050406030204" pitchFamily="18" charset="0"/>
                              </a:rPr>
                              <m:t>&lt;</m:t>
                            </m:r>
                            <m:r>
                              <a:rPr lang="en-HK" b="0" i="1" smtClean="0">
                                <a:latin typeface="Cambria Math" panose="02040503050406030204" pitchFamily="18" charset="0"/>
                              </a:rPr>
                              <m:t>𝑉</m:t>
                            </m:r>
                          </m:e>
                        </m:d>
                      </m:e>
                    </m:d>
                  </m:oMath>
                </a14:m>
                <a:endParaRPr lang="en-HK" dirty="0"/>
              </a:p>
              <a:p>
                <a:r>
                  <a:rPr lang="en-HK" dirty="0"/>
                  <a:t>Algorithm:</a:t>
                </a:r>
              </a:p>
              <a:p>
                <a:pPr lvl="1"/>
                <a:r>
                  <a:rPr lang="en-HK" dirty="0"/>
                  <a:t>1) Generate </a:t>
                </a:r>
                <a14:m>
                  <m:oMath xmlns:m="http://schemas.openxmlformats.org/officeDocument/2006/math">
                    <m:r>
                      <a:rPr lang="en-HK" b="0" i="1" smtClean="0">
                        <a:latin typeface="Cambria Math" panose="02040503050406030204" pitchFamily="18" charset="0"/>
                      </a:rPr>
                      <m:t>𝑍</m:t>
                    </m:r>
                    <m:r>
                      <a:rPr lang="en-HK" b="0" i="1" smtClean="0">
                        <a:latin typeface="Cambria Math" panose="02040503050406030204" pitchFamily="18" charset="0"/>
                      </a:rPr>
                      <m:t>∼</m:t>
                    </m:r>
                    <m:r>
                      <a:rPr lang="en-HK" b="0" i="1" smtClean="0">
                        <a:latin typeface="Cambria Math" panose="02040503050406030204" pitchFamily="18" charset="0"/>
                      </a:rPr>
                      <m:t>𝑁</m:t>
                    </m:r>
                    <m:r>
                      <a:rPr lang="en-HK" b="0" i="1" smtClean="0">
                        <a:latin typeface="Cambria Math" panose="02040503050406030204" pitchFamily="18" charset="0"/>
                      </a:rPr>
                      <m:t>(0,1)</m:t>
                    </m:r>
                  </m:oMath>
                </a14:m>
                <a:endParaRPr lang="en-HK" dirty="0"/>
              </a:p>
              <a:p>
                <a:pPr lvl="1"/>
                <a:r>
                  <a:rPr lang="en-HK" dirty="0"/>
                  <a:t>2) Set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sub>
                        </m:sSub>
                      </m:sub>
                    </m:sSub>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r>
                              <a:rPr lang="en-HK" b="0" i="1" smtClean="0">
                                <a:latin typeface="Cambria Math" panose="02040503050406030204" pitchFamily="18" charset="0"/>
                              </a:rPr>
                              <m:t>−1</m:t>
                            </m:r>
                          </m:sub>
                        </m:sSub>
                      </m:sub>
                    </m:sSub>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exp</m:t>
                        </m:r>
                      </m:fName>
                      <m:e>
                        <m:d>
                          <m:dPr>
                            <m:begChr m:val="["/>
                            <m:endChr m:val="]"/>
                            <m:ctrlPr>
                              <a:rPr lang="en-HK" b="0" i="1" smtClean="0">
                                <a:latin typeface="Cambria Math" panose="02040503050406030204" pitchFamily="18" charset="0"/>
                              </a:rPr>
                            </m:ctrlPr>
                          </m:dPr>
                          <m:e>
                            <m:d>
                              <m:dPr>
                                <m:ctrlPr>
                                  <a:rPr lang="en-HK" b="0" i="1" smtClean="0">
                                    <a:latin typeface="Cambria Math" panose="02040503050406030204" pitchFamily="18" charset="0"/>
                                  </a:rPr>
                                </m:ctrlPr>
                              </m:dPr>
                              <m:e>
                                <m:r>
                                  <a:rPr lang="en-HK" b="0" i="1" smtClean="0">
                                    <a:latin typeface="Cambria Math" panose="02040503050406030204" pitchFamily="18" charset="0"/>
                                  </a:rPr>
                                  <m:t>𝑟</m:t>
                                </m:r>
                                <m:r>
                                  <a:rPr lang="en-HK" b="0" i="1" smtClean="0">
                                    <a:latin typeface="Cambria Math" panose="02040503050406030204" pitchFamily="18" charset="0"/>
                                  </a:rPr>
                                  <m:t>−</m:t>
                                </m:r>
                                <m:f>
                                  <m:fPr>
                                    <m:ctrlPr>
                                      <a:rPr lang="en-HK" b="0" i="1" smtClean="0">
                                        <a:latin typeface="Cambria Math" panose="02040503050406030204" pitchFamily="18" charset="0"/>
                                      </a:rPr>
                                    </m:ctrlPr>
                                  </m:fPr>
                                  <m:num>
                                    <m:r>
                                      <a:rPr lang="en-HK" b="0" i="1" smtClean="0">
                                        <a:latin typeface="Cambria Math" panose="02040503050406030204" pitchFamily="18" charset="0"/>
                                      </a:rPr>
                                      <m:t>1</m:t>
                                    </m:r>
                                  </m:num>
                                  <m:den>
                                    <m:r>
                                      <a:rPr lang="en-HK" b="0" i="1" smtClean="0">
                                        <a:latin typeface="Cambria Math" panose="02040503050406030204" pitchFamily="18" charset="0"/>
                                      </a:rPr>
                                      <m:t>2</m:t>
                                    </m:r>
                                  </m:den>
                                </m:f>
                                <m:sSup>
                                  <m:sSupPr>
                                    <m:ctrlPr>
                                      <a:rPr lang="en-HK" b="0" i="1" smtClean="0">
                                        <a:latin typeface="Cambria Math" panose="02040503050406030204" pitchFamily="18" charset="0"/>
                                      </a:rPr>
                                    </m:ctrlPr>
                                  </m:sSupPr>
                                  <m:e>
                                    <m:r>
                                      <a:rPr lang="en-HK" b="0" i="1" smtClean="0">
                                        <a:latin typeface="Cambria Math" panose="02040503050406030204" pitchFamily="18" charset="0"/>
                                      </a:rPr>
                                      <m:t>𝜎</m:t>
                                    </m:r>
                                  </m:e>
                                  <m:sup>
                                    <m:r>
                                      <a:rPr lang="en-HK" b="0" i="1" smtClean="0">
                                        <a:latin typeface="Cambria Math" panose="02040503050406030204" pitchFamily="18" charset="0"/>
                                      </a:rPr>
                                      <m:t>2</m:t>
                                    </m:r>
                                  </m:sup>
                                </m:sSup>
                              </m:e>
                            </m:d>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sub>
                                </m:sSub>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r>
                                      <a:rPr lang="en-HK" b="0" i="1" smtClean="0">
                                        <a:latin typeface="Cambria Math" panose="02040503050406030204" pitchFamily="18" charset="0"/>
                                      </a:rPr>
                                      <m:t>−1</m:t>
                                    </m:r>
                                  </m:sub>
                                </m:sSub>
                              </m:e>
                            </m:d>
                            <m:r>
                              <a:rPr lang="en-HK" b="0" i="1" smtClean="0">
                                <a:latin typeface="Cambria Math" panose="02040503050406030204" pitchFamily="18" charset="0"/>
                              </a:rPr>
                              <m:t>+</m:t>
                            </m:r>
                            <m:r>
                              <a:rPr lang="en-HK" b="0" i="1" smtClean="0">
                                <a:latin typeface="Cambria Math" panose="02040503050406030204" pitchFamily="18" charset="0"/>
                              </a:rPr>
                              <m:t>𝜎</m:t>
                            </m:r>
                            <m:rad>
                              <m:radPr>
                                <m:degHide m:val="on"/>
                                <m:ctrlPr>
                                  <a:rPr lang="en-HK" b="0" i="1" smtClean="0">
                                    <a:latin typeface="Cambria Math" panose="02040503050406030204" pitchFamily="18" charset="0"/>
                                  </a:rPr>
                                </m:ctrlPr>
                              </m:radPr>
                              <m:deg/>
                              <m:e>
                                <m:sSub>
                                  <m:sSubPr>
                                    <m:ctrlPr>
                                      <a:rPr lang="en-HK" i="1">
                                        <a:latin typeface="Cambria Math" panose="02040503050406030204" pitchFamily="18" charset="0"/>
                                      </a:rPr>
                                    </m:ctrlPr>
                                  </m:sSubPr>
                                  <m:e>
                                    <m:r>
                                      <a:rPr lang="en-HK" i="1">
                                        <a:latin typeface="Cambria Math" panose="02040503050406030204" pitchFamily="18" charset="0"/>
                                      </a:rPr>
                                      <m:t>𝑡</m:t>
                                    </m:r>
                                  </m:e>
                                  <m:sub>
                                    <m:r>
                                      <a:rPr lang="en-HK" i="1">
                                        <a:latin typeface="Cambria Math" panose="02040503050406030204" pitchFamily="18" charset="0"/>
                                      </a:rPr>
                                      <m:t>𝑖</m:t>
                                    </m:r>
                                  </m:sub>
                                </m:sSub>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𝑡</m:t>
                                    </m:r>
                                  </m:e>
                                  <m:sub>
                                    <m:r>
                                      <a:rPr lang="en-HK" i="1">
                                        <a:latin typeface="Cambria Math" panose="02040503050406030204" pitchFamily="18" charset="0"/>
                                      </a:rPr>
                                      <m:t>𝑖</m:t>
                                    </m:r>
                                    <m:r>
                                      <a:rPr lang="en-HK" i="1">
                                        <a:latin typeface="Cambria Math" panose="02040503050406030204" pitchFamily="18" charset="0"/>
                                      </a:rPr>
                                      <m:t>−1</m:t>
                                    </m:r>
                                  </m:sub>
                                </m:sSub>
                              </m:e>
                            </m:rad>
                            <m:r>
                              <a:rPr lang="en-HK" b="0" i="1" smtClean="0">
                                <a:latin typeface="Cambria Math" panose="02040503050406030204" pitchFamily="18" charset="0"/>
                              </a:rPr>
                              <m:t>𝑍</m:t>
                            </m:r>
                          </m:e>
                        </m:d>
                      </m:e>
                    </m:func>
                  </m:oMath>
                </a14:m>
                <a:endParaRPr lang="en-HK" dirty="0"/>
              </a:p>
              <a:p>
                <a:pPr lvl="1"/>
                <a:r>
                  <a:rPr lang="en-HK" dirty="0"/>
                  <a:t>3) Repeat step 1 and 2 for </a:t>
                </a:r>
                <a14:m>
                  <m:oMath xmlns:m="http://schemas.openxmlformats.org/officeDocument/2006/math">
                    <m:r>
                      <a:rPr lang="en-HK" b="0" i="1" smtClean="0">
                        <a:latin typeface="Cambria Math" panose="02040503050406030204" pitchFamily="18" charset="0"/>
                      </a:rPr>
                      <m:t>𝑖</m:t>
                    </m:r>
                    <m:r>
                      <a:rPr lang="en-HK" b="0" i="1" smtClean="0">
                        <a:latin typeface="Cambria Math" panose="02040503050406030204" pitchFamily="18" charset="0"/>
                      </a:rPr>
                      <m:t>=1,…,</m:t>
                    </m:r>
                    <m:r>
                      <a:rPr lang="en-HK" b="0" i="1" smtClean="0">
                        <a:latin typeface="Cambria Math" panose="02040503050406030204" pitchFamily="18" charset="0"/>
                      </a:rPr>
                      <m:t>𝑛</m:t>
                    </m:r>
                  </m:oMath>
                </a14:m>
                <a:r>
                  <a:rPr lang="en-HK" dirty="0"/>
                  <a:t> where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0</m:t>
                        </m:r>
                      </m:sub>
                    </m:sSub>
                    <m:r>
                      <a:rPr lang="en-HK" b="0" i="1" smtClean="0">
                        <a:latin typeface="Cambria Math" panose="02040503050406030204" pitchFamily="18" charset="0"/>
                      </a:rPr>
                      <m:t>=0</m:t>
                    </m:r>
                  </m:oMath>
                </a14:m>
                <a:r>
                  <a:rPr lang="en-HK" dirty="0"/>
                  <a:t> and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𝑛</m:t>
                        </m:r>
                      </m:sub>
                    </m:sSub>
                    <m:r>
                      <a:rPr lang="en-HK" b="0" i="1" smtClean="0">
                        <a:latin typeface="Cambria Math" panose="02040503050406030204" pitchFamily="18" charset="0"/>
                      </a:rPr>
                      <m:t>=</m:t>
                    </m:r>
                    <m:r>
                      <a:rPr lang="en-HK" b="0" i="1" smtClean="0">
                        <a:latin typeface="Cambria Math" panose="02040503050406030204" pitchFamily="18" charset="0"/>
                      </a:rPr>
                      <m:t>𝑇</m:t>
                    </m:r>
                  </m:oMath>
                </a14:m>
                <a:endParaRPr lang="en-HK" dirty="0"/>
              </a:p>
              <a:p>
                <a:pPr lvl="1"/>
                <a:r>
                  <a:rPr lang="en-HK" dirty="0"/>
                  <a:t>4) If </a:t>
                </a:r>
                <a14:m>
                  <m:oMath xmlns:m="http://schemas.openxmlformats.org/officeDocument/2006/math">
                    <m:func>
                      <m:funcPr>
                        <m:ctrlPr>
                          <a:rPr lang="en-HK" b="0" i="1" smtClean="0">
                            <a:latin typeface="Cambria Math" panose="02040503050406030204" pitchFamily="18" charset="0"/>
                          </a:rPr>
                        </m:ctrlPr>
                      </m:funcPr>
                      <m:fName>
                        <m:limLow>
                          <m:limLowPr>
                            <m:ctrlPr>
                              <a:rPr lang="en-HK" b="0" i="1" smtClean="0">
                                <a:latin typeface="Cambria Math" panose="02040503050406030204" pitchFamily="18" charset="0"/>
                              </a:rPr>
                            </m:ctrlPr>
                          </m:limLowPr>
                          <m:e>
                            <m:r>
                              <m:rPr>
                                <m:sty m:val="p"/>
                              </m:rPr>
                              <a:rPr lang="en-HK" b="0" i="0" smtClean="0">
                                <a:latin typeface="Cambria Math" panose="02040503050406030204" pitchFamily="18" charset="0"/>
                              </a:rPr>
                              <m:t>min</m:t>
                            </m:r>
                          </m:e>
                          <m:lim>
                            <m:r>
                              <a:rPr lang="en-HK" b="0" i="1" smtClean="0">
                                <a:latin typeface="Cambria Math" panose="02040503050406030204" pitchFamily="18" charset="0"/>
                              </a:rPr>
                              <m:t>𝑖</m:t>
                            </m:r>
                          </m:lim>
                        </m:limLow>
                      </m:fName>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sub>
                            </m:sSub>
                          </m:sub>
                        </m:sSub>
                      </m:e>
                    </m:func>
                    <m:r>
                      <a:rPr lang="en-HK" b="0" i="1" smtClean="0">
                        <a:latin typeface="Cambria Math" panose="02040503050406030204" pitchFamily="18" charset="0"/>
                      </a:rPr>
                      <m:t>&lt;</m:t>
                    </m:r>
                    <m:r>
                      <a:rPr lang="en-HK" b="0" i="1" smtClean="0">
                        <a:latin typeface="Cambria Math" panose="02040503050406030204" pitchFamily="18" charset="0"/>
                      </a:rPr>
                      <m:t>𝑉</m:t>
                    </m:r>
                  </m:oMath>
                </a14:m>
                <a:r>
                  <a:rPr lang="en-HK" dirty="0"/>
                  <a:t>, set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𝐶</m:t>
                        </m:r>
                      </m:e>
                      <m:sub>
                        <m:r>
                          <a:rPr lang="en-HK" b="0" i="1" smtClean="0">
                            <a:latin typeface="Cambria Math" panose="02040503050406030204" pitchFamily="18" charset="0"/>
                          </a:rPr>
                          <m:t>𝑗</m:t>
                        </m:r>
                      </m:sub>
                    </m:sSub>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𝑒</m:t>
                        </m:r>
                      </m:e>
                      <m:sup>
                        <m:r>
                          <a:rPr lang="en-HK" b="0" i="1" smtClean="0">
                            <a:latin typeface="Cambria Math" panose="02040503050406030204" pitchFamily="18" charset="0"/>
                          </a:rPr>
                          <m:t>−</m:t>
                        </m:r>
                        <m:r>
                          <a:rPr lang="en-HK" b="0" i="1" smtClean="0">
                            <a:latin typeface="Cambria Math" panose="02040503050406030204" pitchFamily="18" charset="0"/>
                          </a:rPr>
                          <m:t>𝑟𝑇</m:t>
                        </m:r>
                      </m:sup>
                    </m:sSup>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max</m:t>
                        </m:r>
                      </m:fName>
                      <m:e>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r>
                                  <a:rPr lang="en-HK" b="0" i="1" smtClean="0">
                                    <a:latin typeface="Cambria Math" panose="02040503050406030204" pitchFamily="18" charset="0"/>
                                  </a:rPr>
                                  <m:t>𝑇</m:t>
                                </m:r>
                              </m:sub>
                            </m:sSub>
                            <m:r>
                              <a:rPr lang="en-HK" b="0" i="1" smtClean="0">
                                <a:latin typeface="Cambria Math" panose="02040503050406030204" pitchFamily="18" charset="0"/>
                              </a:rPr>
                              <m:t>−</m:t>
                            </m:r>
                            <m:r>
                              <a:rPr lang="en-HK" b="0" i="1" smtClean="0">
                                <a:latin typeface="Cambria Math" panose="02040503050406030204" pitchFamily="18" charset="0"/>
                              </a:rPr>
                              <m:t>𝐾</m:t>
                            </m:r>
                            <m:r>
                              <a:rPr lang="en-HK" b="0" i="1" smtClean="0">
                                <a:latin typeface="Cambria Math" panose="02040503050406030204" pitchFamily="18" charset="0"/>
                              </a:rPr>
                              <m:t>,0</m:t>
                            </m:r>
                          </m:e>
                        </m:d>
                      </m:e>
                    </m:func>
                  </m:oMath>
                </a14:m>
                <a:r>
                  <a:rPr lang="en-HK" dirty="0"/>
                  <a:t>. Otherwise set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𝐶</m:t>
                        </m:r>
                      </m:e>
                      <m:sub>
                        <m:r>
                          <a:rPr lang="en-HK" b="0" i="1" smtClean="0">
                            <a:latin typeface="Cambria Math" panose="02040503050406030204" pitchFamily="18" charset="0"/>
                          </a:rPr>
                          <m:t>𝑗</m:t>
                        </m:r>
                      </m:sub>
                    </m:sSub>
                    <m:r>
                      <a:rPr lang="en-HK" b="0" i="1" smtClean="0">
                        <a:latin typeface="Cambria Math" panose="02040503050406030204" pitchFamily="18" charset="0"/>
                      </a:rPr>
                      <m:t>=0</m:t>
                    </m:r>
                  </m:oMath>
                </a14:m>
                <a:endParaRPr lang="en-HK" dirty="0"/>
              </a:p>
              <a:p>
                <a:pPr lvl="1"/>
                <a:r>
                  <a:rPr lang="en-HK" dirty="0"/>
                  <a:t>5) Repeat step 3 and 4 for </a:t>
                </a:r>
                <a14:m>
                  <m:oMath xmlns:m="http://schemas.openxmlformats.org/officeDocument/2006/math">
                    <m:r>
                      <a:rPr lang="en-HK" b="0" i="1" smtClean="0">
                        <a:latin typeface="Cambria Math" panose="02040503050406030204" pitchFamily="18" charset="0"/>
                      </a:rPr>
                      <m:t>𝑗</m:t>
                    </m:r>
                    <m:r>
                      <a:rPr lang="en-HK" b="0" i="1" smtClean="0">
                        <a:latin typeface="Cambria Math" panose="02040503050406030204" pitchFamily="18" charset="0"/>
                      </a:rPr>
                      <m:t>=1,…,</m:t>
                    </m:r>
                    <m:r>
                      <a:rPr lang="en-HK" b="0" i="1" smtClean="0">
                        <a:latin typeface="Cambria Math" panose="02040503050406030204" pitchFamily="18" charset="0"/>
                      </a:rPr>
                      <m:t>𝑁</m:t>
                    </m:r>
                  </m:oMath>
                </a14:m>
                <a:endParaRPr lang="en-HK" dirty="0"/>
              </a:p>
              <a:p>
                <a:pPr lvl="1"/>
                <a:r>
                  <a:rPr lang="en-HK" dirty="0"/>
                  <a:t>6) The price is given by </a:t>
                </a:r>
                <a14:m>
                  <m:oMath xmlns:m="http://schemas.openxmlformats.org/officeDocument/2006/math">
                    <m:acc>
                      <m:accPr>
                        <m:chr m:val="̂"/>
                        <m:ctrlPr>
                          <a:rPr lang="en-HK" b="0" i="1" smtClean="0">
                            <a:latin typeface="Cambria Math" panose="02040503050406030204" pitchFamily="18" charset="0"/>
                          </a:rPr>
                        </m:ctrlPr>
                      </m:accPr>
                      <m:e>
                        <m:r>
                          <a:rPr lang="en-HK" b="0" i="1" smtClean="0">
                            <a:latin typeface="Cambria Math" panose="02040503050406030204" pitchFamily="18" charset="0"/>
                          </a:rPr>
                          <m:t>𝜃</m:t>
                        </m:r>
                      </m:e>
                    </m:acc>
                    <m:r>
                      <a:rPr lang="en-HK" b="0" i="1" dirty="0" smtClean="0">
                        <a:latin typeface="Cambria Math" panose="02040503050406030204" pitchFamily="18" charset="0"/>
                      </a:rPr>
                      <m:t>=</m:t>
                    </m:r>
                    <m:f>
                      <m:fPr>
                        <m:ctrlPr>
                          <a:rPr lang="en-HK" b="0" i="1" dirty="0" smtClean="0">
                            <a:latin typeface="Cambria Math" panose="02040503050406030204" pitchFamily="18" charset="0"/>
                          </a:rPr>
                        </m:ctrlPr>
                      </m:fPr>
                      <m:num>
                        <m:r>
                          <a:rPr lang="en-HK" b="0" i="1" dirty="0" smtClean="0">
                            <a:latin typeface="Cambria Math" panose="02040503050406030204" pitchFamily="18" charset="0"/>
                          </a:rPr>
                          <m:t>1</m:t>
                        </m:r>
                      </m:num>
                      <m:den>
                        <m:r>
                          <a:rPr lang="en-HK" b="0" i="1" dirty="0" smtClean="0">
                            <a:latin typeface="Cambria Math" panose="02040503050406030204" pitchFamily="18" charset="0"/>
                          </a:rPr>
                          <m:t>𝑁</m:t>
                        </m:r>
                      </m:den>
                    </m:f>
                    <m:nary>
                      <m:naryPr>
                        <m:chr m:val="∑"/>
                        <m:ctrlPr>
                          <a:rPr lang="en-HK" b="0" i="1" dirty="0" smtClean="0">
                            <a:latin typeface="Cambria Math" panose="02040503050406030204" pitchFamily="18" charset="0"/>
                          </a:rPr>
                        </m:ctrlPr>
                      </m:naryPr>
                      <m:sub>
                        <m:r>
                          <a:rPr lang="en-HK" b="0" i="1" dirty="0" smtClean="0">
                            <a:latin typeface="Cambria Math" panose="02040503050406030204" pitchFamily="18" charset="0"/>
                          </a:rPr>
                          <m:t>𝑗</m:t>
                        </m:r>
                        <m:r>
                          <a:rPr lang="en-HK" b="0" i="1" dirty="0" smtClean="0">
                            <a:latin typeface="Cambria Math" panose="02040503050406030204" pitchFamily="18" charset="0"/>
                          </a:rPr>
                          <m:t>=1</m:t>
                        </m:r>
                      </m:sub>
                      <m:sup>
                        <m:r>
                          <a:rPr lang="en-HK" b="0" i="1" dirty="0" smtClean="0">
                            <a:latin typeface="Cambria Math" panose="02040503050406030204" pitchFamily="18" charset="0"/>
                          </a:rPr>
                          <m:t>𝑁</m:t>
                        </m:r>
                      </m:sup>
                      <m:e>
                        <m:sSub>
                          <m:sSubPr>
                            <m:ctrlPr>
                              <a:rPr lang="en-HK" b="0" i="1" dirty="0" smtClean="0">
                                <a:latin typeface="Cambria Math" panose="02040503050406030204" pitchFamily="18" charset="0"/>
                              </a:rPr>
                            </m:ctrlPr>
                          </m:sSubPr>
                          <m:e>
                            <m:r>
                              <a:rPr lang="en-HK" b="0" i="1" dirty="0" smtClean="0">
                                <a:latin typeface="Cambria Math" panose="02040503050406030204" pitchFamily="18" charset="0"/>
                              </a:rPr>
                              <m:t>𝐶</m:t>
                            </m:r>
                          </m:e>
                          <m:sub>
                            <m:r>
                              <a:rPr lang="en-HK" b="0" i="1" dirty="0" smtClean="0">
                                <a:latin typeface="Cambria Math" panose="02040503050406030204" pitchFamily="18" charset="0"/>
                              </a:rPr>
                              <m:t>𝑗</m:t>
                            </m:r>
                          </m:sub>
                        </m:sSub>
                      </m:e>
                    </m:nary>
                  </m:oMath>
                </a14:m>
                <a:endParaRPr lang="en-HK" dirty="0"/>
              </a:p>
            </p:txBody>
          </p:sp>
        </mc:Choice>
        <mc:Fallback xmlns="">
          <p:sp>
            <p:nvSpPr>
              <p:cNvPr id="6" name="Content Placeholder 5">
                <a:extLst>
                  <a:ext uri="{FF2B5EF4-FFF2-40B4-BE49-F238E27FC236}">
                    <a16:creationId xmlns:a16="http://schemas.microsoft.com/office/drawing/2014/main" id="{7089FF93-5B68-4598-8E05-52EBFB194AAD}"/>
                  </a:ext>
                </a:extLst>
              </p:cNvPr>
              <p:cNvSpPr>
                <a:spLocks noGrp="1" noRot="1" noChangeAspect="1" noMove="1" noResize="1" noEditPoints="1" noAdjustHandles="1" noChangeArrowheads="1" noChangeShapeType="1" noTextEdit="1"/>
              </p:cNvSpPr>
              <p:nvPr>
                <p:ph idx="1"/>
              </p:nvPr>
            </p:nvSpPr>
            <p:spPr>
              <a:xfrm>
                <a:off x="1097280" y="2108201"/>
                <a:ext cx="10058400" cy="4338637"/>
              </a:xfrm>
              <a:blipFill>
                <a:blip r:embed="rId2"/>
                <a:stretch>
                  <a:fillRect l="-545" t="-702"/>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4E42C156-5AFC-4CB6-9905-52BC52642FF6}"/>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90574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9636CF-0E99-421D-AFF0-0692CF01C0A6}"/>
              </a:ext>
            </a:extLst>
          </p:cNvPr>
          <p:cNvSpPr>
            <a:spLocks noGrp="1"/>
          </p:cNvSpPr>
          <p:nvPr>
            <p:ph type="title"/>
          </p:nvPr>
        </p:nvSpPr>
        <p:spPr/>
        <p:txBody>
          <a:bodyPr/>
          <a:lstStyle/>
          <a:p>
            <a:r>
              <a:rPr lang="en-HK" dirty="0"/>
              <a:t>Agenda</a:t>
            </a:r>
          </a:p>
        </p:txBody>
      </p:sp>
      <p:sp>
        <p:nvSpPr>
          <p:cNvPr id="6" name="Content Placeholder 5">
            <a:extLst>
              <a:ext uri="{FF2B5EF4-FFF2-40B4-BE49-F238E27FC236}">
                <a16:creationId xmlns:a16="http://schemas.microsoft.com/office/drawing/2014/main" id="{81E5AC6A-B6F6-419D-ABB5-6DA947B29F3D}"/>
              </a:ext>
            </a:extLst>
          </p:cNvPr>
          <p:cNvSpPr>
            <a:spLocks noGrp="1"/>
          </p:cNvSpPr>
          <p:nvPr>
            <p:ph idx="1"/>
          </p:nvPr>
        </p:nvSpPr>
        <p:spPr/>
        <p:txBody>
          <a:bodyPr/>
          <a:lstStyle/>
          <a:p>
            <a:r>
              <a:rPr lang="en-US" dirty="0"/>
              <a:t>Review</a:t>
            </a:r>
          </a:p>
          <a:p>
            <a:pPr lvl="1"/>
            <a:r>
              <a:rPr lang="en-US" dirty="0"/>
              <a:t>Monte Carlo Method</a:t>
            </a:r>
          </a:p>
          <a:p>
            <a:pPr lvl="1"/>
            <a:r>
              <a:rPr lang="en-US" dirty="0"/>
              <a:t>Random Variable Generation</a:t>
            </a:r>
          </a:p>
          <a:p>
            <a:pPr lvl="1"/>
            <a:r>
              <a:rPr lang="en-US" dirty="0"/>
              <a:t>Variance Reduction Technique</a:t>
            </a:r>
          </a:p>
          <a:p>
            <a:pPr lvl="1"/>
            <a:r>
              <a:rPr lang="en-US" dirty="0"/>
              <a:t>Simulation in Action</a:t>
            </a:r>
          </a:p>
          <a:p>
            <a:r>
              <a:rPr lang="en-US" dirty="0"/>
              <a:t>Q&amp;A</a:t>
            </a:r>
            <a:endParaRPr lang="en-HK" dirty="0"/>
          </a:p>
        </p:txBody>
      </p:sp>
      <p:sp>
        <p:nvSpPr>
          <p:cNvPr id="7" name="Slide Number Placeholder 6">
            <a:extLst>
              <a:ext uri="{FF2B5EF4-FFF2-40B4-BE49-F238E27FC236}">
                <a16:creationId xmlns:a16="http://schemas.microsoft.com/office/drawing/2014/main" id="{E24B25A5-26B4-4BEF-8227-0692CD816E4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56673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AC3A-9D36-4C88-94E1-18BA56632A0A}"/>
              </a:ext>
            </a:extLst>
          </p:cNvPr>
          <p:cNvSpPr>
            <a:spLocks noGrp="1"/>
          </p:cNvSpPr>
          <p:nvPr>
            <p:ph type="title"/>
          </p:nvPr>
        </p:nvSpPr>
        <p:spPr/>
        <p:txBody>
          <a:bodyPr/>
          <a:lstStyle/>
          <a:p>
            <a:r>
              <a:rPr lang="en-HK" dirty="0"/>
              <a:t>Down-and-in Call Option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65308-174B-4D07-AA43-16288E325C51}"/>
                  </a:ext>
                </a:extLst>
              </p:cNvPr>
              <p:cNvSpPr>
                <a:spLocks noGrp="1"/>
              </p:cNvSpPr>
              <p:nvPr>
                <p:ph idx="1"/>
              </p:nvPr>
            </p:nvSpPr>
            <p:spPr/>
            <p:txBody>
              <a:bodyPr/>
              <a:lstStyle/>
              <a:p>
                <a:r>
                  <a:rPr lang="en-HK" dirty="0"/>
                  <a:t>What if you already have the price of a vanilla call of the same parameters?</a:t>
                </a:r>
              </a:p>
              <a:p>
                <a:pPr lvl="1"/>
                <a:r>
                  <a:rPr lang="en-HK" dirty="0"/>
                  <a:t>i.e.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𝐶</m:t>
                        </m:r>
                      </m:e>
                      <m:sub>
                        <m:r>
                          <a:rPr lang="en-HK" b="0" i="1" smtClean="0">
                            <a:latin typeface="Cambria Math" panose="02040503050406030204" pitchFamily="18" charset="0"/>
                          </a:rPr>
                          <m:t>𝑣</m:t>
                        </m:r>
                      </m:sub>
                    </m:sSub>
                    <m:r>
                      <a:rPr lang="en-HK" i="1">
                        <a:latin typeface="Cambria Math" panose="02040503050406030204" pitchFamily="18" charset="0"/>
                      </a:rPr>
                      <m:t>=</m:t>
                    </m:r>
                    <m:sSup>
                      <m:sSupPr>
                        <m:ctrlPr>
                          <a:rPr lang="en-HK" i="1">
                            <a:latin typeface="Cambria Math" panose="02040503050406030204" pitchFamily="18" charset="0"/>
                          </a:rPr>
                        </m:ctrlPr>
                      </m:sSupPr>
                      <m:e>
                        <m:r>
                          <a:rPr lang="en-HK" i="1">
                            <a:latin typeface="Cambria Math" panose="02040503050406030204" pitchFamily="18" charset="0"/>
                          </a:rPr>
                          <m:t>𝑒</m:t>
                        </m:r>
                      </m:e>
                      <m:sup>
                        <m:r>
                          <a:rPr lang="en-HK" i="1">
                            <a:latin typeface="Cambria Math" panose="02040503050406030204" pitchFamily="18" charset="0"/>
                          </a:rPr>
                          <m:t>−</m:t>
                        </m:r>
                        <m:r>
                          <a:rPr lang="en-HK" i="1">
                            <a:latin typeface="Cambria Math" panose="02040503050406030204" pitchFamily="18" charset="0"/>
                          </a:rPr>
                          <m:t>𝑟𝑇</m:t>
                        </m:r>
                      </m:sup>
                    </m:sSup>
                    <m:r>
                      <a:rPr lang="en-HK" i="1">
                        <a:latin typeface="Cambria Math" panose="02040503050406030204" pitchFamily="18" charset="0"/>
                      </a:rPr>
                      <m:t>𝐸</m:t>
                    </m:r>
                    <m:d>
                      <m:dPr>
                        <m:begChr m:val="["/>
                        <m:endChr m:val="]"/>
                        <m:ctrlPr>
                          <a:rPr lang="en-HK" i="1">
                            <a:latin typeface="Cambria Math" panose="02040503050406030204" pitchFamily="18" charset="0"/>
                          </a:rPr>
                        </m:ctrlPr>
                      </m:dPr>
                      <m:e>
                        <m:sSup>
                          <m:sSupPr>
                            <m:ctrlPr>
                              <a:rPr lang="en-HK" i="1">
                                <a:latin typeface="Cambria Math" panose="02040503050406030204" pitchFamily="18" charset="0"/>
                              </a:rPr>
                            </m:ctrlPr>
                          </m:sSupPr>
                          <m:e>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r>
                                  <a:rPr lang="en-HK" i="1">
                                    <a:latin typeface="Cambria Math" panose="02040503050406030204" pitchFamily="18" charset="0"/>
                                  </a:rPr>
                                  <m:t>𝐾</m:t>
                                </m:r>
                              </m:e>
                            </m:d>
                          </m:e>
                          <m:sup>
                            <m:r>
                              <a:rPr lang="en-HK" i="1">
                                <a:latin typeface="Cambria Math" panose="02040503050406030204" pitchFamily="18" charset="0"/>
                              </a:rPr>
                              <m:t>+</m:t>
                            </m:r>
                          </m:sup>
                        </m:sSup>
                      </m:e>
                    </m:d>
                  </m:oMath>
                </a14:m>
                <a:endParaRPr lang="en-HK" dirty="0"/>
              </a:p>
              <a:p>
                <a:pPr lvl="1"/>
                <a:r>
                  <a:rPr lang="en-HK" dirty="0"/>
                  <a:t>Possible to evaluate </a:t>
                </a:r>
                <a14:m>
                  <m:oMath xmlns:m="http://schemas.openxmlformats.org/officeDocument/2006/math">
                    <m:r>
                      <a:rPr lang="en-HK" b="0" i="1" smtClean="0">
                        <a:latin typeface="Cambria Math" panose="02040503050406030204" pitchFamily="18" charset="0"/>
                      </a:rPr>
                      <m:t>𝐸</m:t>
                    </m:r>
                    <m:d>
                      <m:dPr>
                        <m:begChr m:val="["/>
                        <m:endChr m:val="]"/>
                        <m:ctrlPr>
                          <a:rPr lang="en-HK" b="0" i="1" smtClean="0">
                            <a:latin typeface="Cambria Math" panose="02040503050406030204" pitchFamily="18" charset="0"/>
                          </a:rPr>
                        </m:ctrlPr>
                      </m:dPr>
                      <m:e>
                        <m:r>
                          <a:rPr lang="en-HK" i="1">
                            <a:latin typeface="Cambria Math" panose="02040503050406030204" pitchFamily="18" charset="0"/>
                          </a:rPr>
                          <m:t>𝕀</m:t>
                        </m:r>
                        <m:d>
                          <m:dPr>
                            <m:ctrlPr>
                              <a:rPr lang="en-HK" i="1">
                                <a:latin typeface="Cambria Math" panose="02040503050406030204" pitchFamily="18" charset="0"/>
                              </a:rPr>
                            </m:ctrlPr>
                          </m:dPr>
                          <m:e>
                            <m:func>
                              <m:funcPr>
                                <m:ctrlPr>
                                  <a:rPr lang="en-HK" i="1">
                                    <a:latin typeface="Cambria Math" panose="02040503050406030204" pitchFamily="18" charset="0"/>
                                  </a:rPr>
                                </m:ctrlPr>
                              </m:funcPr>
                              <m:fName>
                                <m:limLow>
                                  <m:limLowPr>
                                    <m:ctrlPr>
                                      <a:rPr lang="en-HK" i="1">
                                        <a:latin typeface="Cambria Math" panose="02040503050406030204" pitchFamily="18" charset="0"/>
                                      </a:rPr>
                                    </m:ctrlPr>
                                  </m:limLowPr>
                                  <m:e>
                                    <m:r>
                                      <m:rPr>
                                        <m:sty m:val="p"/>
                                      </m:rPr>
                                      <a:rPr lang="en-HK">
                                        <a:latin typeface="Cambria Math" panose="02040503050406030204" pitchFamily="18" charset="0"/>
                                      </a:rPr>
                                      <m:t>min</m:t>
                                    </m:r>
                                  </m:e>
                                  <m:lim>
                                    <m:r>
                                      <a:rPr lang="en-HK" i="1">
                                        <a:latin typeface="Cambria Math" panose="02040503050406030204" pitchFamily="18" charset="0"/>
                                      </a:rPr>
                                      <m:t>0≤</m:t>
                                    </m:r>
                                    <m:r>
                                      <a:rPr lang="en-HK" i="1">
                                        <a:latin typeface="Cambria Math" panose="02040503050406030204" pitchFamily="18" charset="0"/>
                                      </a:rPr>
                                      <m:t>𝑡</m:t>
                                    </m:r>
                                    <m:r>
                                      <a:rPr lang="en-HK" i="1">
                                        <a:latin typeface="Cambria Math" panose="02040503050406030204" pitchFamily="18" charset="0"/>
                                      </a:rPr>
                                      <m:t>≤</m:t>
                                    </m:r>
                                    <m:r>
                                      <a:rPr lang="en-HK" i="1">
                                        <a:latin typeface="Cambria Math" panose="02040503050406030204" pitchFamily="18" charset="0"/>
                                      </a:rPr>
                                      <m:t>𝑇</m:t>
                                    </m:r>
                                  </m:lim>
                                </m:limLow>
                              </m:fName>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𝑡</m:t>
                                    </m:r>
                                  </m:sub>
                                </m:sSub>
                              </m:e>
                            </m:func>
                            <m:r>
                              <a:rPr lang="en-HK" i="1">
                                <a:latin typeface="Cambria Math" panose="02040503050406030204" pitchFamily="18" charset="0"/>
                              </a:rPr>
                              <m:t>&lt;</m:t>
                            </m:r>
                            <m:r>
                              <a:rPr lang="en-HK" i="1">
                                <a:latin typeface="Cambria Math" panose="02040503050406030204" pitchFamily="18" charset="0"/>
                              </a:rPr>
                              <m:t>𝑉</m:t>
                            </m:r>
                          </m:e>
                        </m:d>
                      </m:e>
                    </m:d>
                  </m:oMath>
                </a14:m>
                <a:r>
                  <a:rPr lang="en-HK" dirty="0"/>
                  <a:t> and combine with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𝐶</m:t>
                        </m:r>
                      </m:e>
                      <m:sub>
                        <m:r>
                          <a:rPr lang="en-HK" i="1">
                            <a:latin typeface="Cambria Math" panose="02040503050406030204" pitchFamily="18" charset="0"/>
                          </a:rPr>
                          <m:t>𝑣</m:t>
                        </m:r>
                      </m:sub>
                    </m:sSub>
                  </m:oMath>
                </a14:m>
                <a:r>
                  <a:rPr lang="en-HK" dirty="0"/>
                  <a:t> directly</a:t>
                </a:r>
              </a:p>
              <a:p>
                <a:pPr lvl="2"/>
                <a:r>
                  <a:rPr lang="en-HK" dirty="0"/>
                  <a:t>This probably will not be tested. Just to stimulate your thinking</a:t>
                </a:r>
              </a:p>
              <a:p>
                <a:pPr lvl="1"/>
                <a:r>
                  <a:rPr lang="en-HK" dirty="0"/>
                  <a:t>Your target function </a:t>
                </a:r>
                <a14:m>
                  <m:oMath xmlns:m="http://schemas.openxmlformats.org/officeDocument/2006/math">
                    <m:r>
                      <a:rPr lang="en-HK" b="0" i="1" smtClean="0">
                        <a:latin typeface="Cambria Math" panose="02040503050406030204" pitchFamily="18" charset="0"/>
                      </a:rPr>
                      <m:t>h</m:t>
                    </m:r>
                  </m:oMath>
                </a14:m>
                <a:r>
                  <a:rPr lang="en-HK" dirty="0"/>
                  <a:t> becomes </a:t>
                </a:r>
                <a14:m>
                  <m:oMath xmlns:m="http://schemas.openxmlformats.org/officeDocument/2006/math">
                    <m:r>
                      <a:rPr lang="en-HK" i="1">
                        <a:latin typeface="Cambria Math" panose="02040503050406030204" pitchFamily="18" charset="0"/>
                      </a:rPr>
                      <m:t>𝕀</m:t>
                    </m:r>
                    <m:d>
                      <m:dPr>
                        <m:ctrlPr>
                          <a:rPr lang="en-HK" i="1">
                            <a:latin typeface="Cambria Math" panose="02040503050406030204" pitchFamily="18" charset="0"/>
                          </a:rPr>
                        </m:ctrlPr>
                      </m:dPr>
                      <m:e>
                        <m:func>
                          <m:funcPr>
                            <m:ctrlPr>
                              <a:rPr lang="en-HK" i="1">
                                <a:latin typeface="Cambria Math" panose="02040503050406030204" pitchFamily="18" charset="0"/>
                              </a:rPr>
                            </m:ctrlPr>
                          </m:funcPr>
                          <m:fName>
                            <m:limLow>
                              <m:limLowPr>
                                <m:ctrlPr>
                                  <a:rPr lang="en-HK" i="1">
                                    <a:latin typeface="Cambria Math" panose="02040503050406030204" pitchFamily="18" charset="0"/>
                                  </a:rPr>
                                </m:ctrlPr>
                              </m:limLowPr>
                              <m:e>
                                <m:r>
                                  <m:rPr>
                                    <m:sty m:val="p"/>
                                  </m:rPr>
                                  <a:rPr lang="en-HK">
                                    <a:latin typeface="Cambria Math" panose="02040503050406030204" pitchFamily="18" charset="0"/>
                                  </a:rPr>
                                  <m:t>min</m:t>
                                </m:r>
                              </m:e>
                              <m:lim>
                                <m:r>
                                  <a:rPr lang="en-HK" i="1">
                                    <a:latin typeface="Cambria Math" panose="02040503050406030204" pitchFamily="18" charset="0"/>
                                  </a:rPr>
                                  <m:t>0≤</m:t>
                                </m:r>
                                <m:r>
                                  <a:rPr lang="en-HK" i="1">
                                    <a:latin typeface="Cambria Math" panose="02040503050406030204" pitchFamily="18" charset="0"/>
                                  </a:rPr>
                                  <m:t>𝑡</m:t>
                                </m:r>
                                <m:r>
                                  <a:rPr lang="en-HK" i="1">
                                    <a:latin typeface="Cambria Math" panose="02040503050406030204" pitchFamily="18" charset="0"/>
                                  </a:rPr>
                                  <m:t>≤</m:t>
                                </m:r>
                                <m:r>
                                  <a:rPr lang="en-HK" i="1">
                                    <a:latin typeface="Cambria Math" panose="02040503050406030204" pitchFamily="18" charset="0"/>
                                  </a:rPr>
                                  <m:t>𝑇</m:t>
                                </m:r>
                              </m:lim>
                            </m:limLow>
                          </m:fName>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𝑡</m:t>
                                </m:r>
                              </m:sub>
                            </m:sSub>
                          </m:e>
                        </m:func>
                        <m:r>
                          <a:rPr lang="en-HK" i="1">
                            <a:latin typeface="Cambria Math" panose="02040503050406030204" pitchFamily="18" charset="0"/>
                          </a:rPr>
                          <m:t>&lt;</m:t>
                        </m:r>
                        <m:r>
                          <a:rPr lang="en-HK" i="1">
                            <a:latin typeface="Cambria Math" panose="02040503050406030204" pitchFamily="18" charset="0"/>
                          </a:rPr>
                          <m:t>𝑉</m:t>
                        </m:r>
                      </m:e>
                    </m:d>
                  </m:oMath>
                </a14:m>
                <a:r>
                  <a:rPr lang="en-HK" dirty="0"/>
                  <a:t> in that case</a:t>
                </a:r>
              </a:p>
              <a:p>
                <a:pPr lvl="1"/>
                <a:r>
                  <a:rPr lang="en-HK" dirty="0"/>
                  <a:t>This is kind of like adjusting for adjust for conditional probability</a:t>
                </a:r>
              </a:p>
            </p:txBody>
          </p:sp>
        </mc:Choice>
        <mc:Fallback xmlns="">
          <p:sp>
            <p:nvSpPr>
              <p:cNvPr id="3" name="Content Placeholder 2">
                <a:extLst>
                  <a:ext uri="{FF2B5EF4-FFF2-40B4-BE49-F238E27FC236}">
                    <a16:creationId xmlns:a16="http://schemas.microsoft.com/office/drawing/2014/main" id="{1A265308-174B-4D07-AA43-16288E325C51}"/>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957AED42-87ED-4D70-80D1-E7570BDE5E18}"/>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4198197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01EC-E2E6-49EA-BB8A-CE4766AE0132}"/>
              </a:ext>
            </a:extLst>
          </p:cNvPr>
          <p:cNvSpPr>
            <a:spLocks noGrp="1"/>
          </p:cNvSpPr>
          <p:nvPr>
            <p:ph type="title"/>
          </p:nvPr>
        </p:nvSpPr>
        <p:spPr/>
        <p:txBody>
          <a:bodyPr/>
          <a:lstStyle/>
          <a:p>
            <a:r>
              <a:rPr lang="en-HK" dirty="0"/>
              <a:t>Path-dependent Option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26179-83BD-414B-8DAA-6BA1A2DE727E}"/>
                  </a:ext>
                </a:extLst>
              </p:cNvPr>
              <p:cNvSpPr>
                <a:spLocks noGrp="1"/>
              </p:cNvSpPr>
              <p:nvPr>
                <p:ph idx="1"/>
              </p:nvPr>
            </p:nvSpPr>
            <p:spPr/>
            <p:txBody>
              <a:bodyPr/>
              <a:lstStyle/>
              <a:p>
                <a:r>
                  <a:rPr lang="en-HK" dirty="0"/>
                  <a:t>Problem with discretization</a:t>
                </a:r>
              </a:p>
              <a:p>
                <a:pPr lvl="1"/>
                <a:r>
                  <a:rPr lang="en-US" dirty="0"/>
                  <a:t>The discretized process does not have the correct transition density</a:t>
                </a:r>
              </a:p>
              <a:p>
                <a:pPr lvl="2"/>
                <a:r>
                  <a:rPr lang="en-US" dirty="0"/>
                  <a:t>First order Euler scheme has normal increments</a:t>
                </a:r>
              </a:p>
              <a:p>
                <a:pPr lvl="2"/>
                <a:r>
                  <a:rPr lang="en-US" dirty="0"/>
                  <a:t>Second order Milstein scheme has non-central chi square increments</a:t>
                </a:r>
              </a:p>
              <a:p>
                <a:pPr lvl="2"/>
                <a:r>
                  <a:rPr lang="en-US" dirty="0"/>
                  <a:t>Optimal tradeoff between </a:t>
                </a:r>
                <a14:m>
                  <m:oMath xmlns:m="http://schemas.openxmlformats.org/officeDocument/2006/math">
                    <m:r>
                      <a:rPr lang="en-HK" b="0" i="1" smtClean="0">
                        <a:latin typeface="Cambria Math" panose="02040503050406030204" pitchFamily="18" charset="0"/>
                      </a:rPr>
                      <m:t>𝑛</m:t>
                    </m:r>
                  </m:oMath>
                </a14:m>
                <a:r>
                  <a:rPr lang="en-US" dirty="0"/>
                  <a:t> and </a:t>
                </a:r>
                <a14:m>
                  <m:oMath xmlns:m="http://schemas.openxmlformats.org/officeDocument/2006/math">
                    <m:r>
                      <a:rPr lang="en-HK" b="0" i="1" smtClean="0">
                        <a:latin typeface="Cambria Math" panose="02040503050406030204" pitchFamily="18" charset="0"/>
                      </a:rPr>
                      <m:t>𝑁</m:t>
                    </m:r>
                  </m:oMath>
                </a14:m>
                <a:r>
                  <a:rPr lang="en-US" dirty="0"/>
                  <a:t> exists for the two schemes. See </a:t>
                </a:r>
                <a:r>
                  <a:rPr lang="en-US" dirty="0" err="1"/>
                  <a:t>Duffie</a:t>
                </a:r>
                <a:r>
                  <a:rPr lang="en-US" dirty="0"/>
                  <a:t> and Glynn (1995)</a:t>
                </a:r>
              </a:p>
              <a:p>
                <a:pPr lvl="3"/>
                <a:r>
                  <a:rPr lang="en-US" dirty="0"/>
                  <a:t>Content of the paper will not be tested</a:t>
                </a:r>
              </a:p>
              <a:p>
                <a:pPr lvl="1"/>
                <a:r>
                  <a:rPr lang="en-US" dirty="0"/>
                  <a:t>The discretized process may incorrectly evaluate the payoff</a:t>
                </a:r>
              </a:p>
              <a:p>
                <a:pPr lvl="2"/>
                <a:r>
                  <a:rPr lang="en-US" dirty="0"/>
                  <a:t>E.g. Asian option</a:t>
                </a:r>
              </a:p>
              <a:p>
                <a:pPr lvl="2"/>
                <a:r>
                  <a:rPr lang="en-US" dirty="0"/>
                  <a:t>Possible solution: Brownian bridge. See </a:t>
                </a:r>
                <a:r>
                  <a:rPr lang="en-US" dirty="0" err="1"/>
                  <a:t>Beaglehole</a:t>
                </a:r>
                <a:r>
                  <a:rPr lang="en-US" dirty="0"/>
                  <a:t>, </a:t>
                </a:r>
                <a:r>
                  <a:rPr lang="en-US" dirty="0" err="1"/>
                  <a:t>Dybvig</a:t>
                </a:r>
                <a:r>
                  <a:rPr lang="en-US" dirty="0"/>
                  <a:t> and Zhou (1997)</a:t>
                </a:r>
              </a:p>
              <a:p>
                <a:pPr lvl="1"/>
                <a:endParaRPr lang="en-HK" dirty="0"/>
              </a:p>
            </p:txBody>
          </p:sp>
        </mc:Choice>
        <mc:Fallback xmlns="">
          <p:sp>
            <p:nvSpPr>
              <p:cNvPr id="3" name="Content Placeholder 2">
                <a:extLst>
                  <a:ext uri="{FF2B5EF4-FFF2-40B4-BE49-F238E27FC236}">
                    <a16:creationId xmlns:a16="http://schemas.microsoft.com/office/drawing/2014/main" id="{05B26179-83BD-414B-8DAA-6BA1A2DE727E}"/>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A30ED308-0901-4952-B5C0-194516CAAEB9}"/>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823201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7B25-B672-4480-BB1E-225E918562C0}"/>
              </a:ext>
            </a:extLst>
          </p:cNvPr>
          <p:cNvSpPr>
            <a:spLocks noGrp="1"/>
          </p:cNvSpPr>
          <p:nvPr>
            <p:ph type="title"/>
          </p:nvPr>
        </p:nvSpPr>
        <p:spPr/>
        <p:txBody>
          <a:bodyPr/>
          <a:lstStyle/>
          <a:p>
            <a:r>
              <a:rPr lang="en-HK" dirty="0"/>
              <a:t>Path-dependent Option</a:t>
            </a:r>
          </a:p>
        </p:txBody>
      </p:sp>
      <p:sp>
        <p:nvSpPr>
          <p:cNvPr id="3" name="Content Placeholder 2">
            <a:extLst>
              <a:ext uri="{FF2B5EF4-FFF2-40B4-BE49-F238E27FC236}">
                <a16:creationId xmlns:a16="http://schemas.microsoft.com/office/drawing/2014/main" id="{2B7AF7BA-E68C-4007-B69B-DD294D635471}"/>
              </a:ext>
            </a:extLst>
          </p:cNvPr>
          <p:cNvSpPr>
            <a:spLocks noGrp="1"/>
          </p:cNvSpPr>
          <p:nvPr>
            <p:ph idx="1"/>
          </p:nvPr>
        </p:nvSpPr>
        <p:spPr/>
        <p:txBody>
          <a:bodyPr/>
          <a:lstStyle/>
          <a:p>
            <a:r>
              <a:rPr lang="en-HK" dirty="0"/>
              <a:t>American option</a:t>
            </a:r>
          </a:p>
          <a:p>
            <a:pPr lvl="1"/>
            <a:r>
              <a:rPr lang="en-HK" dirty="0"/>
              <a:t>Problem with branching paths</a:t>
            </a:r>
          </a:p>
          <a:p>
            <a:pPr lvl="1"/>
            <a:r>
              <a:rPr lang="en-HK" dirty="0"/>
              <a:t>Possible solution: linear regression. See Longstaff and Schwartz (2001)</a:t>
            </a:r>
          </a:p>
          <a:p>
            <a:pPr lvl="1"/>
            <a:r>
              <a:rPr lang="en-HK" dirty="0"/>
              <a:t>Just for your interest</a:t>
            </a:r>
          </a:p>
          <a:p>
            <a:pPr lvl="2"/>
            <a:r>
              <a:rPr lang="en-HK" dirty="0"/>
              <a:t>Consider taking courses from Prof. Wong :P He taught us this in undergrad</a:t>
            </a:r>
          </a:p>
        </p:txBody>
      </p:sp>
      <p:sp>
        <p:nvSpPr>
          <p:cNvPr id="4" name="Slide Number Placeholder 3">
            <a:extLst>
              <a:ext uri="{FF2B5EF4-FFF2-40B4-BE49-F238E27FC236}">
                <a16:creationId xmlns:a16="http://schemas.microsoft.com/office/drawing/2014/main" id="{92C33BFD-76F3-490B-A2B1-76302D7C6A25}"/>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23778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Quote from Donald Knuth">
            <a:extLst>
              <a:ext uri="{FF2B5EF4-FFF2-40B4-BE49-F238E27FC236}">
                <a16:creationId xmlns:a16="http://schemas.microsoft.com/office/drawing/2014/main" id="{B1A281A7-E2CB-44AC-8DB5-B0A2A841B80C}"/>
              </a:ext>
            </a:extLst>
          </p:cNvPr>
          <p:cNvPicPr>
            <a:picLocks noGrp="1" noChangeAspect="1"/>
          </p:cNvPicPr>
          <p:nvPr>
            <p:ph type="pic" idx="1"/>
          </p:nvPr>
        </p:nvPicPr>
        <p:blipFill>
          <a:blip r:embed="rId2"/>
          <a:srcRect t="24965" b="24965"/>
          <a:stretch>
            <a:fillRect/>
          </a:stretch>
        </p:blipFill>
        <p:spPr/>
      </p:pic>
      <p:sp>
        <p:nvSpPr>
          <p:cNvPr id="4" name="Title 3">
            <a:extLst>
              <a:ext uri="{FF2B5EF4-FFF2-40B4-BE49-F238E27FC236}">
                <a16:creationId xmlns:a16="http://schemas.microsoft.com/office/drawing/2014/main" id="{C58B47A3-892C-462E-AB6D-1C0CEEA60388}"/>
              </a:ext>
            </a:extLst>
          </p:cNvPr>
          <p:cNvSpPr>
            <a:spLocks noGrp="1"/>
          </p:cNvSpPr>
          <p:nvPr>
            <p:ph type="title"/>
          </p:nvPr>
        </p:nvSpPr>
        <p:spPr/>
        <p:txBody>
          <a:bodyPr/>
          <a:lstStyle/>
          <a:p>
            <a:r>
              <a:rPr lang="en-HK" dirty="0"/>
              <a:t>Q&amp;A</a:t>
            </a:r>
          </a:p>
        </p:txBody>
      </p:sp>
      <p:sp>
        <p:nvSpPr>
          <p:cNvPr id="6" name="Text Placeholder 5">
            <a:extLst>
              <a:ext uri="{FF2B5EF4-FFF2-40B4-BE49-F238E27FC236}">
                <a16:creationId xmlns:a16="http://schemas.microsoft.com/office/drawing/2014/main" id="{692E2853-96CD-4B46-B3ED-48C7C8743DA0}"/>
              </a:ext>
            </a:extLst>
          </p:cNvPr>
          <p:cNvSpPr>
            <a:spLocks noGrp="1"/>
          </p:cNvSpPr>
          <p:nvPr>
            <p:ph type="body" sz="half" idx="2"/>
          </p:nvPr>
        </p:nvSpPr>
        <p:spPr/>
        <p:txBody>
          <a:bodyPr>
            <a:normAutofit fontScale="92500" lnSpcReduction="10000"/>
          </a:bodyPr>
          <a:lstStyle/>
          <a:p>
            <a:r>
              <a:rPr lang="en-HK" dirty="0"/>
              <a:t>Thank you for taking RMSC5102! Write me (or department) an email if you like my tutorials :P</a:t>
            </a:r>
          </a:p>
          <a:p>
            <a:r>
              <a:rPr lang="en-HK" dirty="0"/>
              <a:t>Let’s keep in touch :)</a:t>
            </a:r>
          </a:p>
        </p:txBody>
      </p:sp>
      <p:sp>
        <p:nvSpPr>
          <p:cNvPr id="9" name="Slide Number Placeholder 8">
            <a:extLst>
              <a:ext uri="{FF2B5EF4-FFF2-40B4-BE49-F238E27FC236}">
                <a16:creationId xmlns:a16="http://schemas.microsoft.com/office/drawing/2014/main" id="{0FBC9C51-AD04-4C13-803F-03D86BF4948B}"/>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285852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24D20-B515-4382-8A53-11FF75193B41}"/>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dirty="0"/>
              <a:t>Monte Carlo Method</a:t>
            </a:r>
          </a:p>
        </p:txBody>
      </p:sp>
      <p:sp>
        <p:nvSpPr>
          <p:cNvPr id="3" name="Text Placeholder 2">
            <a:extLst>
              <a:ext uri="{FF2B5EF4-FFF2-40B4-BE49-F238E27FC236}">
                <a16:creationId xmlns:a16="http://schemas.microsoft.com/office/drawing/2014/main" id="{4549535F-E12B-428A-8043-3EC1A7F3654C}"/>
              </a:ext>
            </a:extLst>
          </p:cNvPr>
          <p:cNvSpPr>
            <a:spLocks noGrp="1"/>
          </p:cNvSpPr>
          <p:nvPr>
            <p:ph type="body" idx="1"/>
          </p:nvPr>
        </p:nvSpPr>
        <p:spPr>
          <a:xfrm>
            <a:off x="976602" y="815303"/>
            <a:ext cx="3194468" cy="5054008"/>
          </a:xfrm>
        </p:spPr>
        <p:txBody>
          <a:bodyPr vert="horz" lIns="91440" tIns="45720" rIns="91440" bIns="45720" rtlCol="0" anchor="ctr">
            <a:normAutofit/>
          </a:bodyPr>
          <a:lstStyle/>
          <a:p>
            <a:pPr algn="r">
              <a:lnSpc>
                <a:spcPct val="100000"/>
              </a:lnSpc>
            </a:pPr>
            <a:endParaRPr lang="en-US"/>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1823A86-7061-499A-90B0-DFF64F901FAC}"/>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20578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A6C9-617C-41B1-913F-472BB8D38616}"/>
              </a:ext>
            </a:extLst>
          </p:cNvPr>
          <p:cNvSpPr>
            <a:spLocks noGrp="1"/>
          </p:cNvSpPr>
          <p:nvPr>
            <p:ph type="title"/>
          </p:nvPr>
        </p:nvSpPr>
        <p:spPr/>
        <p:txBody>
          <a:bodyPr/>
          <a:lstStyle/>
          <a:p>
            <a:r>
              <a:rPr lang="en-HK" dirty="0"/>
              <a:t>Standard Monte Carlo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494E54-8A1E-49AC-BCAA-C1281D269DA2}"/>
                  </a:ext>
                </a:extLst>
              </p:cNvPr>
              <p:cNvSpPr>
                <a:spLocks noGrp="1"/>
              </p:cNvSpPr>
              <p:nvPr>
                <p:ph idx="1"/>
              </p:nvPr>
            </p:nvSpPr>
            <p:spPr/>
            <p:txBody>
              <a:bodyPr/>
              <a:lstStyle/>
              <a:p>
                <a:r>
                  <a:rPr lang="en-HK" dirty="0"/>
                  <a:t>HW2 5a: price a European call option</a:t>
                </a:r>
              </a:p>
              <a:p>
                <a:pPr lvl="1"/>
                <a:r>
                  <a:rPr lang="en-HK" dirty="0"/>
                  <a:t>Recall payoff function is </a:t>
                </a:r>
                <a14:m>
                  <m:oMath xmlns:m="http://schemas.openxmlformats.org/officeDocument/2006/math">
                    <m:r>
                      <m:rPr>
                        <m:sty m:val="p"/>
                      </m:rPr>
                      <a:rPr lang="en-HK">
                        <a:latin typeface="Cambria Math" panose="02040503050406030204" pitchFamily="18" charset="0"/>
                      </a:rPr>
                      <m:t>max</m:t>
                    </m:r>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r>
                      <a:rPr lang="en-HK" i="1">
                        <a:latin typeface="Cambria Math" panose="02040503050406030204" pitchFamily="18" charset="0"/>
                      </a:rPr>
                      <m:t>𝐾</m:t>
                    </m:r>
                    <m:r>
                      <a:rPr lang="en-HK" i="1">
                        <a:latin typeface="Cambria Math" panose="02040503050406030204" pitchFamily="18" charset="0"/>
                      </a:rPr>
                      <m:t>,0)</m:t>
                    </m:r>
                  </m:oMath>
                </a14:m>
                <a:endParaRPr lang="en-HK" dirty="0"/>
              </a:p>
              <a:p>
                <a:pPr lvl="1"/>
                <a:r>
                  <a:rPr lang="en-HK" dirty="0"/>
                  <a:t>Estimate </a:t>
                </a:r>
                <a14:m>
                  <m:oMath xmlns:m="http://schemas.openxmlformats.org/officeDocument/2006/math">
                    <m:r>
                      <a:rPr lang="en-HK" i="1">
                        <a:latin typeface="Cambria Math" panose="02040503050406030204" pitchFamily="18" charset="0"/>
                      </a:rPr>
                      <m:t>𝐸</m:t>
                    </m:r>
                    <m:r>
                      <a:rPr lang="en-HK" i="1">
                        <a:latin typeface="Cambria Math" panose="02040503050406030204" pitchFamily="18" charset="0"/>
                      </a:rPr>
                      <m:t>[</m:t>
                    </m:r>
                    <m:func>
                      <m:funcPr>
                        <m:ctrlPr>
                          <a:rPr lang="en-HK" i="1">
                            <a:latin typeface="Cambria Math" panose="02040503050406030204" pitchFamily="18" charset="0"/>
                          </a:rPr>
                        </m:ctrlPr>
                      </m:funcPr>
                      <m:fName>
                        <m:r>
                          <m:rPr>
                            <m:sty m:val="p"/>
                          </m:rPr>
                          <a:rPr lang="en-HK">
                            <a:latin typeface="Cambria Math" panose="02040503050406030204" pitchFamily="18" charset="0"/>
                          </a:rPr>
                          <m:t>max</m:t>
                        </m:r>
                      </m:fName>
                      <m:e>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r>
                              <a:rPr lang="en-HK" i="1">
                                <a:latin typeface="Cambria Math" panose="02040503050406030204" pitchFamily="18" charset="0"/>
                              </a:rPr>
                              <m:t>𝐾</m:t>
                            </m:r>
                            <m:r>
                              <a:rPr lang="en-HK" i="1">
                                <a:latin typeface="Cambria Math" panose="02040503050406030204" pitchFamily="18" charset="0"/>
                              </a:rPr>
                              <m:t>,0</m:t>
                            </m:r>
                          </m:e>
                        </m:d>
                      </m:e>
                    </m:func>
                    <m:r>
                      <a:rPr lang="en-HK" i="1">
                        <a:latin typeface="Cambria Math" panose="02040503050406030204" pitchFamily="18" charset="0"/>
                      </a:rPr>
                      <m:t>]</m:t>
                    </m:r>
                  </m:oMath>
                </a14:m>
                <a:r>
                  <a:rPr lang="en-HK" dirty="0"/>
                  <a:t> by sample average </a:t>
                </a:r>
                <a14:m>
                  <m:oMath xmlns:m="http://schemas.openxmlformats.org/officeDocument/2006/math">
                    <m:f>
                      <m:fPr>
                        <m:ctrlPr>
                          <a:rPr lang="en-HK" i="1">
                            <a:latin typeface="Cambria Math" panose="02040503050406030204" pitchFamily="18" charset="0"/>
                          </a:rPr>
                        </m:ctrlPr>
                      </m:fPr>
                      <m:num>
                        <m:r>
                          <a:rPr lang="en-HK" i="1">
                            <a:latin typeface="Cambria Math" panose="02040503050406030204" pitchFamily="18" charset="0"/>
                          </a:rPr>
                          <m:t>1</m:t>
                        </m:r>
                      </m:num>
                      <m:den>
                        <m:r>
                          <a:rPr lang="en-HK" i="1">
                            <a:latin typeface="Cambria Math" panose="02040503050406030204" pitchFamily="18" charset="0"/>
                          </a:rPr>
                          <m:t>𝑛</m:t>
                        </m:r>
                      </m:den>
                    </m:f>
                    <m:nary>
                      <m:naryPr>
                        <m:chr m:val="∑"/>
                        <m:ctrlPr>
                          <a:rPr lang="en-HK" i="1">
                            <a:latin typeface="Cambria Math" panose="02040503050406030204" pitchFamily="18" charset="0"/>
                          </a:rPr>
                        </m:ctrlPr>
                      </m:naryPr>
                      <m:sub>
                        <m:r>
                          <a:rPr lang="en-HK" i="1">
                            <a:latin typeface="Cambria Math" panose="02040503050406030204" pitchFamily="18" charset="0"/>
                          </a:rPr>
                          <m:t>𝑖</m:t>
                        </m:r>
                        <m:r>
                          <a:rPr lang="en-HK" i="1">
                            <a:latin typeface="Cambria Math" panose="02040503050406030204" pitchFamily="18" charset="0"/>
                          </a:rPr>
                          <m:t>=1</m:t>
                        </m:r>
                      </m:sub>
                      <m:sup>
                        <m:r>
                          <a:rPr lang="en-HK" i="1">
                            <a:latin typeface="Cambria Math" panose="02040503050406030204" pitchFamily="18" charset="0"/>
                          </a:rPr>
                          <m:t>𝑛</m:t>
                        </m:r>
                      </m:sup>
                      <m:e>
                        <m:r>
                          <m:rPr>
                            <m:sty m:val="p"/>
                          </m:rPr>
                          <a:rPr lang="en-HK">
                            <a:latin typeface="Cambria Math" panose="02040503050406030204" pitchFamily="18" charset="0"/>
                          </a:rPr>
                          <m:t>max</m:t>
                        </m:r>
                        <m:r>
                          <a:rPr lang="en-HK" i="1">
                            <a:latin typeface="Cambria Math" panose="02040503050406030204" pitchFamily="18" charset="0"/>
                          </a:rPr>
                          <m:t>⁡(</m:t>
                        </m:r>
                        <m:sSubSup>
                          <m:sSubSupPr>
                            <m:ctrlPr>
                              <a:rPr lang="en-HK" i="1">
                                <a:latin typeface="Cambria Math" panose="02040503050406030204" pitchFamily="18" charset="0"/>
                              </a:rPr>
                            </m:ctrlPr>
                          </m:sSubSupPr>
                          <m:e>
                            <m:r>
                              <a:rPr lang="en-HK" i="1">
                                <a:latin typeface="Cambria Math" panose="02040503050406030204" pitchFamily="18" charset="0"/>
                              </a:rPr>
                              <m:t>𝑆</m:t>
                            </m:r>
                          </m:e>
                          <m:sub>
                            <m:r>
                              <a:rPr lang="en-HK" i="1">
                                <a:latin typeface="Cambria Math" panose="02040503050406030204" pitchFamily="18" charset="0"/>
                              </a:rPr>
                              <m:t>𝑇</m:t>
                            </m:r>
                          </m:sub>
                          <m:sup>
                            <m:r>
                              <a:rPr lang="en-HK" i="1">
                                <a:latin typeface="Cambria Math" panose="02040503050406030204" pitchFamily="18" charset="0"/>
                              </a:rPr>
                              <m:t>(</m:t>
                            </m:r>
                            <m:r>
                              <a:rPr lang="en-HK" i="1">
                                <a:latin typeface="Cambria Math" panose="02040503050406030204" pitchFamily="18" charset="0"/>
                              </a:rPr>
                              <m:t>𝑖</m:t>
                            </m:r>
                            <m:r>
                              <a:rPr lang="en-HK" i="1">
                                <a:latin typeface="Cambria Math" panose="02040503050406030204" pitchFamily="18" charset="0"/>
                              </a:rPr>
                              <m:t>)</m:t>
                            </m:r>
                          </m:sup>
                        </m:sSubSup>
                        <m:r>
                          <a:rPr lang="en-HK" i="1">
                            <a:latin typeface="Cambria Math" panose="02040503050406030204" pitchFamily="18" charset="0"/>
                          </a:rPr>
                          <m:t>−</m:t>
                        </m:r>
                        <m:r>
                          <a:rPr lang="en-HK" i="1">
                            <a:latin typeface="Cambria Math" panose="02040503050406030204" pitchFamily="18" charset="0"/>
                          </a:rPr>
                          <m:t>𝐾</m:t>
                        </m:r>
                        <m:r>
                          <a:rPr lang="en-HK" i="1">
                            <a:latin typeface="Cambria Math" panose="02040503050406030204" pitchFamily="18" charset="0"/>
                          </a:rPr>
                          <m:t>,0)</m:t>
                        </m:r>
                        <m:r>
                          <m:rPr>
                            <m:nor/>
                          </m:rPr>
                          <a:rPr lang="en-HK" dirty="0"/>
                          <m:t> </m:t>
                        </m:r>
                      </m:e>
                    </m:nary>
                  </m:oMath>
                </a14:m>
                <a:endParaRPr lang="en-HK" dirty="0"/>
              </a:p>
              <a:p>
                <a:r>
                  <a:rPr lang="en-HK" dirty="0"/>
                  <a:t>Algorithm</a:t>
                </a:r>
              </a:p>
              <a:p>
                <a:pPr lvl="1"/>
                <a:r>
                  <a:rPr lang="en-HK" dirty="0"/>
                  <a:t>1) Generate </a:t>
                </a:r>
                <a14:m>
                  <m:oMath xmlns:m="http://schemas.openxmlformats.org/officeDocument/2006/math">
                    <m:r>
                      <a:rPr lang="en-HK" i="1">
                        <a:latin typeface="Cambria Math" panose="02040503050406030204" pitchFamily="18" charset="0"/>
                      </a:rPr>
                      <m:t>𝑍</m:t>
                    </m:r>
                    <m:r>
                      <a:rPr lang="en-HK" i="1">
                        <a:latin typeface="Cambria Math" panose="02040503050406030204" pitchFamily="18" charset="0"/>
                      </a:rPr>
                      <m:t>~</m:t>
                    </m:r>
                    <m:r>
                      <a:rPr lang="en-HK" i="1">
                        <a:latin typeface="Cambria Math" panose="02040503050406030204" pitchFamily="18" charset="0"/>
                      </a:rPr>
                      <m:t>𝑁</m:t>
                    </m:r>
                    <m:r>
                      <a:rPr lang="en-HK" i="1">
                        <a:latin typeface="Cambria Math" panose="02040503050406030204" pitchFamily="18" charset="0"/>
                      </a:rPr>
                      <m:t>(0,1)</m:t>
                    </m:r>
                  </m:oMath>
                </a14:m>
                <a:endParaRPr lang="en-HK" dirty="0"/>
              </a:p>
              <a:p>
                <a:pPr lvl="1"/>
                <a:r>
                  <a:rPr lang="en-HK" dirty="0"/>
                  <a:t>2) Set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𝑆</m:t>
                        </m:r>
                      </m:e>
                      <m:sub>
                        <m:r>
                          <a:rPr lang="en-HK" i="1">
                            <a:latin typeface="Cambria Math" panose="02040503050406030204" pitchFamily="18" charset="0"/>
                          </a:rPr>
                          <m:t>0</m:t>
                        </m:r>
                      </m:sub>
                    </m:sSub>
                    <m:sSup>
                      <m:sSupPr>
                        <m:ctrlPr>
                          <a:rPr lang="en-HK" i="1">
                            <a:latin typeface="Cambria Math" panose="02040503050406030204" pitchFamily="18" charset="0"/>
                          </a:rPr>
                        </m:ctrlPr>
                      </m:sSupPr>
                      <m:e>
                        <m:r>
                          <a:rPr lang="en-US" i="1">
                            <a:latin typeface="Cambria Math" panose="02040503050406030204" pitchFamily="18" charset="0"/>
                          </a:rPr>
                          <m:t>𝑒</m:t>
                        </m:r>
                      </m:e>
                      <m:sup>
                        <m:d>
                          <m:dPr>
                            <m:ctrlPr>
                              <a:rPr lang="en-HK"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HK"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e>
                        </m:d>
                        <m:r>
                          <a:rPr lang="en-HK"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𝜎</m:t>
                        </m:r>
                        <m:rad>
                          <m:radPr>
                            <m:degHide m:val="on"/>
                            <m:ctrlPr>
                              <a:rPr lang="en-HK" i="1">
                                <a:latin typeface="Cambria Math" panose="02040503050406030204" pitchFamily="18" charset="0"/>
                              </a:rPr>
                            </m:ctrlPr>
                          </m:radPr>
                          <m:deg/>
                          <m:e>
                            <m:r>
                              <a:rPr lang="en-HK" i="1">
                                <a:latin typeface="Cambria Math" panose="02040503050406030204" pitchFamily="18" charset="0"/>
                              </a:rPr>
                              <m:t>𝑇</m:t>
                            </m:r>
                          </m:e>
                        </m:rad>
                        <m:r>
                          <a:rPr lang="en-US" i="1">
                            <a:latin typeface="Cambria Math" panose="02040503050406030204" pitchFamily="18" charset="0"/>
                          </a:rPr>
                          <m:t>𝑍</m:t>
                        </m:r>
                      </m:sup>
                    </m:sSup>
                  </m:oMath>
                </a14:m>
                <a:endParaRPr lang="en-HK" dirty="0"/>
              </a:p>
              <a:p>
                <a:pPr lvl="1"/>
                <a:r>
                  <a:rPr lang="en-HK" b="1" dirty="0"/>
                  <a:t>3) Compute </a:t>
                </a:r>
                <a14:m>
                  <m:oMath xmlns:m="http://schemas.openxmlformats.org/officeDocument/2006/math">
                    <m:sSub>
                      <m:sSubPr>
                        <m:ctrlPr>
                          <a:rPr lang="en-HK" b="1" i="1">
                            <a:latin typeface="Cambria Math" panose="02040503050406030204" pitchFamily="18" charset="0"/>
                          </a:rPr>
                        </m:ctrlPr>
                      </m:sSubPr>
                      <m:e>
                        <m:r>
                          <a:rPr lang="en-HK" b="1" i="1">
                            <a:latin typeface="Cambria Math" panose="02040503050406030204" pitchFamily="18" charset="0"/>
                          </a:rPr>
                          <m:t>𝝅</m:t>
                        </m:r>
                      </m:e>
                      <m:sub>
                        <m:r>
                          <a:rPr lang="en-HK" b="1" i="1">
                            <a:latin typeface="Cambria Math" panose="02040503050406030204" pitchFamily="18" charset="0"/>
                          </a:rPr>
                          <m:t>𝒊</m:t>
                        </m:r>
                      </m:sub>
                    </m:sSub>
                    <m:r>
                      <a:rPr lang="en-HK" b="1" i="1">
                        <a:latin typeface="Cambria Math" panose="02040503050406030204" pitchFamily="18" charset="0"/>
                      </a:rPr>
                      <m:t>=</m:t>
                    </m:r>
                    <m:r>
                      <a:rPr lang="en-HK" b="1">
                        <a:latin typeface="Cambria Math" panose="02040503050406030204" pitchFamily="18" charset="0"/>
                      </a:rPr>
                      <m:t>𝐦𝐚𝐱</m:t>
                    </m:r>
                    <m:r>
                      <a:rPr lang="en-HK" b="1" i="1">
                        <a:latin typeface="Cambria Math" panose="02040503050406030204" pitchFamily="18" charset="0"/>
                      </a:rPr>
                      <m:t>⁡(</m:t>
                    </m:r>
                    <m:sSub>
                      <m:sSubPr>
                        <m:ctrlPr>
                          <a:rPr lang="en-HK" b="1" i="1">
                            <a:latin typeface="Cambria Math" panose="02040503050406030204" pitchFamily="18" charset="0"/>
                          </a:rPr>
                        </m:ctrlPr>
                      </m:sSubPr>
                      <m:e>
                        <m:r>
                          <a:rPr lang="en-HK" b="1" i="1">
                            <a:latin typeface="Cambria Math" panose="02040503050406030204" pitchFamily="18" charset="0"/>
                          </a:rPr>
                          <m:t>𝑺</m:t>
                        </m:r>
                      </m:e>
                      <m:sub>
                        <m:r>
                          <a:rPr lang="en-HK" b="1" i="1">
                            <a:latin typeface="Cambria Math" panose="02040503050406030204" pitchFamily="18" charset="0"/>
                          </a:rPr>
                          <m:t>𝑻</m:t>
                        </m:r>
                      </m:sub>
                    </m:sSub>
                    <m:r>
                      <a:rPr lang="en-HK" b="1" i="1">
                        <a:latin typeface="Cambria Math" panose="02040503050406030204" pitchFamily="18" charset="0"/>
                      </a:rPr>
                      <m:t>−</m:t>
                    </m:r>
                    <m:r>
                      <a:rPr lang="en-HK" b="1" i="1">
                        <a:latin typeface="Cambria Math" panose="02040503050406030204" pitchFamily="18" charset="0"/>
                      </a:rPr>
                      <m:t>𝑲</m:t>
                    </m:r>
                    <m:r>
                      <a:rPr lang="en-HK" b="1" i="1">
                        <a:latin typeface="Cambria Math" panose="02040503050406030204" pitchFamily="18" charset="0"/>
                      </a:rPr>
                      <m:t>,</m:t>
                    </m:r>
                    <m:r>
                      <a:rPr lang="en-HK" b="1" i="1">
                        <a:latin typeface="Cambria Math" panose="02040503050406030204" pitchFamily="18" charset="0"/>
                      </a:rPr>
                      <m:t>𝟎</m:t>
                    </m:r>
                    <m:r>
                      <a:rPr lang="en-HK" b="1" i="1">
                        <a:latin typeface="Cambria Math" panose="02040503050406030204" pitchFamily="18" charset="0"/>
                      </a:rPr>
                      <m:t>)</m:t>
                    </m:r>
                  </m:oMath>
                </a14:m>
                <a:endParaRPr lang="en-HK" b="1" dirty="0"/>
              </a:p>
              <a:p>
                <a:pPr lvl="1"/>
                <a:r>
                  <a:rPr lang="en-HK" dirty="0"/>
                  <a:t>4) Repeat 1 to 3 for </a:t>
                </a:r>
                <a14:m>
                  <m:oMath xmlns:m="http://schemas.openxmlformats.org/officeDocument/2006/math">
                    <m:r>
                      <a:rPr lang="en-HK" i="1">
                        <a:latin typeface="Cambria Math" panose="02040503050406030204" pitchFamily="18" charset="0"/>
                      </a:rPr>
                      <m:t>𝑖</m:t>
                    </m:r>
                    <m:r>
                      <a:rPr lang="en-HK" i="1">
                        <a:latin typeface="Cambria Math" panose="02040503050406030204" pitchFamily="18" charset="0"/>
                      </a:rPr>
                      <m:t>=1,…,</m:t>
                    </m:r>
                    <m:r>
                      <a:rPr lang="en-HK" i="1">
                        <a:latin typeface="Cambria Math" panose="02040503050406030204" pitchFamily="18" charset="0"/>
                      </a:rPr>
                      <m:t>𝑛</m:t>
                    </m:r>
                  </m:oMath>
                </a14:m>
                <a:endParaRPr lang="en-HK" dirty="0"/>
              </a:p>
              <a:p>
                <a:pPr lvl="1"/>
                <a:r>
                  <a:rPr lang="en-HK" dirty="0"/>
                  <a:t>5) Option price = </a:t>
                </a:r>
                <a14:m>
                  <m:oMath xmlns:m="http://schemas.openxmlformats.org/officeDocument/2006/math">
                    <m:f>
                      <m:fPr>
                        <m:ctrlPr>
                          <a:rPr lang="en-HK" i="1">
                            <a:latin typeface="Cambria Math" panose="02040503050406030204" pitchFamily="18" charset="0"/>
                          </a:rPr>
                        </m:ctrlPr>
                      </m:fPr>
                      <m:num>
                        <m:sSup>
                          <m:sSupPr>
                            <m:ctrlPr>
                              <a:rPr lang="en-HK" i="1">
                                <a:latin typeface="Cambria Math" panose="02040503050406030204" pitchFamily="18" charset="0"/>
                              </a:rPr>
                            </m:ctrlPr>
                          </m:sSupPr>
                          <m:e>
                            <m:r>
                              <m:rPr>
                                <m:sty m:val="p"/>
                              </m:rPr>
                              <a:rPr lang="en-HK">
                                <a:latin typeface="Cambria Math" panose="02040503050406030204" pitchFamily="18" charset="0"/>
                              </a:rPr>
                              <m:t>e</m:t>
                            </m:r>
                          </m:e>
                          <m:sup>
                            <m:r>
                              <a:rPr lang="en-HK">
                                <a:latin typeface="Cambria Math" panose="02040503050406030204" pitchFamily="18" charset="0"/>
                              </a:rPr>
                              <m:t>−</m:t>
                            </m:r>
                            <m:r>
                              <m:rPr>
                                <m:sty m:val="p"/>
                              </m:rPr>
                              <a:rPr lang="en-HK">
                                <a:latin typeface="Cambria Math" panose="02040503050406030204" pitchFamily="18" charset="0"/>
                              </a:rPr>
                              <m:t>rT</m:t>
                            </m:r>
                          </m:sup>
                        </m:sSup>
                      </m:num>
                      <m:den>
                        <m:r>
                          <m:rPr>
                            <m:sty m:val="p"/>
                          </m:rPr>
                          <a:rPr lang="en-HK">
                            <a:latin typeface="Cambria Math" panose="02040503050406030204" pitchFamily="18" charset="0"/>
                          </a:rPr>
                          <m:t>n</m:t>
                        </m:r>
                      </m:den>
                    </m:f>
                    <m:nary>
                      <m:naryPr>
                        <m:chr m:val="∑"/>
                        <m:ctrlPr>
                          <a:rPr lang="en-HK" i="1">
                            <a:latin typeface="Cambria Math" panose="02040503050406030204" pitchFamily="18" charset="0"/>
                          </a:rPr>
                        </m:ctrlPr>
                      </m:naryPr>
                      <m:sub>
                        <m:r>
                          <a:rPr lang="en-HK" i="1">
                            <a:latin typeface="Cambria Math" panose="02040503050406030204" pitchFamily="18" charset="0"/>
                          </a:rPr>
                          <m:t>𝑖</m:t>
                        </m:r>
                        <m:r>
                          <a:rPr lang="en-HK" i="1">
                            <a:latin typeface="Cambria Math" panose="02040503050406030204" pitchFamily="18" charset="0"/>
                          </a:rPr>
                          <m:t>=1</m:t>
                        </m:r>
                      </m:sub>
                      <m:sup>
                        <m:r>
                          <a:rPr lang="en-HK" i="1">
                            <a:latin typeface="Cambria Math" panose="02040503050406030204" pitchFamily="18" charset="0"/>
                          </a:rPr>
                          <m:t>𝑛</m:t>
                        </m:r>
                      </m:sup>
                      <m:e>
                        <m:sSub>
                          <m:sSubPr>
                            <m:ctrlPr>
                              <a:rPr lang="en-HK" i="1">
                                <a:latin typeface="Cambria Math" panose="02040503050406030204" pitchFamily="18" charset="0"/>
                              </a:rPr>
                            </m:ctrlPr>
                          </m:sSubPr>
                          <m:e>
                            <m:r>
                              <a:rPr lang="en-HK" i="1">
                                <a:latin typeface="Cambria Math" panose="02040503050406030204" pitchFamily="18" charset="0"/>
                              </a:rPr>
                              <m:t>𝜋</m:t>
                            </m:r>
                          </m:e>
                          <m:sub>
                            <m:r>
                              <a:rPr lang="en-HK" i="1">
                                <a:latin typeface="Cambria Math" panose="02040503050406030204" pitchFamily="18" charset="0"/>
                              </a:rPr>
                              <m:t>𝑖</m:t>
                            </m:r>
                          </m:sub>
                        </m:sSub>
                      </m:e>
                    </m:nary>
                  </m:oMath>
                </a14:m>
                <a:endParaRPr lang="en-HK" dirty="0"/>
              </a:p>
            </p:txBody>
          </p:sp>
        </mc:Choice>
        <mc:Fallback xmlns="">
          <p:sp>
            <p:nvSpPr>
              <p:cNvPr id="3" name="Content Placeholder 2">
                <a:extLst>
                  <a:ext uri="{FF2B5EF4-FFF2-40B4-BE49-F238E27FC236}">
                    <a16:creationId xmlns:a16="http://schemas.microsoft.com/office/drawing/2014/main" id="{40494E54-8A1E-49AC-BCAA-C1281D269DA2}"/>
                  </a:ext>
                </a:extLst>
              </p:cNvPr>
              <p:cNvSpPr>
                <a:spLocks noGrp="1" noRot="1" noChangeAspect="1" noMove="1" noResize="1" noEditPoints="1" noAdjustHandles="1" noChangeArrowheads="1" noChangeShapeType="1" noTextEdit="1"/>
              </p:cNvSpPr>
              <p:nvPr>
                <p:ph idx="1"/>
              </p:nvPr>
            </p:nvSpPr>
            <p:spPr>
              <a:blipFill>
                <a:blip r:embed="rId2"/>
                <a:stretch>
                  <a:fillRect l="-545" t="-810" b="-10697"/>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6FA71539-9AFE-489F-BFF3-3E3BDCC5766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27072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8534-7DD4-4129-B5B4-EF2F91067304}"/>
              </a:ext>
            </a:extLst>
          </p:cNvPr>
          <p:cNvSpPr>
            <a:spLocks noGrp="1"/>
          </p:cNvSpPr>
          <p:nvPr>
            <p:ph type="title"/>
          </p:nvPr>
        </p:nvSpPr>
        <p:spPr/>
        <p:txBody>
          <a:bodyPr/>
          <a:lstStyle/>
          <a:p>
            <a:r>
              <a:rPr lang="en-HK" dirty="0"/>
              <a:t>Things to Note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4F4B07-CA93-4B80-B6DE-D0EA81CD6E80}"/>
                  </a:ext>
                </a:extLst>
              </p:cNvPr>
              <p:cNvSpPr>
                <a:spLocks noGrp="1"/>
              </p:cNvSpPr>
              <p:nvPr>
                <p:ph idx="1"/>
              </p:nvPr>
            </p:nvSpPr>
            <p:spPr>
              <a:xfrm>
                <a:off x="1097280" y="2108201"/>
                <a:ext cx="10058400" cy="4463196"/>
              </a:xfrm>
            </p:spPr>
            <p:txBody>
              <a:bodyPr/>
              <a:lstStyle/>
              <a:p>
                <a:pPr lvl="0"/>
                <a:r>
                  <a:rPr lang="en-US" dirty="0"/>
                  <a:t>General algorithm (always refer to tutorial notes)</a:t>
                </a:r>
              </a:p>
              <a:p>
                <a:pPr lvl="1"/>
                <a:r>
                  <a:rPr lang="en-US" dirty="0"/>
                  <a:t>1) Generate random variable </a:t>
                </a:r>
                <a14:m>
                  <m:oMath xmlns:m="http://schemas.openxmlformats.org/officeDocument/2006/math">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oMath>
                </a14:m>
                <a:endParaRPr lang="en-HK" dirty="0">
                  <a:latin typeface="Cambria Math" panose="02040503050406030204" pitchFamily="18" charset="0"/>
                  <a:ea typeface="Cambria Math" panose="02040503050406030204" pitchFamily="18" charset="0"/>
                </a:endParaRPr>
              </a:p>
              <a:p>
                <a:pPr lvl="1"/>
                <a:r>
                  <a:rPr lang="en-HK" dirty="0">
                    <a:latin typeface="Cambria Math" panose="02040503050406030204" pitchFamily="18" charset="0"/>
                    <a:ea typeface="Cambria Math" panose="02040503050406030204" pitchFamily="18" charset="0"/>
                  </a:rPr>
                  <a:t>2) </a:t>
                </a:r>
                <a:r>
                  <a:rPr lang="en-US" dirty="0"/>
                  <a:t>Calculate </a:t>
                </a:r>
                <a14:m>
                  <m:oMath xmlns:m="http://schemas.openxmlformats.org/officeDocument/2006/math">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h</m:t>
                    </m:r>
                    <m:r>
                      <a:rPr lang="en-US" i="1">
                        <a:latin typeface="Cambria Math" panose="02040503050406030204" pitchFamily="18" charset="0"/>
                        <a:ea typeface="Cambria Math" panose="02040503050406030204" pitchFamily="18" charset="0"/>
                      </a:rPr>
                      <m:t>(</m:t>
                    </m:r>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h</m:t>
                    </m:r>
                  </m:oMath>
                </a14:m>
                <a:r>
                  <a:rPr lang="en-US" dirty="0"/>
                  <a:t> is the target function</a:t>
                </a:r>
              </a:p>
              <a:p>
                <a:pPr lvl="1"/>
                <a:r>
                  <a:rPr lang="en-US" dirty="0"/>
                  <a:t>3) Repeat 1 and 2 for n times</a:t>
                </a:r>
              </a:p>
              <a:p>
                <a:pPr lvl="1"/>
                <a:r>
                  <a:rPr lang="en-US" dirty="0"/>
                  <a:t>4) </a:t>
                </a:r>
                <a14:m>
                  <m:oMath xmlns:m="http://schemas.openxmlformats.org/officeDocument/2006/math">
                    <m:acc>
                      <m:accPr>
                        <m:chr m:val="̂"/>
                        <m:ctrlPr>
                          <a:rPr lang="en-HK"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a:latin typeface="Cambria Math" panose="02040503050406030204" pitchFamily="18" charset="0"/>
                        <a:ea typeface="Cambria Math" panose="02040503050406030204" pitchFamily="18" charset="0"/>
                      </a:rPr>
                      <m:t>=</m:t>
                    </m:r>
                    <m:f>
                      <m:fPr>
                        <m:ctrlPr>
                          <a:rPr lang="en-HK"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𝑛</m:t>
                        </m:r>
                      </m:den>
                    </m:f>
                    <m:nary>
                      <m:naryPr>
                        <m:chr m:val="∑"/>
                        <m:limLoc m:val="subSup"/>
                        <m:ctrlPr>
                          <a:rPr lang="en-HK"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𝑗</m:t>
                        </m:r>
                        <m:r>
                          <a:rPr lang="en-US">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𝑗</m:t>
                            </m:r>
                          </m:sub>
                        </m:sSub>
                      </m:e>
                    </m:nary>
                  </m:oMath>
                </a14:m>
                <a:r>
                  <a:rPr lang="en-US" dirty="0"/>
                  <a:t> (remember to do discounting if necessary)</a:t>
                </a:r>
                <a:endParaRPr lang="en-HK" dirty="0"/>
              </a:p>
              <a:p>
                <a:r>
                  <a:rPr lang="en-HK" dirty="0"/>
                  <a:t>Be careful of…</a:t>
                </a:r>
              </a:p>
              <a:p>
                <a:pPr lvl="1"/>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𝑋</m:t>
                        </m:r>
                      </m:e>
                      <m:sub>
                        <m:r>
                          <a:rPr lang="en-HK" b="0" i="1" smtClean="0">
                            <a:latin typeface="Cambria Math" panose="02040503050406030204" pitchFamily="18" charset="0"/>
                          </a:rPr>
                          <m:t>𝑖</m:t>
                        </m:r>
                      </m:sub>
                    </m:sSub>
                  </m:oMath>
                </a14:m>
                <a:r>
                  <a:rPr lang="en-HK" dirty="0"/>
                  <a:t> is not necessarily Normal. Some students directly used the previous algorithm in midterm</a:t>
                </a:r>
              </a:p>
              <a:p>
                <a:pPr lvl="1"/>
                <a:r>
                  <a:rPr lang="en-HK" dirty="0"/>
                  <a:t>The target function </a:t>
                </a:r>
                <a14:m>
                  <m:oMath xmlns:m="http://schemas.openxmlformats.org/officeDocument/2006/math">
                    <m:r>
                      <a:rPr lang="en-HK" b="0" i="1" smtClean="0">
                        <a:latin typeface="Cambria Math" panose="02040503050406030204" pitchFamily="18" charset="0"/>
                      </a:rPr>
                      <m:t>h</m:t>
                    </m:r>
                    <m:r>
                      <a:rPr lang="en-HK" b="0" i="1" smtClean="0">
                        <a:latin typeface="Cambria Math" panose="02040503050406030204" pitchFamily="18" charset="0"/>
                      </a:rPr>
                      <m:t>(</m:t>
                    </m:r>
                    <m:r>
                      <a:rPr lang="en-HK" b="0" i="1" smtClean="0">
                        <a:latin typeface="Cambria Math" panose="02040503050406030204" pitchFamily="18" charset="0"/>
                      </a:rPr>
                      <m:t>𝑥</m:t>
                    </m:r>
                    <m:r>
                      <a:rPr lang="en-HK" b="0" i="1" smtClean="0">
                        <a:latin typeface="Cambria Math" panose="02040503050406030204" pitchFamily="18" charset="0"/>
                      </a:rPr>
                      <m:t>)</m:t>
                    </m:r>
                  </m:oMath>
                </a14:m>
                <a:r>
                  <a:rPr lang="en-HK" dirty="0"/>
                  <a:t> that you are interested in</a:t>
                </a:r>
              </a:p>
              <a:p>
                <a:pPr lvl="2"/>
                <a:r>
                  <a:rPr lang="en-HK" dirty="0"/>
                  <a:t>We need to adjust for conditional probability in stratified sampling sometimes because </a:t>
                </a:r>
                <a14:m>
                  <m:oMath xmlns:m="http://schemas.openxmlformats.org/officeDocument/2006/math">
                    <m:r>
                      <a:rPr lang="en-HK" b="0" i="1" smtClean="0">
                        <a:latin typeface="Cambria Math" panose="02040503050406030204" pitchFamily="18" charset="0"/>
                      </a:rPr>
                      <m:t>h</m:t>
                    </m:r>
                  </m:oMath>
                </a14:m>
                <a:r>
                  <a:rPr lang="en-HK" dirty="0"/>
                  <a:t> changes</a:t>
                </a:r>
              </a:p>
              <a:p>
                <a:pPr lvl="1"/>
                <a:r>
                  <a:rPr lang="en-HK" dirty="0"/>
                  <a:t>How to generate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𝑋</m:t>
                        </m:r>
                      </m:e>
                      <m:sub>
                        <m:r>
                          <a:rPr lang="en-HK" b="0" i="1" smtClean="0">
                            <a:latin typeface="Cambria Math" panose="02040503050406030204" pitchFamily="18" charset="0"/>
                          </a:rPr>
                          <m:t>𝑖</m:t>
                        </m:r>
                      </m:sub>
                    </m:sSub>
                  </m:oMath>
                </a14:m>
                <a:r>
                  <a:rPr lang="en-HK" dirty="0"/>
                  <a:t>. If you do not write R code, you need to use inverse transform </a:t>
                </a:r>
              </a:p>
              <a:p>
                <a:pPr lvl="2"/>
                <a:r>
                  <a:rPr lang="en-HK" dirty="0"/>
                  <a:t>For any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𝑋</m:t>
                        </m:r>
                      </m:e>
                      <m:sub>
                        <m:r>
                          <a:rPr lang="en-HK" b="0" i="1" smtClean="0">
                            <a:latin typeface="Cambria Math" panose="02040503050406030204" pitchFamily="18" charset="0"/>
                          </a:rPr>
                          <m:t>𝑖</m:t>
                        </m:r>
                      </m:sub>
                    </m:sSub>
                  </m:oMath>
                </a14:m>
                <a:r>
                  <a:rPr lang="en-HK" dirty="0"/>
                  <a:t> that does not follow </a:t>
                </a:r>
                <a14:m>
                  <m:oMath xmlns:m="http://schemas.openxmlformats.org/officeDocument/2006/math">
                    <m:r>
                      <a:rPr lang="en-HK" b="0" i="1" smtClean="0">
                        <a:latin typeface="Cambria Math" panose="02040503050406030204" pitchFamily="18" charset="0"/>
                      </a:rPr>
                      <m:t>𝑁</m:t>
                    </m:r>
                    <m:r>
                      <a:rPr lang="en-HK" b="0" i="1" smtClean="0">
                        <a:latin typeface="Cambria Math" panose="02040503050406030204" pitchFamily="18" charset="0"/>
                      </a:rPr>
                      <m:t>(0,1)</m:t>
                    </m:r>
                  </m:oMath>
                </a14:m>
                <a:r>
                  <a:rPr lang="en-HK" dirty="0"/>
                  <a:t> or </a:t>
                </a:r>
                <a14:m>
                  <m:oMath xmlns:m="http://schemas.openxmlformats.org/officeDocument/2006/math">
                    <m:r>
                      <a:rPr lang="en-HK" b="0" i="1" smtClean="0">
                        <a:latin typeface="Cambria Math" panose="02040503050406030204" pitchFamily="18" charset="0"/>
                      </a:rPr>
                      <m:t>𝑈</m:t>
                    </m:r>
                    <m:r>
                      <a:rPr lang="en-HK" b="0" i="1" smtClean="0">
                        <a:latin typeface="Cambria Math" panose="02040503050406030204" pitchFamily="18" charset="0"/>
                      </a:rPr>
                      <m:t>(</m:t>
                    </m:r>
                    <m:r>
                      <a:rPr lang="en-HK" b="0" i="1" smtClean="0">
                        <a:latin typeface="Cambria Math" panose="02040503050406030204" pitchFamily="18" charset="0"/>
                      </a:rPr>
                      <m:t>𝑎</m:t>
                    </m:r>
                    <m:r>
                      <a:rPr lang="en-HK" b="0" i="1" smtClean="0">
                        <a:latin typeface="Cambria Math" panose="02040503050406030204" pitchFamily="18" charset="0"/>
                      </a:rPr>
                      <m:t>,</m:t>
                    </m:r>
                    <m:r>
                      <a:rPr lang="en-HK" b="0" i="1" smtClean="0">
                        <a:latin typeface="Cambria Math" panose="02040503050406030204" pitchFamily="18" charset="0"/>
                      </a:rPr>
                      <m:t>𝑏</m:t>
                    </m:r>
                    <m:r>
                      <a:rPr lang="en-HK" b="0" i="1" smtClean="0">
                        <a:latin typeface="Cambria Math" panose="02040503050406030204" pitchFamily="18" charset="0"/>
                      </a:rPr>
                      <m:t>)</m:t>
                    </m:r>
                  </m:oMath>
                </a14:m>
                <a:r>
                  <a:rPr lang="en-HK" dirty="0"/>
                  <a:t>. This includes discrete uniform </a:t>
                </a:r>
                <a:r>
                  <a:rPr lang="en-HK" dirty="0" err="1"/>
                  <a:t>r.v.</a:t>
                </a:r>
                <a:r>
                  <a:rPr lang="en-HK" dirty="0"/>
                  <a:t> (to be discussed)</a:t>
                </a:r>
              </a:p>
            </p:txBody>
          </p:sp>
        </mc:Choice>
        <mc:Fallback xmlns="">
          <p:sp>
            <p:nvSpPr>
              <p:cNvPr id="3" name="Content Placeholder 2">
                <a:extLst>
                  <a:ext uri="{FF2B5EF4-FFF2-40B4-BE49-F238E27FC236}">
                    <a16:creationId xmlns:a16="http://schemas.microsoft.com/office/drawing/2014/main" id="{0E4F4B07-CA93-4B80-B6DE-D0EA81CD6E80}"/>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CA2C70D0-24CA-4DA0-8106-6762E8873EB1}"/>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39270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1C7A8-F75D-4952-806A-362CB58176A0}"/>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dirty="0"/>
              <a:t>Random Variable Generation</a:t>
            </a:r>
          </a:p>
        </p:txBody>
      </p:sp>
      <p:sp>
        <p:nvSpPr>
          <p:cNvPr id="3" name="Text Placeholder 2">
            <a:extLst>
              <a:ext uri="{FF2B5EF4-FFF2-40B4-BE49-F238E27FC236}">
                <a16:creationId xmlns:a16="http://schemas.microsoft.com/office/drawing/2014/main" id="{946D6352-2DF6-471A-BCE7-B1BE0969560A}"/>
              </a:ext>
            </a:extLst>
          </p:cNvPr>
          <p:cNvSpPr>
            <a:spLocks noGrp="1"/>
          </p:cNvSpPr>
          <p:nvPr>
            <p:ph type="body" idx="1"/>
          </p:nvPr>
        </p:nvSpPr>
        <p:spPr>
          <a:xfrm>
            <a:off x="7870995" y="772731"/>
            <a:ext cx="3341488" cy="5054008"/>
          </a:xfrm>
        </p:spPr>
        <p:txBody>
          <a:bodyPr vert="horz" lIns="91440" tIns="45720" rIns="91440" bIns="45720" rtlCol="0" anchor="ctr">
            <a:normAutofit/>
          </a:bodyPr>
          <a:lstStyle/>
          <a:p>
            <a:pPr>
              <a:lnSpc>
                <a:spcPct val="100000"/>
              </a:lnSpc>
            </a:pPr>
            <a:endParaRPr lang="en-US"/>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39E3768-56F5-437A-A464-5C940B05A191}"/>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33558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F9A6-8E94-46D1-86F4-6B3564B1AFC6}"/>
              </a:ext>
            </a:extLst>
          </p:cNvPr>
          <p:cNvSpPr>
            <a:spLocks noGrp="1"/>
          </p:cNvSpPr>
          <p:nvPr>
            <p:ph type="title"/>
          </p:nvPr>
        </p:nvSpPr>
        <p:spPr/>
        <p:txBody>
          <a:bodyPr/>
          <a:lstStyle/>
          <a:p>
            <a:r>
              <a:rPr lang="en-HK" dirty="0"/>
              <a:t>Inverse Transform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C4F042-77DA-48E7-97E2-B7474C87C912}"/>
                  </a:ext>
                </a:extLst>
              </p:cNvPr>
              <p:cNvSpPr>
                <a:spLocks noGrp="1"/>
              </p:cNvSpPr>
              <p:nvPr>
                <p:ph idx="1"/>
              </p:nvPr>
            </p:nvSpPr>
            <p:spPr>
              <a:xfrm>
                <a:off x="1097280" y="2108201"/>
                <a:ext cx="10058400" cy="4463196"/>
              </a:xfrm>
            </p:spPr>
            <p:txBody>
              <a:bodyPr/>
              <a:lstStyle/>
              <a:p>
                <a:r>
                  <a:rPr lang="en-US" dirty="0"/>
                  <a:t>If we know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oMath>
                </a14:m>
                <a:r>
                  <a:rPr lang="en-US" dirty="0"/>
                  <a:t> (i.e. the </a:t>
                </a:r>
                <a:r>
                  <a:rPr lang="en-US" dirty="0" err="1"/>
                  <a:t>cdf</a:t>
                </a:r>
                <a:r>
                  <a:rPr lang="en-US" dirty="0"/>
                  <a:t>), we can generate </a:t>
                </a:r>
                <a14:m>
                  <m:oMath xmlns:m="http://schemas.openxmlformats.org/officeDocument/2006/math">
                    <m:r>
                      <a:rPr lang="en-US" i="1">
                        <a:latin typeface="Cambria Math" panose="02040503050406030204" pitchFamily="18" charset="0"/>
                      </a:rPr>
                      <m:t>𝑋</m:t>
                    </m:r>
                  </m:oMath>
                </a14:m>
                <a:r>
                  <a:rPr lang="en-US" dirty="0"/>
                  <a:t> out of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d>
                      <m:dPr>
                        <m:ctrlPr>
                          <a:rPr lang="en-HK" i="1">
                            <a:latin typeface="Cambria Math" panose="02040503050406030204" pitchFamily="18" charset="0"/>
                          </a:rPr>
                        </m:ctrlPr>
                      </m:dPr>
                      <m:e>
                        <m:r>
                          <a:rPr lang="en-HK" i="1">
                            <a:latin typeface="Cambria Math" panose="02040503050406030204" pitchFamily="18" charset="0"/>
                          </a:rPr>
                          <m:t>0,1</m:t>
                        </m:r>
                      </m:e>
                    </m:d>
                  </m:oMath>
                </a14:m>
                <a:endParaRPr lang="en-HK" dirty="0"/>
              </a:p>
              <a:p>
                <a:pPr lvl="1"/>
                <a:r>
                  <a:rPr lang="en-US" dirty="0"/>
                  <a:t>Algorithm (discrete)</a:t>
                </a:r>
                <a:endParaRPr lang="en-HK" dirty="0"/>
              </a:p>
              <a:p>
                <a:pPr lvl="2"/>
                <a:r>
                  <a:rPr lang="en-US" dirty="0"/>
                  <a:t>Generate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HK" dirty="0"/>
              </a:p>
              <a:p>
                <a:pPr lvl="2"/>
                <a14:m>
                  <m:oMath xmlns:m="http://schemas.openxmlformats.org/officeDocument/2006/math">
                    <m:r>
                      <a:rPr lang="en-HK" i="1">
                        <a:latin typeface="Cambria Math" panose="02040503050406030204" pitchFamily="18" charset="0"/>
                      </a:rPr>
                      <m:t>𝑋</m:t>
                    </m:r>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𝑥</m:t>
                        </m:r>
                      </m:e>
                      <m:sub>
                        <m:r>
                          <a:rPr lang="en-HK" i="1">
                            <a:latin typeface="Cambria Math" panose="02040503050406030204" pitchFamily="18" charset="0"/>
                          </a:rPr>
                          <m:t>𝑗</m:t>
                        </m:r>
                      </m:sub>
                    </m:sSub>
                  </m:oMath>
                </a14:m>
                <a:r>
                  <a:rPr lang="en-US" dirty="0"/>
                  <a:t> if </a:t>
                </a:r>
                <a14:m>
                  <m:oMath xmlns:m="http://schemas.openxmlformats.org/officeDocument/2006/math">
                    <m:nary>
                      <m:naryPr>
                        <m:chr m:val="∑"/>
                        <m:limLoc m:val="subSup"/>
                        <m:ctrlPr>
                          <a:rPr lang="en-HK"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𝑗</m:t>
                        </m:r>
                        <m:r>
                          <a:rPr lang="en-US" i="1">
                            <a:latin typeface="Cambria Math" panose="02040503050406030204" pitchFamily="18" charset="0"/>
                          </a:rPr>
                          <m:t>−1</m:t>
                        </m:r>
                      </m:sup>
                      <m:e>
                        <m:sSub>
                          <m:sSubPr>
                            <m:ctrlPr>
                              <a:rPr lang="en-HK"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&lt;</m:t>
                    </m:r>
                    <m:nary>
                      <m:naryPr>
                        <m:chr m:val="∑"/>
                        <m:limLoc m:val="subSup"/>
                        <m:ctrlPr>
                          <a:rPr lang="en-HK"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𝑗</m:t>
                        </m:r>
                      </m:sup>
                      <m:e>
                        <m:sSub>
                          <m:sSubPr>
                            <m:ctrlPr>
                              <a:rPr lang="en-HK"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oMath>
                </a14:m>
                <a:endParaRPr lang="en-HK" dirty="0"/>
              </a:p>
              <a:p>
                <a:pPr lvl="1"/>
                <a:r>
                  <a:rPr lang="en-US" dirty="0"/>
                  <a:t>Algorithm (continuous)</a:t>
                </a:r>
                <a:endParaRPr lang="en-HK" dirty="0"/>
              </a:p>
              <a:p>
                <a:pPr lvl="2"/>
                <a:r>
                  <a:rPr lang="en-US" dirty="0"/>
                  <a:t>Generate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HK" dirty="0"/>
              </a:p>
              <a:p>
                <a:pPr lvl="2"/>
                <a14:m>
                  <m:oMath xmlns:m="http://schemas.openxmlformats.org/officeDocument/2006/math">
                    <m:r>
                      <a:rPr lang="en-HK" i="1">
                        <a:latin typeface="Cambria Math" panose="02040503050406030204" pitchFamily="18" charset="0"/>
                      </a:rPr>
                      <m:t>𝑋</m:t>
                    </m:r>
                    <m:r>
                      <a:rPr lang="en-HK" i="1">
                        <a:latin typeface="Cambria Math" panose="02040503050406030204" pitchFamily="18" charset="0"/>
                      </a:rPr>
                      <m:t>=</m:t>
                    </m:r>
                    <m:sSubSup>
                      <m:sSubSupPr>
                        <m:ctrlPr>
                          <a:rPr lang="en-HK" i="1">
                            <a:latin typeface="Cambria Math" panose="02040503050406030204" pitchFamily="18" charset="0"/>
                          </a:rPr>
                        </m:ctrlPr>
                      </m:sSubSupPr>
                      <m:e>
                        <m:r>
                          <a:rPr lang="en-HK" i="1">
                            <a:latin typeface="Cambria Math" panose="02040503050406030204" pitchFamily="18" charset="0"/>
                          </a:rPr>
                          <m:t>𝐹</m:t>
                        </m:r>
                      </m:e>
                      <m:sub>
                        <m:r>
                          <a:rPr lang="en-HK" i="1">
                            <a:latin typeface="Cambria Math" panose="02040503050406030204" pitchFamily="18" charset="0"/>
                          </a:rPr>
                          <m:t>𝑋</m:t>
                        </m:r>
                      </m:sub>
                      <m:sup>
                        <m:r>
                          <a:rPr lang="en-HK" i="1">
                            <a:latin typeface="Cambria Math" panose="02040503050406030204" pitchFamily="18" charset="0"/>
                          </a:rPr>
                          <m:t>−1</m:t>
                        </m:r>
                      </m:sup>
                    </m:sSubSup>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m:t>
                    </m:r>
                  </m:oMath>
                </a14:m>
                <a:r>
                  <a:rPr lang="en-US" dirty="0"/>
                  <a:t> assuming the inverse exists</a:t>
                </a:r>
              </a:p>
              <a:p>
                <a:r>
                  <a:rPr lang="en-HK" dirty="0"/>
                  <a:t>Do NOT use the continuous version for discrete uniform </a:t>
                </a:r>
                <a:r>
                  <a:rPr lang="en-HK" dirty="0" err="1"/>
                  <a:t>r.v.</a:t>
                </a:r>
                <a:endParaRPr lang="en-HK" dirty="0"/>
              </a:p>
              <a:p>
                <a:pPr lvl="1"/>
                <a:r>
                  <a:rPr lang="en-HK" dirty="0"/>
                  <a:t>As argued in my Q&amp;A, this is not appropriate in view of algorithm</a:t>
                </a:r>
              </a:p>
            </p:txBody>
          </p:sp>
        </mc:Choice>
        <mc:Fallback xmlns="">
          <p:sp>
            <p:nvSpPr>
              <p:cNvPr id="3" name="Content Placeholder 2">
                <a:extLst>
                  <a:ext uri="{FF2B5EF4-FFF2-40B4-BE49-F238E27FC236}">
                    <a16:creationId xmlns:a16="http://schemas.microsoft.com/office/drawing/2014/main" id="{E9C4F042-77DA-48E7-97E2-B7474C87C912}"/>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81746B0D-3CDD-4CD7-987E-71C43C236A79}"/>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4823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3581-0FF7-4FE2-B407-85FFDAD1570E}"/>
              </a:ext>
            </a:extLst>
          </p:cNvPr>
          <p:cNvSpPr>
            <a:spLocks noGrp="1"/>
          </p:cNvSpPr>
          <p:nvPr>
            <p:ph type="title"/>
          </p:nvPr>
        </p:nvSpPr>
        <p:spPr/>
        <p:txBody>
          <a:bodyPr/>
          <a:lstStyle/>
          <a:p>
            <a:r>
              <a:rPr lang="en-HK" dirty="0"/>
              <a:t>Rejection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BB004-0A22-4848-9187-91D583E57373}"/>
                  </a:ext>
                </a:extLst>
              </p:cNvPr>
              <p:cNvSpPr>
                <a:spLocks noGrp="1"/>
              </p:cNvSpPr>
              <p:nvPr>
                <p:ph idx="1"/>
              </p:nvPr>
            </p:nvSpPr>
            <p:spPr/>
            <p:txBody>
              <a:bodyPr/>
              <a:lstStyle/>
              <a:p>
                <a:r>
                  <a:rPr lang="en-US" dirty="0"/>
                  <a:t>If we can simulate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𝑌</m:t>
                        </m:r>
                      </m:sub>
                    </m:sSub>
                  </m:oMath>
                </a14:m>
                <a:r>
                  <a:rPr lang="en-US" dirty="0"/>
                  <a:t> easily, we can use the proportional distribution as a basis to simulate </a:t>
                </a:r>
                <a14:m>
                  <m:oMath xmlns:m="http://schemas.openxmlformats.org/officeDocument/2006/math">
                    <m:r>
                      <a:rPr lang="en-US" i="1">
                        <a:latin typeface="Cambria Math" panose="02040503050406030204" pitchFamily="18" charset="0"/>
                      </a:rPr>
                      <m:t>𝑋</m:t>
                    </m:r>
                  </m:oMath>
                </a14:m>
                <a:r>
                  <a:rPr lang="en-US" dirty="0"/>
                  <a:t> with pdf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HK" dirty="0"/>
              </a:p>
              <a:p>
                <a:r>
                  <a:rPr lang="en-US" dirty="0"/>
                  <a:t>Algorithm</a:t>
                </a:r>
                <a:endParaRPr lang="en-HK" dirty="0"/>
              </a:p>
              <a:p>
                <a:pPr lvl="1"/>
                <a:r>
                  <a:rPr lang="en-US" dirty="0"/>
                  <a:t>1) Find </a:t>
                </a:r>
                <a14:m>
                  <m:oMath xmlns:m="http://schemas.openxmlformats.org/officeDocument/2006/math">
                    <m:r>
                      <a:rPr lang="en-HK" i="1">
                        <a:latin typeface="Cambria Math" panose="02040503050406030204" pitchFamily="18" charset="0"/>
                      </a:rPr>
                      <m:t>𝑐</m:t>
                    </m:r>
                    <m:r>
                      <a:rPr lang="en-HK" i="1">
                        <a:latin typeface="Cambria Math" panose="02040503050406030204" pitchFamily="18" charset="0"/>
                      </a:rPr>
                      <m:t>=</m:t>
                    </m:r>
                    <m:func>
                      <m:funcPr>
                        <m:ctrlPr>
                          <a:rPr lang="en-HK" i="1">
                            <a:latin typeface="Cambria Math" panose="02040503050406030204" pitchFamily="18" charset="0"/>
                          </a:rPr>
                        </m:ctrlPr>
                      </m:funcPr>
                      <m:fName>
                        <m:limLow>
                          <m:limLowPr>
                            <m:ctrlPr>
                              <a:rPr lang="en-HK"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𝑦</m:t>
                            </m:r>
                          </m:lim>
                        </m:limLow>
                      </m:fName>
                      <m:e>
                        <m:f>
                          <m:fPr>
                            <m:ctrlPr>
                              <a:rPr lang="en-HK" i="1">
                                <a:latin typeface="Cambria Math" panose="02040503050406030204" pitchFamily="18" charset="0"/>
                              </a:rPr>
                            </m:ctrlPr>
                          </m:fPr>
                          <m:num>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𝑦</m:t>
                                </m:r>
                              </m:e>
                            </m:d>
                          </m:num>
                          <m:den>
                            <m:r>
                              <a:rPr lang="en-US" i="1">
                                <a:latin typeface="Cambria Math" panose="02040503050406030204" pitchFamily="18" charset="0"/>
                              </a:rPr>
                              <m:t>𝑔</m:t>
                            </m:r>
                            <m:d>
                              <m:dPr>
                                <m:ctrlPr>
                                  <a:rPr lang="en-HK" i="1">
                                    <a:latin typeface="Cambria Math" panose="02040503050406030204" pitchFamily="18" charset="0"/>
                                  </a:rPr>
                                </m:ctrlPr>
                              </m:dPr>
                              <m:e>
                                <m:r>
                                  <a:rPr lang="en-US" i="1">
                                    <a:latin typeface="Cambria Math" panose="02040503050406030204" pitchFamily="18" charset="0"/>
                                  </a:rPr>
                                  <m:t>𝑦</m:t>
                                </m:r>
                              </m:e>
                            </m:d>
                          </m:den>
                        </m:f>
                      </m:e>
                    </m:func>
                  </m:oMath>
                </a14:m>
                <a:endParaRPr lang="en-HK" dirty="0"/>
              </a:p>
              <a:p>
                <a:pPr lvl="1"/>
                <a:r>
                  <a:rPr lang="en-US" dirty="0"/>
                  <a:t>2) Generate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𝑌</m:t>
                        </m:r>
                      </m:e>
                      <m:sub>
                        <m:r>
                          <a:rPr lang="en-HK" i="1">
                            <a:latin typeface="Cambria Math" panose="02040503050406030204" pitchFamily="18" charset="0"/>
                          </a:rPr>
                          <m:t>𝑖</m:t>
                        </m:r>
                      </m:sub>
                    </m:sSub>
                  </m:oMath>
                </a14:m>
                <a:r>
                  <a:rPr lang="en-US" dirty="0"/>
                  <a:t> from a density g: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𝑈</m:t>
                        </m:r>
                      </m:e>
                      <m:sub>
                        <m:r>
                          <a:rPr lang="en-HK" i="1">
                            <a:latin typeface="Cambria Math" panose="02040503050406030204" pitchFamily="18" charset="0"/>
                          </a:rPr>
                          <m:t>1</m:t>
                        </m:r>
                      </m:sub>
                    </m:sSub>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1</m:t>
                        </m:r>
                      </m:sub>
                    </m:sSub>
                    <m:r>
                      <a:rPr lang="en-US">
                        <a:latin typeface="Cambria Math" panose="02040503050406030204" pitchFamily="18" charset="0"/>
                      </a:rPr>
                      <m:t>)</m:t>
                    </m:r>
                  </m:oMath>
                </a14:m>
                <a:endParaRPr lang="en-HK" dirty="0"/>
              </a:p>
              <a:p>
                <a:pPr lvl="1"/>
                <a:r>
                  <a:rPr lang="en-US" dirty="0"/>
                  <a:t>3) Generate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𝑈</m:t>
                        </m:r>
                      </m:e>
                      <m:sub>
                        <m:r>
                          <a:rPr lang="en-HK" i="1">
                            <a:latin typeface="Cambria Math" panose="02040503050406030204" pitchFamily="18" charset="0"/>
                          </a:rPr>
                          <m:t>2</m:t>
                        </m:r>
                      </m:sub>
                    </m:sSub>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US" dirty="0"/>
              </a:p>
              <a:p>
                <a:pPr lvl="1"/>
                <a:r>
                  <a:rPr lang="en-US" dirty="0"/>
                  <a:t>4) If </a:t>
                </a:r>
                <a14:m>
                  <m:oMath xmlns:m="http://schemas.openxmlformats.org/officeDocument/2006/math">
                    <m:sSub>
                      <m:sSubPr>
                        <m:ctrlPr>
                          <a:rPr lang="en-HK" i="1">
                            <a:latin typeface="Cambria Math" panose="02040503050406030204" pitchFamily="18" charset="0"/>
                          </a:rPr>
                        </m:ctrlPr>
                      </m:sSubPr>
                      <m:e>
                        <m:r>
                          <m:rPr>
                            <m:sty m:val="p"/>
                          </m:rPr>
                          <a:rPr lang="en-US">
                            <a:latin typeface="Cambria Math" panose="02040503050406030204" pitchFamily="18" charset="0"/>
                          </a:rPr>
                          <m:t>U</m:t>
                        </m:r>
                      </m:e>
                      <m:sub>
                        <m:r>
                          <a:rPr lang="en-US">
                            <a:latin typeface="Cambria Math" panose="02040503050406030204" pitchFamily="18" charset="0"/>
                          </a:rPr>
                          <m:t>2</m:t>
                        </m:r>
                      </m:sub>
                    </m:sSub>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𝑐</m:t>
                        </m:r>
                      </m:den>
                    </m:f>
                    <m:r>
                      <a:rPr lang="en-US">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𝑓</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num>
                      <m:den>
                        <m:r>
                          <a:rPr lang="en-US" i="1">
                            <a:latin typeface="Cambria Math" panose="02040503050406030204" pitchFamily="18" charset="0"/>
                          </a:rPr>
                          <m:t>𝑔</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den>
                    </m:f>
                  </m:oMath>
                </a14:m>
                <a:r>
                  <a:rPr lang="en-US" dirty="0"/>
                  <a:t>, set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𝑋</m:t>
                        </m:r>
                      </m:e>
                      <m:sub>
                        <m:r>
                          <a:rPr lang="en-HK" i="1">
                            <a:latin typeface="Cambria Math" panose="02040503050406030204" pitchFamily="18" charset="0"/>
                          </a:rPr>
                          <m:t>𝑖</m:t>
                        </m:r>
                      </m:sub>
                    </m:sSub>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𝑌</m:t>
                        </m:r>
                      </m:e>
                      <m:sub>
                        <m:r>
                          <a:rPr lang="en-HK" i="1">
                            <a:latin typeface="Cambria Math" panose="02040503050406030204" pitchFamily="18" charset="0"/>
                          </a:rPr>
                          <m:t>𝑖</m:t>
                        </m:r>
                      </m:sub>
                    </m:sSub>
                  </m:oMath>
                </a14:m>
                <a:r>
                  <a:rPr lang="en-US" dirty="0"/>
                  <a:t>, otherwise return to 2</a:t>
                </a:r>
              </a:p>
              <a:p>
                <a:r>
                  <a:rPr lang="en-US" dirty="0"/>
                  <a:t>Number of iterations needed: </a:t>
                </a:r>
                <a14:m>
                  <m:oMath xmlns:m="http://schemas.openxmlformats.org/officeDocument/2006/math">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𝐺𝑒𝑜</m:t>
                    </m:r>
                    <m:d>
                      <m:dPr>
                        <m:ctrlPr>
                          <a:rPr lang="en-HK" i="1">
                            <a:latin typeface="Cambria Math" panose="02040503050406030204" pitchFamily="18" charset="0"/>
                            <a:ea typeface="Cambria Math" panose="02040503050406030204" pitchFamily="18" charset="0"/>
                          </a:rPr>
                        </m:ctrlPr>
                      </m:dPr>
                      <m:e>
                        <m:f>
                          <m:fPr>
                            <m:ctrlPr>
                              <a:rPr lang="en-HK"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𝑐</m:t>
                            </m:r>
                          </m:den>
                        </m:f>
                      </m:e>
                    </m:d>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ctrlPr>
                          <a:rPr lang="en-HK"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𝑁</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oMath>
                </a14:m>
                <a:endParaRPr lang="en-HK" i="1" dirty="0">
                  <a:latin typeface="Cambria Math" panose="02040503050406030204" pitchFamily="18" charset="0"/>
                  <a:ea typeface="Cambria Math" panose="02040503050406030204" pitchFamily="18" charset="0"/>
                </a:endParaRPr>
              </a:p>
              <a:p>
                <a:endParaRPr lang="en-HK" dirty="0"/>
              </a:p>
            </p:txBody>
          </p:sp>
        </mc:Choice>
        <mc:Fallback xmlns="">
          <p:sp>
            <p:nvSpPr>
              <p:cNvPr id="3" name="Content Placeholder 2">
                <a:extLst>
                  <a:ext uri="{FF2B5EF4-FFF2-40B4-BE49-F238E27FC236}">
                    <a16:creationId xmlns:a16="http://schemas.microsoft.com/office/drawing/2014/main" id="{4FABB004-0A22-4848-9187-91D583E57373}"/>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B766D225-1DFC-45C0-8D19-EA4D93232BED}"/>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03142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24D20-B515-4382-8A53-11FF75193B41}"/>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dirty="0"/>
              <a:t>Variance Reduction Technique</a:t>
            </a:r>
          </a:p>
        </p:txBody>
      </p:sp>
      <p:sp>
        <p:nvSpPr>
          <p:cNvPr id="3" name="Text Placeholder 2">
            <a:extLst>
              <a:ext uri="{FF2B5EF4-FFF2-40B4-BE49-F238E27FC236}">
                <a16:creationId xmlns:a16="http://schemas.microsoft.com/office/drawing/2014/main" id="{4549535F-E12B-428A-8043-3EC1A7F3654C}"/>
              </a:ext>
            </a:extLst>
          </p:cNvPr>
          <p:cNvSpPr>
            <a:spLocks noGrp="1"/>
          </p:cNvSpPr>
          <p:nvPr>
            <p:ph type="body" idx="1"/>
          </p:nvPr>
        </p:nvSpPr>
        <p:spPr>
          <a:xfrm>
            <a:off x="976602" y="815303"/>
            <a:ext cx="3194468" cy="5054008"/>
          </a:xfrm>
        </p:spPr>
        <p:txBody>
          <a:bodyPr vert="horz" lIns="91440" tIns="45720" rIns="91440" bIns="45720" rtlCol="0" anchor="ctr">
            <a:normAutofit/>
          </a:bodyPr>
          <a:lstStyle/>
          <a:p>
            <a:pPr algn="r">
              <a:lnSpc>
                <a:spcPct val="100000"/>
              </a:lnSpc>
            </a:pPr>
            <a:endParaRPr lang="en-US"/>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D20D41F0-AFAC-4039-BDFB-638065D0722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15268721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81C38CF568374A8741EA9DBAB99805" ma:contentTypeVersion="11" ma:contentTypeDescription="Create a new document." ma:contentTypeScope="" ma:versionID="3980dfb6ba03b513cb16f6bb1918b66a">
  <xsd:schema xmlns:xsd="http://www.w3.org/2001/XMLSchema" xmlns:xs="http://www.w3.org/2001/XMLSchema" xmlns:p="http://schemas.microsoft.com/office/2006/metadata/properties" xmlns:ns3="47d28851-1370-4587-81e2-28964648e686" xmlns:ns4="ef66db25-a0b4-44ad-87c2-eca4a78ad021" targetNamespace="http://schemas.microsoft.com/office/2006/metadata/properties" ma:root="true" ma:fieldsID="b47b42be617d3aad53fe4fb17c6aa7f8" ns3:_="" ns4:_="">
    <xsd:import namespace="47d28851-1370-4587-81e2-28964648e686"/>
    <xsd:import namespace="ef66db25-a0b4-44ad-87c2-eca4a78ad02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28851-1370-4587-81e2-28964648e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66db25-a0b4-44ad-87c2-eca4a78ad0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ef66db25-a0b4-44ad-87c2-eca4a78ad021"/>
    <ds:schemaRef ds:uri="47d28851-1370-4587-81e2-28964648e686"/>
    <ds:schemaRef ds:uri="http://schemas.microsoft.com/office/2006/metadata/propertie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241883D1-632E-47AA-A3FA-1A5A164D5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d28851-1370-4587-81e2-28964648e686"/>
    <ds:schemaRef ds:uri="ef66db25-a0b4-44ad-87c2-eca4a78ad0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1615</Words>
  <Application>Microsoft Office PowerPoint</Application>
  <PresentationFormat>Widescreen</PresentationFormat>
  <Paragraphs>174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Bookman Old Style</vt:lpstr>
      <vt:lpstr>Calibri</vt:lpstr>
      <vt:lpstr>Cambria Math</vt:lpstr>
      <vt:lpstr>Franklin Gothic Book</vt:lpstr>
      <vt:lpstr>1_RetrospectVTI</vt:lpstr>
      <vt:lpstr>RMSC5102 Final Review</vt:lpstr>
      <vt:lpstr>Agenda</vt:lpstr>
      <vt:lpstr>Monte Carlo Method</vt:lpstr>
      <vt:lpstr>Standard Monte Carlo</vt:lpstr>
      <vt:lpstr>Things to Note</vt:lpstr>
      <vt:lpstr>Random Variable Generation</vt:lpstr>
      <vt:lpstr>Inverse Transform</vt:lpstr>
      <vt:lpstr>Rejection Sampling</vt:lpstr>
      <vt:lpstr>Variance Reduction Technique</vt:lpstr>
      <vt:lpstr>Antithetic Variables</vt:lpstr>
      <vt:lpstr>Antithetic Variables</vt:lpstr>
      <vt:lpstr>Stratified Sampling</vt:lpstr>
      <vt:lpstr>Stratified Sampling</vt:lpstr>
      <vt:lpstr>Control Variate</vt:lpstr>
      <vt:lpstr>Control Variate</vt:lpstr>
      <vt:lpstr>Importance Sampling</vt:lpstr>
      <vt:lpstr>Importance Sampling</vt:lpstr>
      <vt:lpstr>Simulation in Action</vt:lpstr>
      <vt:lpstr>Down-and-in Call Option</vt:lpstr>
      <vt:lpstr>Down-and-in Call Option</vt:lpstr>
      <vt:lpstr>Path-dependent Option</vt:lpstr>
      <vt:lpstr>Path-dependent Option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2020-04-21T08:02:41Z</dcterms:created>
  <dcterms:modified xsi:type="dcterms:W3CDTF">2020-04-21T09:09:37Z</dcterms:modified>
</cp:coreProperties>
</file>