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5"/>
  </p:notesMasterIdLst>
  <p:sldIdLst>
    <p:sldId id="256" r:id="rId2"/>
    <p:sldId id="269" r:id="rId3"/>
    <p:sldId id="257" r:id="rId4"/>
    <p:sldId id="258" r:id="rId5"/>
    <p:sldId id="259" r:id="rId6"/>
    <p:sldId id="267" r:id="rId7"/>
    <p:sldId id="268" r:id="rId8"/>
    <p:sldId id="260" r:id="rId9"/>
    <p:sldId id="261" r:id="rId10"/>
    <p:sldId id="262" r:id="rId11"/>
    <p:sldId id="263" r:id="rId12"/>
    <p:sldId id="265"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828EE-422B-478C-A8CE-F0D55BABEF3F}" type="datetimeFigureOut">
              <a:rPr lang="en-US" smtClean="0"/>
              <a:t>8/18/2019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E7AD36-3EB1-43EA-9DE2-57B10A4CE0B3}" type="slidenum">
              <a:rPr lang="en-US" smtClean="0"/>
              <a:t>‹#›</a:t>
            </a:fld>
            <a:endParaRPr lang="en-US"/>
          </a:p>
        </p:txBody>
      </p:sp>
    </p:spTree>
    <p:extLst>
      <p:ext uri="{BB962C8B-B14F-4D97-AF65-F5344CB8AC3E}">
        <p14:creationId xmlns:p14="http://schemas.microsoft.com/office/powerpoint/2010/main" val="3707830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2DC18C-1BA2-4278-933D-DF420988A99A}"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D528B-2E56-4246-B09C-822BE859CEB9}" type="slidenum">
              <a:rPr lang="en-US" smtClean="0"/>
              <a:t>‹#›</a:t>
            </a:fld>
            <a:endParaRPr lang="en-US"/>
          </a:p>
        </p:txBody>
      </p:sp>
    </p:spTree>
    <p:extLst>
      <p:ext uri="{BB962C8B-B14F-4D97-AF65-F5344CB8AC3E}">
        <p14:creationId xmlns:p14="http://schemas.microsoft.com/office/powerpoint/2010/main" val="3393574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2DC18C-1BA2-4278-933D-DF420988A99A}"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D528B-2E56-4246-B09C-822BE859CEB9}" type="slidenum">
              <a:rPr lang="en-US" smtClean="0"/>
              <a:t>‹#›</a:t>
            </a:fld>
            <a:endParaRPr lang="en-US"/>
          </a:p>
        </p:txBody>
      </p:sp>
    </p:spTree>
    <p:extLst>
      <p:ext uri="{BB962C8B-B14F-4D97-AF65-F5344CB8AC3E}">
        <p14:creationId xmlns:p14="http://schemas.microsoft.com/office/powerpoint/2010/main" val="3415970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2DC18C-1BA2-4278-933D-DF420988A99A}"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D528B-2E56-4246-B09C-822BE859CEB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2999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2DC18C-1BA2-4278-933D-DF420988A99A}"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D528B-2E56-4246-B09C-822BE859CEB9}" type="slidenum">
              <a:rPr lang="en-US" smtClean="0"/>
              <a:t>‹#›</a:t>
            </a:fld>
            <a:endParaRPr lang="en-US"/>
          </a:p>
        </p:txBody>
      </p:sp>
    </p:spTree>
    <p:extLst>
      <p:ext uri="{BB962C8B-B14F-4D97-AF65-F5344CB8AC3E}">
        <p14:creationId xmlns:p14="http://schemas.microsoft.com/office/powerpoint/2010/main" val="3446227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2DC18C-1BA2-4278-933D-DF420988A99A}"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D528B-2E56-4246-B09C-822BE859CEB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8041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2DC18C-1BA2-4278-933D-DF420988A99A}"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D528B-2E56-4246-B09C-822BE859CEB9}" type="slidenum">
              <a:rPr lang="en-US" smtClean="0"/>
              <a:t>‹#›</a:t>
            </a:fld>
            <a:endParaRPr lang="en-US"/>
          </a:p>
        </p:txBody>
      </p:sp>
    </p:spTree>
    <p:extLst>
      <p:ext uri="{BB962C8B-B14F-4D97-AF65-F5344CB8AC3E}">
        <p14:creationId xmlns:p14="http://schemas.microsoft.com/office/powerpoint/2010/main" val="1005587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DC18C-1BA2-4278-933D-DF420988A99A}"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D528B-2E56-4246-B09C-822BE859CEB9}" type="slidenum">
              <a:rPr lang="en-US" smtClean="0"/>
              <a:t>‹#›</a:t>
            </a:fld>
            <a:endParaRPr lang="en-US"/>
          </a:p>
        </p:txBody>
      </p:sp>
    </p:spTree>
    <p:extLst>
      <p:ext uri="{BB962C8B-B14F-4D97-AF65-F5344CB8AC3E}">
        <p14:creationId xmlns:p14="http://schemas.microsoft.com/office/powerpoint/2010/main" val="1218638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DC18C-1BA2-4278-933D-DF420988A99A}"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D528B-2E56-4246-B09C-822BE859CEB9}" type="slidenum">
              <a:rPr lang="en-US" smtClean="0"/>
              <a:t>‹#›</a:t>
            </a:fld>
            <a:endParaRPr lang="en-US"/>
          </a:p>
        </p:txBody>
      </p:sp>
    </p:spTree>
    <p:extLst>
      <p:ext uri="{BB962C8B-B14F-4D97-AF65-F5344CB8AC3E}">
        <p14:creationId xmlns:p14="http://schemas.microsoft.com/office/powerpoint/2010/main" val="3375994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DC18C-1BA2-4278-933D-DF420988A99A}"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D528B-2E56-4246-B09C-822BE859CEB9}" type="slidenum">
              <a:rPr lang="en-US" smtClean="0"/>
              <a:t>‹#›</a:t>
            </a:fld>
            <a:endParaRPr lang="en-US"/>
          </a:p>
        </p:txBody>
      </p:sp>
    </p:spTree>
    <p:extLst>
      <p:ext uri="{BB962C8B-B14F-4D97-AF65-F5344CB8AC3E}">
        <p14:creationId xmlns:p14="http://schemas.microsoft.com/office/powerpoint/2010/main" val="2181033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2DC18C-1BA2-4278-933D-DF420988A99A}" type="datetimeFigureOut">
              <a:rPr lang="en-US" smtClean="0"/>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D528B-2E56-4246-B09C-822BE859CEB9}" type="slidenum">
              <a:rPr lang="en-US" smtClean="0"/>
              <a:t>‹#›</a:t>
            </a:fld>
            <a:endParaRPr lang="en-US"/>
          </a:p>
        </p:txBody>
      </p:sp>
    </p:spTree>
    <p:extLst>
      <p:ext uri="{BB962C8B-B14F-4D97-AF65-F5344CB8AC3E}">
        <p14:creationId xmlns:p14="http://schemas.microsoft.com/office/powerpoint/2010/main" val="3754411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2DC18C-1BA2-4278-933D-DF420988A99A}" type="datetimeFigureOut">
              <a:rPr lang="en-US" smtClean="0"/>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1D528B-2E56-4246-B09C-822BE859CEB9}" type="slidenum">
              <a:rPr lang="en-US" smtClean="0"/>
              <a:t>‹#›</a:t>
            </a:fld>
            <a:endParaRPr lang="en-US"/>
          </a:p>
        </p:txBody>
      </p:sp>
    </p:spTree>
    <p:extLst>
      <p:ext uri="{BB962C8B-B14F-4D97-AF65-F5344CB8AC3E}">
        <p14:creationId xmlns:p14="http://schemas.microsoft.com/office/powerpoint/2010/main" val="394528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2DC18C-1BA2-4278-933D-DF420988A99A}" type="datetimeFigureOut">
              <a:rPr lang="en-US" smtClean="0"/>
              <a:t>8/18/2019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1D528B-2E56-4246-B09C-822BE859CEB9}" type="slidenum">
              <a:rPr lang="en-US" smtClean="0"/>
              <a:t>‹#›</a:t>
            </a:fld>
            <a:endParaRPr lang="en-US"/>
          </a:p>
        </p:txBody>
      </p:sp>
    </p:spTree>
    <p:extLst>
      <p:ext uri="{BB962C8B-B14F-4D97-AF65-F5344CB8AC3E}">
        <p14:creationId xmlns:p14="http://schemas.microsoft.com/office/powerpoint/2010/main" val="208447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2DC18C-1BA2-4278-933D-DF420988A99A}" type="datetimeFigureOut">
              <a:rPr lang="en-US" smtClean="0"/>
              <a:t>8/18/2019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1D528B-2E56-4246-B09C-822BE859CEB9}" type="slidenum">
              <a:rPr lang="en-US" smtClean="0"/>
              <a:t>‹#›</a:t>
            </a:fld>
            <a:endParaRPr lang="en-US"/>
          </a:p>
        </p:txBody>
      </p:sp>
    </p:spTree>
    <p:extLst>
      <p:ext uri="{BB962C8B-B14F-4D97-AF65-F5344CB8AC3E}">
        <p14:creationId xmlns:p14="http://schemas.microsoft.com/office/powerpoint/2010/main" val="1854638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2DC18C-1BA2-4278-933D-DF420988A99A}" type="datetimeFigureOut">
              <a:rPr lang="en-US" smtClean="0"/>
              <a:t>8/18/2019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1D528B-2E56-4246-B09C-822BE859CEB9}" type="slidenum">
              <a:rPr lang="en-US" smtClean="0"/>
              <a:t>‹#›</a:t>
            </a:fld>
            <a:endParaRPr lang="en-US"/>
          </a:p>
        </p:txBody>
      </p:sp>
    </p:spTree>
    <p:extLst>
      <p:ext uri="{BB962C8B-B14F-4D97-AF65-F5344CB8AC3E}">
        <p14:creationId xmlns:p14="http://schemas.microsoft.com/office/powerpoint/2010/main" val="225755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2DC18C-1BA2-4278-933D-DF420988A99A}" type="datetimeFigureOut">
              <a:rPr lang="en-US" smtClean="0"/>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1D528B-2E56-4246-B09C-822BE859CEB9}" type="slidenum">
              <a:rPr lang="en-US" smtClean="0"/>
              <a:t>‹#›</a:t>
            </a:fld>
            <a:endParaRPr lang="en-US"/>
          </a:p>
        </p:txBody>
      </p:sp>
    </p:spTree>
    <p:extLst>
      <p:ext uri="{BB962C8B-B14F-4D97-AF65-F5344CB8AC3E}">
        <p14:creationId xmlns:p14="http://schemas.microsoft.com/office/powerpoint/2010/main" val="1029306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E2DC18C-1BA2-4278-933D-DF420988A99A}" type="datetimeFigureOut">
              <a:rPr lang="en-US" smtClean="0"/>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1D528B-2E56-4246-B09C-822BE859CEB9}" type="slidenum">
              <a:rPr lang="en-US" smtClean="0"/>
              <a:t>‹#›</a:t>
            </a:fld>
            <a:endParaRPr lang="en-US"/>
          </a:p>
        </p:txBody>
      </p:sp>
    </p:spTree>
    <p:extLst>
      <p:ext uri="{BB962C8B-B14F-4D97-AF65-F5344CB8AC3E}">
        <p14:creationId xmlns:p14="http://schemas.microsoft.com/office/powerpoint/2010/main" val="215939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2DC18C-1BA2-4278-933D-DF420988A99A}" type="datetimeFigureOut">
              <a:rPr lang="en-US" smtClean="0"/>
              <a:t>8/18/2019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C1D528B-2E56-4246-B09C-822BE859CEB9}" type="slidenum">
              <a:rPr lang="en-US" smtClean="0"/>
              <a:t>‹#›</a:t>
            </a:fld>
            <a:endParaRPr lang="en-US"/>
          </a:p>
        </p:txBody>
      </p:sp>
    </p:spTree>
    <p:extLst>
      <p:ext uri="{BB962C8B-B14F-4D97-AF65-F5344CB8AC3E}">
        <p14:creationId xmlns:p14="http://schemas.microsoft.com/office/powerpoint/2010/main" val="146214990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adgetreview.com/53-of-the-best-movies-streaming-on-netflix-for-2012"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9D2E35-0804-48CF-A7B4-B88C39A8847B}"/>
              </a:ext>
            </a:extLst>
          </p:cNvPr>
          <p:cNvPicPr>
            <a:picLocks noChangeAspect="1"/>
          </p:cNvPicPr>
          <p:nvPr/>
        </p:nvPicPr>
        <p:blipFill rotWithShape="1">
          <a:blip r:embed="rId2">
            <a:extLst>
              <a:ext uri="{28A0092B-C50C-407E-A947-70E740481C1C}">
                <a14:useLocalDpi xmlns:a14="http://schemas.microsoft.com/office/drawing/2010/main" val="0"/>
              </a:ext>
            </a:extLst>
          </a:blip>
          <a:srcRect t="9091" r="55661" b="1"/>
          <a:stretch/>
        </p:blipFill>
        <p:spPr>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28D6B19F-7264-4A91-AEFD-92BC8D46B4A5}"/>
              </a:ext>
            </a:extLst>
          </p:cNvPr>
          <p:cNvSpPr>
            <a:spLocks noGrp="1"/>
          </p:cNvSpPr>
          <p:nvPr>
            <p:ph type="ctrTitle"/>
          </p:nvPr>
        </p:nvSpPr>
        <p:spPr>
          <a:xfrm>
            <a:off x="5394960" y="1745340"/>
            <a:ext cx="4370477" cy="2129855"/>
          </a:xfrm>
        </p:spPr>
        <p:txBody>
          <a:bodyPr>
            <a:normAutofit/>
          </a:bodyPr>
          <a:lstStyle/>
          <a:p>
            <a:pPr algn="l">
              <a:lnSpc>
                <a:spcPct val="90000"/>
              </a:lnSpc>
            </a:pPr>
            <a:r>
              <a:rPr lang="en-US" sz="4200" dirty="0"/>
              <a:t>Recipe behind a Block Buster </a:t>
            </a:r>
            <a:br>
              <a:rPr lang="en-US" sz="4200" dirty="0"/>
            </a:br>
            <a:r>
              <a:rPr lang="en-US" sz="4200" dirty="0"/>
              <a:t>Movie</a:t>
            </a:r>
          </a:p>
        </p:txBody>
      </p:sp>
      <p:sp>
        <p:nvSpPr>
          <p:cNvPr id="6" name="Footer Placeholder 5">
            <a:extLst>
              <a:ext uri="{FF2B5EF4-FFF2-40B4-BE49-F238E27FC236}">
                <a16:creationId xmlns:a16="http://schemas.microsoft.com/office/drawing/2014/main" id="{550CF73D-E24F-4366-AEE4-868251E184BC}"/>
              </a:ext>
            </a:extLst>
          </p:cNvPr>
          <p:cNvSpPr>
            <a:spLocks noGrp="1"/>
          </p:cNvSpPr>
          <p:nvPr>
            <p:ph type="ftr" sz="quarter" idx="11"/>
          </p:nvPr>
        </p:nvSpPr>
        <p:spPr>
          <a:xfrm>
            <a:off x="5515665" y="6369836"/>
            <a:ext cx="6297612" cy="365125"/>
          </a:xfrm>
        </p:spPr>
        <p:txBody>
          <a:bodyPr/>
          <a:lstStyle/>
          <a:p>
            <a:r>
              <a:rPr lang="en-US" dirty="0"/>
              <a:t>Image Source: </a:t>
            </a:r>
            <a:r>
              <a:rPr lang="en-US" dirty="0">
                <a:hlinkClick r:id="rId3"/>
              </a:rPr>
              <a:t>https://www.gadgetreview.com/53-of-the-best-movies-streaming-on-netflix-for-2012</a:t>
            </a:r>
            <a:endParaRPr lang="en-US" dirty="0"/>
          </a:p>
        </p:txBody>
      </p:sp>
    </p:spTree>
    <p:extLst>
      <p:ext uri="{BB962C8B-B14F-4D97-AF65-F5344CB8AC3E}">
        <p14:creationId xmlns:p14="http://schemas.microsoft.com/office/powerpoint/2010/main" val="1819596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2" name="Group 191">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93" name="Straight Connector 192">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5"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6"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7" name="Isosceles Triangle 196">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8"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9"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0"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1" name="Isosceles Triangle 200">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2" name="Isosceles Triangle 201">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7FBD3FD-249F-4530-8EBA-8A86AF333CE5}"/>
              </a:ext>
            </a:extLst>
          </p:cNvPr>
          <p:cNvSpPr>
            <a:spLocks noGrp="1"/>
          </p:cNvSpPr>
          <p:nvPr>
            <p:ph type="title"/>
          </p:nvPr>
        </p:nvSpPr>
        <p:spPr>
          <a:xfrm>
            <a:off x="6244260" y="1440089"/>
            <a:ext cx="3179593" cy="3215821"/>
          </a:xfrm>
        </p:spPr>
        <p:txBody>
          <a:bodyPr vert="horz" lIns="91440" tIns="45720" rIns="91440" bIns="45720" rtlCol="0" anchor="b">
            <a:normAutofit/>
          </a:bodyPr>
          <a:lstStyle/>
          <a:p>
            <a:pPr>
              <a:lnSpc>
                <a:spcPct val="90000"/>
              </a:lnSpc>
            </a:pPr>
            <a:br>
              <a:rPr lang="en-US" sz="1400" dirty="0"/>
            </a:br>
            <a:br>
              <a:rPr lang="en-US" sz="1400" dirty="0"/>
            </a:br>
            <a:r>
              <a:rPr lang="en-US" sz="1400" dirty="0"/>
              <a:t>* Majority of the movies falls into the category of PG, R and PG-13.</a:t>
            </a:r>
            <a:br>
              <a:rPr lang="en-US" sz="1400" dirty="0"/>
            </a:br>
            <a:br>
              <a:rPr lang="en-US" sz="1400" dirty="0"/>
            </a:br>
            <a:r>
              <a:rPr lang="en-US" sz="1400" dirty="0"/>
              <a:t>* Black &amp; White movie recorded the lowest movie score for NC-17 rating, whereas the highest score was recorded for G rated movie.</a:t>
            </a:r>
            <a:br>
              <a:rPr lang="en-US" sz="1400" dirty="0"/>
            </a:br>
            <a:br>
              <a:rPr lang="en-US" sz="1400" dirty="0"/>
            </a:br>
            <a:r>
              <a:rPr lang="en-US" sz="1400" dirty="0"/>
              <a:t>* For color movie R rated one seems to top the charts, whereas lowest score was recorded for PG-13 movie</a:t>
            </a:r>
            <a:br>
              <a:rPr lang="en-US" sz="1400" dirty="0"/>
            </a:br>
            <a:br>
              <a:rPr lang="en-US" sz="1400" dirty="0"/>
            </a:br>
            <a:br>
              <a:rPr lang="en-US" sz="1400" dirty="0"/>
            </a:br>
            <a:endParaRPr lang="en-US" sz="1400" dirty="0"/>
          </a:p>
        </p:txBody>
      </p:sp>
      <p:pic>
        <p:nvPicPr>
          <p:cNvPr id="3" name="Picture 6">
            <a:extLst>
              <a:ext uri="{FF2B5EF4-FFF2-40B4-BE49-F238E27FC236}">
                <a16:creationId xmlns:a16="http://schemas.microsoft.com/office/drawing/2014/main" id="{2644B599-1773-4115-84BC-01A28CC297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51115" y="3429000"/>
            <a:ext cx="4521831" cy="317658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BE2F0E9F-7467-4038-A900-A05DD1C8C7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539" y="422304"/>
            <a:ext cx="5189236" cy="2765989"/>
          </a:xfrm>
          <a:prstGeom prst="rect">
            <a:avLst/>
          </a:prstGeom>
          <a:noFill/>
          <a:extLst>
            <a:ext uri="{909E8E84-426E-40DD-AFC4-6F175D3DCCD1}">
              <a14:hiddenFill xmlns:a14="http://schemas.microsoft.com/office/drawing/2010/main">
                <a:solidFill>
                  <a:srgbClr val="FFFFFF"/>
                </a:solidFill>
              </a14:hiddenFill>
            </a:ext>
          </a:extLst>
        </p:spPr>
      </p:pic>
      <p:sp>
        <p:nvSpPr>
          <p:cNvPr id="46" name="Title 1">
            <a:extLst>
              <a:ext uri="{FF2B5EF4-FFF2-40B4-BE49-F238E27FC236}">
                <a16:creationId xmlns:a16="http://schemas.microsoft.com/office/drawing/2014/main" id="{5DF831EB-B8F9-4D0D-ABF8-53E141C4050A}"/>
              </a:ext>
            </a:extLst>
          </p:cNvPr>
          <p:cNvSpPr txBox="1">
            <a:spLocks/>
          </p:cNvSpPr>
          <p:nvPr/>
        </p:nvSpPr>
        <p:spPr>
          <a:xfrm>
            <a:off x="3355760" y="292963"/>
            <a:ext cx="4380334" cy="665712"/>
          </a:xfrm>
          <a:prstGeom prst="rect">
            <a:avLst/>
          </a:prstGeom>
        </p:spPr>
        <p:txBody>
          <a:bodyPr vert="horz" lIns="91440" tIns="45720" rIns="91440" bIns="45720" rtlCol="0" anchor="b">
            <a:normAutofit fontScale="7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t>Content Rating if the Movie</a:t>
            </a:r>
          </a:p>
        </p:txBody>
      </p:sp>
    </p:spTree>
    <p:extLst>
      <p:ext uri="{BB962C8B-B14F-4D97-AF65-F5344CB8AC3E}">
        <p14:creationId xmlns:p14="http://schemas.microsoft.com/office/powerpoint/2010/main" val="1254336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6146" name="Picture 2" descr="Image result for imdb movie">
            <a:extLst>
              <a:ext uri="{FF2B5EF4-FFF2-40B4-BE49-F238E27FC236}">
                <a16:creationId xmlns:a16="http://schemas.microsoft.com/office/drawing/2014/main" id="{67DAE034-DEE3-4060-9220-96B4B81A07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1476" b="9089"/>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5D2026C-2800-4159-85C5-F58531A375A1}"/>
              </a:ext>
            </a:extLst>
          </p:cNvPr>
          <p:cNvSpPr>
            <a:spLocks noGrp="1"/>
          </p:cNvSpPr>
          <p:nvPr>
            <p:ph type="title"/>
          </p:nvPr>
        </p:nvSpPr>
        <p:spPr>
          <a:xfrm>
            <a:off x="645338" y="2202450"/>
            <a:ext cx="4583610" cy="4109574"/>
          </a:xfrm>
        </p:spPr>
        <p:txBody>
          <a:bodyPr vert="horz" lIns="91440" tIns="45720" rIns="91440" bIns="45720" rtlCol="0" anchor="b">
            <a:noAutofit/>
          </a:bodyPr>
          <a:lstStyle/>
          <a:p>
            <a:pPr>
              <a:lnSpc>
                <a:spcPct val="90000"/>
              </a:lnSpc>
            </a:pPr>
            <a:r>
              <a:rPr lang="en-US" sz="2400" b="1" u="sng" dirty="0"/>
              <a:t>Additional observations</a:t>
            </a:r>
            <a:br>
              <a:rPr lang="en-US" sz="1600" dirty="0"/>
            </a:br>
            <a:br>
              <a:rPr lang="en-US" sz="1600" dirty="0"/>
            </a:br>
            <a:r>
              <a:rPr lang="en-US" sz="1600" dirty="0"/>
              <a:t>* Only 5% of the movies were made for the black and white screen rest were color.</a:t>
            </a:r>
            <a:br>
              <a:rPr lang="en-US" sz="1600" dirty="0"/>
            </a:br>
            <a:br>
              <a:rPr lang="en-US" sz="1600" dirty="0"/>
            </a:br>
            <a:r>
              <a:rPr lang="en-US" sz="1600" dirty="0"/>
              <a:t>* The average playtime of a movie was approximately 107 min.</a:t>
            </a:r>
            <a:br>
              <a:rPr lang="en-US" sz="1600" dirty="0"/>
            </a:br>
            <a:br>
              <a:rPr lang="en-US" sz="1600" dirty="0"/>
            </a:br>
            <a:r>
              <a:rPr lang="en-US" sz="1600" dirty="0"/>
              <a:t>* Around 94% of movies were made in English language.</a:t>
            </a:r>
            <a:br>
              <a:rPr lang="en-US" sz="1600" dirty="0"/>
            </a:br>
            <a:br>
              <a:rPr lang="en-US" sz="1600" dirty="0"/>
            </a:br>
            <a:r>
              <a:rPr lang="en-US" sz="1600" dirty="0"/>
              <a:t>*Average movie score was 6.4 with 1.6 being minimum and maximum being 9.5.</a:t>
            </a:r>
            <a:br>
              <a:rPr lang="en-US" sz="1600" dirty="0"/>
            </a:br>
            <a:br>
              <a:rPr lang="en-US" sz="1600" dirty="0"/>
            </a:br>
            <a:r>
              <a:rPr lang="en-US" sz="1600" dirty="0"/>
              <a:t>* The average budget of a movie was approximately 206 million dollars. </a:t>
            </a:r>
            <a:br>
              <a:rPr lang="en-US" sz="1600" dirty="0"/>
            </a:br>
            <a:br>
              <a:rPr lang="en-US" sz="1600" dirty="0"/>
            </a:br>
            <a:br>
              <a:rPr lang="en-US" sz="1600" dirty="0"/>
            </a:br>
            <a:br>
              <a:rPr lang="en-US" sz="1600" dirty="0"/>
            </a:br>
            <a:br>
              <a:rPr lang="en-US" sz="1600" dirty="0"/>
            </a:br>
            <a:endParaRPr lang="en-US" sz="1600" dirty="0"/>
          </a:p>
        </p:txBody>
      </p:sp>
      <p:cxnSp>
        <p:nvCxnSpPr>
          <p:cNvPr id="83" name="Straight Connector 82">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7"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71628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6" name="Group 136">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8" name="Straight Connector 137">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0"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Isosceles Triangle 141">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Isosceles Triangle 145">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Isosceles Triangle 146">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A4BAEFF-5CBE-4210-9F8A-C97ACC28C59B}"/>
              </a:ext>
            </a:extLst>
          </p:cNvPr>
          <p:cNvSpPr>
            <a:spLocks noGrp="1"/>
          </p:cNvSpPr>
          <p:nvPr>
            <p:ph type="title"/>
          </p:nvPr>
        </p:nvSpPr>
        <p:spPr>
          <a:xfrm>
            <a:off x="4781587" y="457114"/>
            <a:ext cx="3502269" cy="665712"/>
          </a:xfrm>
        </p:spPr>
        <p:txBody>
          <a:bodyPr vert="horz" lIns="91440" tIns="45720" rIns="91440" bIns="45720" rtlCol="0" anchor="b">
            <a:normAutofit/>
          </a:bodyPr>
          <a:lstStyle/>
          <a:p>
            <a:r>
              <a:rPr lang="en-US" sz="1400" b="1" dirty="0"/>
              <a:t>Decision Tree</a:t>
            </a:r>
          </a:p>
        </p:txBody>
      </p:sp>
      <p:pic>
        <p:nvPicPr>
          <p:cNvPr id="5122" name="Picture 2">
            <a:extLst>
              <a:ext uri="{FF2B5EF4-FFF2-40B4-BE49-F238E27FC236}">
                <a16:creationId xmlns:a16="http://schemas.microsoft.com/office/drawing/2014/main" id="{8E2E8C05-268A-418C-9691-C73457D30DF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869" y="1142355"/>
            <a:ext cx="8889407" cy="2222351"/>
          </a:xfrm>
          <a:prstGeom prst="rect">
            <a:avLst/>
          </a:prstGeom>
          <a:noFill/>
          <a:extLst>
            <a:ext uri="{909E8E84-426E-40DD-AFC4-6F175D3DCCD1}">
              <a14:hiddenFill xmlns:a14="http://schemas.microsoft.com/office/drawing/2010/main">
                <a:solidFill>
                  <a:srgbClr val="FFFFFF"/>
                </a:solidFill>
              </a14:hiddenFill>
            </a:ext>
          </a:extLst>
        </p:spPr>
      </p:pic>
      <p:sp>
        <p:nvSpPr>
          <p:cNvPr id="30" name="Title 1">
            <a:extLst>
              <a:ext uri="{FF2B5EF4-FFF2-40B4-BE49-F238E27FC236}">
                <a16:creationId xmlns:a16="http://schemas.microsoft.com/office/drawing/2014/main" id="{85B8674B-41FC-46CD-84E1-79015F72389B}"/>
              </a:ext>
            </a:extLst>
          </p:cNvPr>
          <p:cNvSpPr txBox="1">
            <a:spLocks/>
          </p:cNvSpPr>
          <p:nvPr/>
        </p:nvSpPr>
        <p:spPr>
          <a:xfrm>
            <a:off x="587372" y="3708610"/>
            <a:ext cx="9098166" cy="2860866"/>
          </a:xfrm>
          <a:prstGeom prst="rect">
            <a:avLst/>
          </a:prstGeom>
        </p:spPr>
        <p:txBody>
          <a:bodyPr vert="horz" lIns="91440" tIns="45720" rIns="91440" bIns="45720" rtlCol="0" anchor="b">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dirty="0"/>
              <a:t>* Movies with duration &gt;100 min. who received Facebook likes &gt;2500 and had high critique review ratio (&gt;0.45) received large number of votes from the audience</a:t>
            </a:r>
            <a:br>
              <a:rPr lang="en-US" sz="1400" dirty="0"/>
            </a:br>
            <a:br>
              <a:rPr lang="en-US" sz="1400" dirty="0"/>
            </a:br>
            <a:r>
              <a:rPr lang="en-US" sz="1400" dirty="0"/>
              <a:t>* Movies with duration &gt;100 min. who received less Facebook likes and less audience votes were low budget films (&lt;= 39 million)</a:t>
            </a:r>
            <a:br>
              <a:rPr lang="en-US" sz="1400" dirty="0"/>
            </a:br>
            <a:br>
              <a:rPr lang="en-US" sz="1400" dirty="0"/>
            </a:br>
            <a:r>
              <a:rPr lang="en-US" sz="1400" dirty="0"/>
              <a:t>* Movies who had playback time of &lt;=100 min and were top grossers(&gt;=22 million) received large number of likes on Facebook</a:t>
            </a:r>
            <a:br>
              <a:rPr lang="en-US" sz="1400" dirty="0"/>
            </a:br>
            <a:br>
              <a:rPr lang="en-US" sz="1400" dirty="0"/>
            </a:br>
            <a:r>
              <a:rPr lang="en-US" sz="1400" dirty="0"/>
              <a:t>* Movies who had playback time of &lt;=100  and who were less grossers(&lt;22 million) received less Facebook like for the main protagonist character(lead cast)</a:t>
            </a:r>
            <a:br>
              <a:rPr lang="en-US" sz="1400" dirty="0"/>
            </a:br>
            <a:endParaRPr lang="en-US" sz="1400" dirty="0"/>
          </a:p>
        </p:txBody>
      </p:sp>
      <p:sp>
        <p:nvSpPr>
          <p:cNvPr id="16" name="Title 1">
            <a:extLst>
              <a:ext uri="{FF2B5EF4-FFF2-40B4-BE49-F238E27FC236}">
                <a16:creationId xmlns:a16="http://schemas.microsoft.com/office/drawing/2014/main" id="{4F1DDCCC-26C4-42B5-932A-41E9B9C1F824}"/>
              </a:ext>
            </a:extLst>
          </p:cNvPr>
          <p:cNvSpPr txBox="1">
            <a:spLocks/>
          </p:cNvSpPr>
          <p:nvPr/>
        </p:nvSpPr>
        <p:spPr>
          <a:xfrm>
            <a:off x="1075027" y="38982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u="sng"/>
              <a:t>Conclusion</a:t>
            </a:r>
            <a:endParaRPr lang="en-US" sz="2800" b="1" u="sng" dirty="0"/>
          </a:p>
        </p:txBody>
      </p:sp>
    </p:spTree>
    <p:extLst>
      <p:ext uri="{BB962C8B-B14F-4D97-AF65-F5344CB8AC3E}">
        <p14:creationId xmlns:p14="http://schemas.microsoft.com/office/powerpoint/2010/main" val="574171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7" name="Group 136">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8" name="Straight Connector 137">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0"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Isosceles Triangle 141">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Isosceles Triangle 145">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Isosceles Triangle 146">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A01EDCA-3C1E-4B83-A588-48195A540F67}"/>
              </a:ext>
            </a:extLst>
          </p:cNvPr>
          <p:cNvSpPr>
            <a:spLocks noGrp="1"/>
          </p:cNvSpPr>
          <p:nvPr>
            <p:ph type="title"/>
          </p:nvPr>
        </p:nvSpPr>
        <p:spPr>
          <a:xfrm>
            <a:off x="3813146" y="239276"/>
            <a:ext cx="3667480" cy="1087656"/>
          </a:xfrm>
        </p:spPr>
        <p:txBody>
          <a:bodyPr vert="horz" lIns="91440" tIns="45720" rIns="91440" bIns="45720" rtlCol="0" anchor="b">
            <a:normAutofit/>
          </a:bodyPr>
          <a:lstStyle/>
          <a:p>
            <a:r>
              <a:rPr lang="en-US" sz="2800" b="1" u="sng" kern="1200" dirty="0">
                <a:solidFill>
                  <a:schemeClr val="accent1"/>
                </a:solidFill>
                <a:latin typeface="+mj-lt"/>
                <a:ea typeface="+mj-ea"/>
                <a:cs typeface="+mj-cs"/>
              </a:rPr>
              <a:t>Variable Importance</a:t>
            </a:r>
          </a:p>
        </p:txBody>
      </p:sp>
      <p:pic>
        <p:nvPicPr>
          <p:cNvPr id="6" name="Picture 4">
            <a:extLst>
              <a:ext uri="{FF2B5EF4-FFF2-40B4-BE49-F238E27FC236}">
                <a16:creationId xmlns:a16="http://schemas.microsoft.com/office/drawing/2014/main" id="{275289F4-8544-4B25-B4DB-D63D5319FD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91" y="1571671"/>
            <a:ext cx="6524242" cy="4219483"/>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id="{0CE6C8C9-9FE9-42DF-9BBB-CD9954AB7AC4}"/>
              </a:ext>
            </a:extLst>
          </p:cNvPr>
          <p:cNvSpPr txBox="1">
            <a:spLocks/>
          </p:cNvSpPr>
          <p:nvPr/>
        </p:nvSpPr>
        <p:spPr>
          <a:xfrm>
            <a:off x="6999120" y="1718337"/>
            <a:ext cx="3064028" cy="2665062"/>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t>Based on Variable Importance from Decision Tree, the tree most important parameters responsible for a Block Buster movie is </a:t>
            </a:r>
            <a:r>
              <a:rPr lang="en-US" sz="1600" b="1" dirty="0"/>
              <a:t>user votes</a:t>
            </a:r>
            <a:r>
              <a:rPr lang="en-US" sz="1600" dirty="0"/>
              <a:t>,</a:t>
            </a:r>
          </a:p>
          <a:p>
            <a:r>
              <a:rPr lang="en-US" sz="1600" b="1" dirty="0"/>
              <a:t>movie duration </a:t>
            </a:r>
            <a:r>
              <a:rPr lang="en-US" sz="1600" dirty="0"/>
              <a:t>and </a:t>
            </a:r>
            <a:r>
              <a:rPr lang="en-US" sz="1600" b="1" dirty="0"/>
              <a:t>likes received</a:t>
            </a:r>
            <a:r>
              <a:rPr lang="en-US" sz="1600" dirty="0"/>
              <a:t> by protagonist character on Facebook</a:t>
            </a:r>
          </a:p>
        </p:txBody>
      </p:sp>
    </p:spTree>
    <p:extLst>
      <p:ext uri="{BB962C8B-B14F-4D97-AF65-F5344CB8AC3E}">
        <p14:creationId xmlns:p14="http://schemas.microsoft.com/office/powerpoint/2010/main" val="3295384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136BC-3A19-401E-9981-110EFBB429E3}"/>
              </a:ext>
            </a:extLst>
          </p:cNvPr>
          <p:cNvSpPr>
            <a:spLocks noGrp="1"/>
          </p:cNvSpPr>
          <p:nvPr>
            <p:ph type="title"/>
          </p:nvPr>
        </p:nvSpPr>
        <p:spPr/>
        <p:txBody>
          <a:bodyPr>
            <a:normAutofit/>
          </a:bodyPr>
          <a:lstStyle/>
          <a:p>
            <a:r>
              <a:rPr lang="en-US" dirty="0"/>
              <a:t>Contents</a:t>
            </a:r>
          </a:p>
        </p:txBody>
      </p:sp>
      <p:sp>
        <p:nvSpPr>
          <p:cNvPr id="3" name="Content Placeholder 2">
            <a:extLst>
              <a:ext uri="{FF2B5EF4-FFF2-40B4-BE49-F238E27FC236}">
                <a16:creationId xmlns:a16="http://schemas.microsoft.com/office/drawing/2014/main" id="{FC78333E-2851-4F85-A067-1525FE961CF1}"/>
              </a:ext>
            </a:extLst>
          </p:cNvPr>
          <p:cNvSpPr>
            <a:spLocks noGrp="1"/>
          </p:cNvSpPr>
          <p:nvPr>
            <p:ph idx="1"/>
          </p:nvPr>
        </p:nvSpPr>
        <p:spPr>
          <a:xfrm>
            <a:off x="677334" y="1379354"/>
            <a:ext cx="8596668" cy="3880773"/>
          </a:xfrm>
        </p:spPr>
        <p:txBody>
          <a:bodyPr/>
          <a:lstStyle/>
          <a:p>
            <a:r>
              <a:rPr lang="en-US" dirty="0">
                <a:solidFill>
                  <a:schemeClr val="accent1"/>
                </a:solidFill>
              </a:rPr>
              <a:t>Background</a:t>
            </a:r>
          </a:p>
          <a:p>
            <a:r>
              <a:rPr lang="en-US" dirty="0">
                <a:solidFill>
                  <a:schemeClr val="accent1"/>
                </a:solidFill>
              </a:rPr>
              <a:t>Problem Statement</a:t>
            </a:r>
          </a:p>
          <a:p>
            <a:r>
              <a:rPr lang="en-US" dirty="0">
                <a:solidFill>
                  <a:schemeClr val="accent1"/>
                </a:solidFill>
              </a:rPr>
              <a:t>Data Analysis &amp; Visualization</a:t>
            </a:r>
          </a:p>
          <a:p>
            <a:r>
              <a:rPr lang="en-US" dirty="0">
                <a:solidFill>
                  <a:schemeClr val="accent1"/>
                </a:solidFill>
              </a:rPr>
              <a:t>Conclusion</a:t>
            </a:r>
          </a:p>
          <a:p>
            <a:endParaRPr lang="en-US" dirty="0">
              <a:solidFill>
                <a:schemeClr val="accent1"/>
              </a:solidFill>
            </a:endParaRPr>
          </a:p>
          <a:p>
            <a:endParaRPr lang="en-US" dirty="0"/>
          </a:p>
        </p:txBody>
      </p:sp>
    </p:spTree>
    <p:extLst>
      <p:ext uri="{BB962C8B-B14F-4D97-AF65-F5344CB8AC3E}">
        <p14:creationId xmlns:p14="http://schemas.microsoft.com/office/powerpoint/2010/main" val="1284742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A0C2E-D5B9-44EF-B47B-0C10696C9097}"/>
              </a:ext>
            </a:extLst>
          </p:cNvPr>
          <p:cNvSpPr>
            <a:spLocks noGrp="1"/>
          </p:cNvSpPr>
          <p:nvPr>
            <p:ph type="title"/>
          </p:nvPr>
        </p:nvSpPr>
        <p:spPr>
          <a:xfrm>
            <a:off x="677334" y="787152"/>
            <a:ext cx="8596668" cy="2506464"/>
          </a:xfrm>
        </p:spPr>
        <p:txBody>
          <a:bodyPr>
            <a:noAutofit/>
          </a:bodyPr>
          <a:lstStyle/>
          <a:p>
            <a:r>
              <a:rPr lang="en-US" sz="1600" dirty="0"/>
              <a:t>1. </a:t>
            </a:r>
            <a:r>
              <a:rPr lang="en-US" sz="1600" b="1" u="sng" dirty="0"/>
              <a:t>Background</a:t>
            </a:r>
            <a:br>
              <a:rPr lang="en-US" sz="1600" dirty="0"/>
            </a:br>
            <a:br>
              <a:rPr lang="en-US" sz="1600" dirty="0"/>
            </a:br>
            <a:r>
              <a:rPr lang="en-US" sz="1600" dirty="0"/>
              <a:t>A commercial success movie not only entertains audience, but also enables film companies to gain tremendous profit. A lot of factors such as good directors, experienced actors are considerable for creating good movies. However, famous directors and actors can always bring an expected box-office income but cannot guarantee a highly rated IMDB score.</a:t>
            </a:r>
            <a:br>
              <a:rPr lang="en-US" sz="1600" dirty="0"/>
            </a:br>
            <a:r>
              <a:rPr lang="en-US" sz="1600" dirty="0"/>
              <a:t>The dataset contains 28 variables for 5043 movies, spanning across 100 years in 66 countries. There are 2399 unique director names, and thousands of actors/actresses. “movie_score” is the response variable while the other 27 variables are possible predictors.</a:t>
            </a:r>
            <a:br>
              <a:rPr lang="en-US" sz="1600" dirty="0"/>
            </a:br>
            <a:endParaRPr lang="en-US" sz="1600" dirty="0"/>
          </a:p>
        </p:txBody>
      </p:sp>
      <p:sp>
        <p:nvSpPr>
          <p:cNvPr id="4" name="Title 1">
            <a:extLst>
              <a:ext uri="{FF2B5EF4-FFF2-40B4-BE49-F238E27FC236}">
                <a16:creationId xmlns:a16="http://schemas.microsoft.com/office/drawing/2014/main" id="{EB177894-34A5-4E9F-BFDB-21D109444CF8}"/>
              </a:ext>
            </a:extLst>
          </p:cNvPr>
          <p:cNvSpPr txBox="1">
            <a:spLocks/>
          </p:cNvSpPr>
          <p:nvPr/>
        </p:nvSpPr>
        <p:spPr>
          <a:xfrm>
            <a:off x="677334" y="4162147"/>
            <a:ext cx="8596668" cy="169711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t> 2. </a:t>
            </a:r>
            <a:r>
              <a:rPr lang="en-US" sz="1600" b="1" u="sng" dirty="0"/>
              <a:t>Problem Statement</a:t>
            </a:r>
          </a:p>
          <a:p>
            <a:endParaRPr lang="en-US" sz="1600" dirty="0"/>
          </a:p>
          <a:p>
            <a:r>
              <a:rPr lang="en-US" sz="1600" dirty="0"/>
              <a:t>Based on the massive movie information, it would be interesting to understand what are the important factors that make a movie more successful than others. So, we would like to analyze what kind of movies are more successful, in other words, get higher IMDB score. We also want to show the results of this analysis in an intuitive way by visualization.</a:t>
            </a:r>
          </a:p>
          <a:p>
            <a:endParaRPr lang="en-US" sz="1600" dirty="0"/>
          </a:p>
        </p:txBody>
      </p:sp>
    </p:spTree>
    <p:extLst>
      <p:ext uri="{BB962C8B-B14F-4D97-AF65-F5344CB8AC3E}">
        <p14:creationId xmlns:p14="http://schemas.microsoft.com/office/powerpoint/2010/main" val="4239850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68335-A24A-4B27-B843-421FD63B7F97}"/>
              </a:ext>
            </a:extLst>
          </p:cNvPr>
          <p:cNvSpPr>
            <a:spLocks noGrp="1"/>
          </p:cNvSpPr>
          <p:nvPr>
            <p:ph type="title"/>
          </p:nvPr>
        </p:nvSpPr>
        <p:spPr>
          <a:xfrm>
            <a:off x="6096000" y="54298"/>
            <a:ext cx="3509033" cy="3718940"/>
          </a:xfrm>
        </p:spPr>
        <p:txBody>
          <a:bodyPr vert="horz" lIns="91440" tIns="45720" rIns="91440" bIns="45720" rtlCol="0" anchor="b">
            <a:normAutofit/>
          </a:bodyPr>
          <a:lstStyle/>
          <a:p>
            <a:pPr>
              <a:lnSpc>
                <a:spcPct val="90000"/>
              </a:lnSpc>
            </a:pPr>
            <a:r>
              <a:rPr lang="en-US" sz="1800" b="1" u="sng" dirty="0"/>
              <a:t>Movie Score</a:t>
            </a:r>
            <a:br>
              <a:rPr lang="en-US" sz="1800" dirty="0"/>
            </a:br>
            <a:br>
              <a:rPr lang="en-US" sz="1800" dirty="0"/>
            </a:br>
            <a:br>
              <a:rPr lang="en-US" sz="1800" dirty="0"/>
            </a:br>
            <a:r>
              <a:rPr lang="en-US" sz="1800" dirty="0"/>
              <a:t>The average movie score was found to be 6.4</a:t>
            </a:r>
            <a:br>
              <a:rPr lang="en-US" sz="1800" dirty="0"/>
            </a:br>
            <a:br>
              <a:rPr lang="en-US" sz="1800" dirty="0"/>
            </a:br>
            <a:br>
              <a:rPr lang="en-US" sz="1800" dirty="0"/>
            </a:br>
            <a:r>
              <a:rPr lang="en-US" sz="1800" b="1" u="sng" dirty="0"/>
              <a:t>Movie Release per Decade</a:t>
            </a:r>
            <a:br>
              <a:rPr lang="en-US" sz="1800" dirty="0"/>
            </a:br>
            <a:br>
              <a:rPr lang="en-US" sz="1800" dirty="0"/>
            </a:br>
            <a:r>
              <a:rPr lang="en-US" sz="1800" dirty="0"/>
              <a:t>Pie chart shows the percentage of movie released every decade between the year 1916-2016, with majority being released in 2000’s</a:t>
            </a:r>
          </a:p>
        </p:txBody>
      </p:sp>
      <p:pic>
        <p:nvPicPr>
          <p:cNvPr id="1026" name="Picture 2">
            <a:extLst>
              <a:ext uri="{FF2B5EF4-FFF2-40B4-BE49-F238E27FC236}">
                <a16:creationId xmlns:a16="http://schemas.microsoft.com/office/drawing/2014/main" id="{0FE1F851-9A5E-4BC5-8396-2B6FB4AFBD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3407" y="826138"/>
            <a:ext cx="4244347" cy="24888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6601CAB-0F1A-46DF-A561-06DDD1883D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426" r="11153"/>
          <a:stretch/>
        </p:blipFill>
        <p:spPr bwMode="auto">
          <a:xfrm>
            <a:off x="6146003" y="3975489"/>
            <a:ext cx="3409025" cy="23865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7" name="Title 1">
            <a:extLst>
              <a:ext uri="{FF2B5EF4-FFF2-40B4-BE49-F238E27FC236}">
                <a16:creationId xmlns:a16="http://schemas.microsoft.com/office/drawing/2014/main" id="{7CA99FF5-3AE2-4A1B-9B4B-5D496BD94EFB}"/>
              </a:ext>
            </a:extLst>
          </p:cNvPr>
          <p:cNvSpPr txBox="1">
            <a:spLocks/>
          </p:cNvSpPr>
          <p:nvPr/>
        </p:nvSpPr>
        <p:spPr>
          <a:xfrm>
            <a:off x="729800" y="54298"/>
            <a:ext cx="8005362" cy="124627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dirty="0"/>
              <a:t>3. </a:t>
            </a:r>
            <a:r>
              <a:rPr lang="en-US" sz="2400" b="1" u="sng" dirty="0"/>
              <a:t>Data Analysis &amp; Visualization</a:t>
            </a:r>
            <a:br>
              <a:rPr lang="en-US" sz="2400" b="1" u="sng" dirty="0"/>
            </a:br>
            <a:br>
              <a:rPr lang="en-US" sz="2400" b="1" u="sng" dirty="0"/>
            </a:br>
            <a:r>
              <a:rPr lang="en-US" sz="2400" b="1" u="sng" dirty="0"/>
              <a:t> </a:t>
            </a:r>
          </a:p>
        </p:txBody>
      </p:sp>
      <p:pic>
        <p:nvPicPr>
          <p:cNvPr id="4098" name="Picture 2">
            <a:extLst>
              <a:ext uri="{FF2B5EF4-FFF2-40B4-BE49-F238E27FC236}">
                <a16:creationId xmlns:a16="http://schemas.microsoft.com/office/drawing/2014/main" id="{4BFCD1EC-6BE5-424E-8514-397918770B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116" y="3645869"/>
            <a:ext cx="6010275"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459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9A56-2C33-4DCC-B7CA-CA3BA24C9577}"/>
              </a:ext>
            </a:extLst>
          </p:cNvPr>
          <p:cNvSpPr>
            <a:spLocks noGrp="1"/>
          </p:cNvSpPr>
          <p:nvPr>
            <p:ph type="title"/>
          </p:nvPr>
        </p:nvSpPr>
        <p:spPr>
          <a:xfrm>
            <a:off x="769259" y="165501"/>
            <a:ext cx="4556527" cy="2328409"/>
          </a:xfrm>
        </p:spPr>
        <p:txBody>
          <a:bodyPr vert="horz" lIns="91440" tIns="45720" rIns="91440" bIns="45720" rtlCol="0" anchor="b">
            <a:normAutofit/>
          </a:bodyPr>
          <a:lstStyle/>
          <a:p>
            <a:r>
              <a:rPr lang="en-US" sz="2400" b="1" u="sng" dirty="0"/>
              <a:t>Movie release by Country</a:t>
            </a:r>
            <a:br>
              <a:rPr lang="en-US" sz="1600" dirty="0"/>
            </a:br>
            <a:br>
              <a:rPr lang="en-US" sz="1600" dirty="0"/>
            </a:br>
            <a:r>
              <a:rPr lang="en-US" sz="1600" dirty="0"/>
              <a:t>Around 79% of the movies were released in USA</a:t>
            </a:r>
            <a:br>
              <a:rPr lang="en-US" sz="1600" dirty="0"/>
            </a:br>
            <a:br>
              <a:rPr lang="en-US" sz="1600" dirty="0"/>
            </a:br>
            <a:r>
              <a:rPr lang="en-US" sz="1600" dirty="0"/>
              <a:t>The world map shows the distribution of movies across globe</a:t>
            </a:r>
            <a:br>
              <a:rPr lang="en-US" sz="1600" dirty="0"/>
            </a:br>
            <a:br>
              <a:rPr lang="en-US" sz="1600" dirty="0"/>
            </a:br>
            <a:endParaRPr lang="en-US" sz="1600" dirty="0"/>
          </a:p>
        </p:txBody>
      </p:sp>
      <p:pic>
        <p:nvPicPr>
          <p:cNvPr id="4" name="Picture 3">
            <a:extLst>
              <a:ext uri="{FF2B5EF4-FFF2-40B4-BE49-F238E27FC236}">
                <a16:creationId xmlns:a16="http://schemas.microsoft.com/office/drawing/2014/main" id="{46F53E12-3905-4211-8A8A-68DA20667294}"/>
              </a:ext>
            </a:extLst>
          </p:cNvPr>
          <p:cNvPicPr>
            <a:picLocks noChangeAspect="1"/>
          </p:cNvPicPr>
          <p:nvPr/>
        </p:nvPicPr>
        <p:blipFill>
          <a:blip r:embed="rId2"/>
          <a:stretch>
            <a:fillRect/>
          </a:stretch>
        </p:blipFill>
        <p:spPr>
          <a:xfrm>
            <a:off x="619405" y="2399203"/>
            <a:ext cx="8143922" cy="4458797"/>
          </a:xfrm>
          <a:prstGeom prst="rect">
            <a:avLst/>
          </a:prstGeom>
        </p:spPr>
      </p:pic>
      <p:pic>
        <p:nvPicPr>
          <p:cNvPr id="1028" name="Picture 4">
            <a:extLst>
              <a:ext uri="{FF2B5EF4-FFF2-40B4-BE49-F238E27FC236}">
                <a16:creationId xmlns:a16="http://schemas.microsoft.com/office/drawing/2014/main" id="{3DF9C342-B011-44BC-A16B-0580220874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6970" y="182950"/>
            <a:ext cx="4868877" cy="2775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721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60A45A3-FDC9-4669-9A5B-13A7D1F8C958}"/>
              </a:ext>
            </a:extLst>
          </p:cNvPr>
          <p:cNvSpPr>
            <a:spLocks noGrp="1"/>
          </p:cNvSpPr>
          <p:nvPr>
            <p:ph type="title"/>
          </p:nvPr>
        </p:nvSpPr>
        <p:spPr>
          <a:xfrm>
            <a:off x="1315410" y="103251"/>
            <a:ext cx="8288032" cy="954024"/>
          </a:xfrm>
        </p:spPr>
        <p:txBody>
          <a:bodyPr vert="horz" lIns="91440" tIns="45720" rIns="91440" bIns="45720" rtlCol="0" anchor="b">
            <a:normAutofit/>
          </a:bodyPr>
          <a:lstStyle/>
          <a:p>
            <a:pPr algn="ctr"/>
            <a:r>
              <a:rPr lang="en-US" sz="2800" b="1" u="sng" dirty="0"/>
              <a:t>Top 20 Profitable Movies of the Century</a:t>
            </a:r>
            <a:endParaRPr lang="en-US" sz="2800" b="1" u="sng" kern="1200" dirty="0">
              <a:solidFill>
                <a:schemeClr val="accent1"/>
              </a:solidFill>
              <a:latin typeface="+mj-lt"/>
              <a:ea typeface="+mj-ea"/>
              <a:cs typeface="+mj-cs"/>
            </a:endParaRPr>
          </a:p>
        </p:txBody>
      </p:sp>
      <p:pic>
        <p:nvPicPr>
          <p:cNvPr id="3074" name="Picture 2">
            <a:extLst>
              <a:ext uri="{FF2B5EF4-FFF2-40B4-BE49-F238E27FC236}">
                <a16:creationId xmlns:a16="http://schemas.microsoft.com/office/drawing/2014/main" id="{C2E19785-B5CC-4D37-A9EA-11EEFFD76A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4948" y="1327794"/>
            <a:ext cx="6051801" cy="5658433"/>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a:extLst>
              <a:ext uri="{FF2B5EF4-FFF2-40B4-BE49-F238E27FC236}">
                <a16:creationId xmlns:a16="http://schemas.microsoft.com/office/drawing/2014/main" id="{7A607789-F715-4C9B-8421-D56FEF63D560}"/>
              </a:ext>
            </a:extLst>
          </p:cNvPr>
          <p:cNvSpPr txBox="1">
            <a:spLocks/>
          </p:cNvSpPr>
          <p:nvPr/>
        </p:nvSpPr>
        <p:spPr>
          <a:xfrm>
            <a:off x="7223246" y="2823045"/>
            <a:ext cx="3032205" cy="954024"/>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dirty="0"/>
              <a:t>Avatar ,Jurassic World </a:t>
            </a:r>
            <a:r>
              <a:rPr lang="en-US" sz="1600" dirty="0"/>
              <a:t>and </a:t>
            </a:r>
            <a:r>
              <a:rPr lang="en-US" sz="1600" b="1" dirty="0"/>
              <a:t>Titanic</a:t>
            </a:r>
            <a:r>
              <a:rPr lang="en-US" sz="1600" dirty="0"/>
              <a:t> were the most profitable movies</a:t>
            </a:r>
          </a:p>
        </p:txBody>
      </p:sp>
    </p:spTree>
    <p:extLst>
      <p:ext uri="{BB962C8B-B14F-4D97-AF65-F5344CB8AC3E}">
        <p14:creationId xmlns:p14="http://schemas.microsoft.com/office/powerpoint/2010/main" val="246014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00" name="Group 70">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5F8B25D-55E2-4E65-B655-AFC9C916D2F3}"/>
              </a:ext>
            </a:extLst>
          </p:cNvPr>
          <p:cNvSpPr>
            <a:spLocks noGrp="1"/>
          </p:cNvSpPr>
          <p:nvPr>
            <p:ph type="title"/>
          </p:nvPr>
        </p:nvSpPr>
        <p:spPr>
          <a:xfrm>
            <a:off x="995621" y="423451"/>
            <a:ext cx="8667588" cy="1096316"/>
          </a:xfrm>
        </p:spPr>
        <p:txBody>
          <a:bodyPr vert="horz" lIns="91440" tIns="45720" rIns="91440" bIns="45720" rtlCol="0" anchor="b">
            <a:normAutofit/>
          </a:bodyPr>
          <a:lstStyle/>
          <a:p>
            <a:pPr>
              <a:lnSpc>
                <a:spcPct val="90000"/>
              </a:lnSpc>
            </a:pPr>
            <a:r>
              <a:rPr lang="en-US" sz="2400" b="1" u="sng" kern="1200" dirty="0">
                <a:solidFill>
                  <a:schemeClr val="accent1"/>
                </a:solidFill>
                <a:latin typeface="+mj-lt"/>
                <a:ea typeface="+mj-ea"/>
                <a:cs typeface="+mj-cs"/>
              </a:rPr>
              <a:t>20 Most Profitable movies based on Return of Investment</a:t>
            </a:r>
          </a:p>
        </p:txBody>
      </p:sp>
      <p:pic>
        <p:nvPicPr>
          <p:cNvPr id="4098" name="Picture 2">
            <a:extLst>
              <a:ext uri="{FF2B5EF4-FFF2-40B4-BE49-F238E27FC236}">
                <a16:creationId xmlns:a16="http://schemas.microsoft.com/office/drawing/2014/main" id="{295289A8-DA69-4D0D-B4E9-A8826CE8493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0174" y="1693222"/>
            <a:ext cx="8990094" cy="2966730"/>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a:extLst>
              <a:ext uri="{FF2B5EF4-FFF2-40B4-BE49-F238E27FC236}">
                <a16:creationId xmlns:a16="http://schemas.microsoft.com/office/drawing/2014/main" id="{2B9D6062-B1EA-4338-9955-1E7117A19CBE}"/>
              </a:ext>
            </a:extLst>
          </p:cNvPr>
          <p:cNvSpPr txBox="1">
            <a:spLocks/>
          </p:cNvSpPr>
          <p:nvPr/>
        </p:nvSpPr>
        <p:spPr>
          <a:xfrm>
            <a:off x="819639" y="4751498"/>
            <a:ext cx="8667588" cy="1096316"/>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000" dirty="0"/>
              <a:t>As hypothesized, the ROI is high for Low Budget Films and decreases as the budget of the movie increases.</a:t>
            </a:r>
          </a:p>
        </p:txBody>
      </p:sp>
    </p:spTree>
    <p:extLst>
      <p:ext uri="{BB962C8B-B14F-4D97-AF65-F5344CB8AC3E}">
        <p14:creationId xmlns:p14="http://schemas.microsoft.com/office/powerpoint/2010/main" val="1333962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4" name="Straight Connector 73">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6"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Isosceles Triangle 77">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A6242DF-6A2E-4DD9-9C73-1B97E8CD174B}"/>
              </a:ext>
            </a:extLst>
          </p:cNvPr>
          <p:cNvSpPr>
            <a:spLocks noGrp="1"/>
          </p:cNvSpPr>
          <p:nvPr>
            <p:ph type="title"/>
          </p:nvPr>
        </p:nvSpPr>
        <p:spPr>
          <a:xfrm>
            <a:off x="985965" y="3877613"/>
            <a:ext cx="8288035" cy="1095059"/>
          </a:xfrm>
        </p:spPr>
        <p:txBody>
          <a:bodyPr vert="horz" lIns="91440" tIns="45720" rIns="91440" bIns="45720" rtlCol="0" anchor="b">
            <a:normAutofit/>
          </a:bodyPr>
          <a:lstStyle/>
          <a:p>
            <a:br>
              <a:rPr lang="en-US" sz="1600" b="1" u="sng" dirty="0"/>
            </a:br>
            <a:br>
              <a:rPr lang="en-US" sz="1600" b="1" u="sng" dirty="0"/>
            </a:br>
            <a:r>
              <a:rPr lang="en-US" sz="1600" dirty="0"/>
              <a:t>Drama, Comedy and Thriller were</a:t>
            </a:r>
            <a:br>
              <a:rPr lang="en-US" sz="1600" dirty="0"/>
            </a:br>
            <a:r>
              <a:rPr lang="en-US" sz="1600" dirty="0"/>
              <a:t>the top three Genres among all</a:t>
            </a:r>
            <a:endParaRPr lang="en-US" sz="1600" b="1" u="sng" dirty="0"/>
          </a:p>
        </p:txBody>
      </p:sp>
      <p:sp>
        <p:nvSpPr>
          <p:cNvPr id="16" name="Title 1">
            <a:extLst>
              <a:ext uri="{FF2B5EF4-FFF2-40B4-BE49-F238E27FC236}">
                <a16:creationId xmlns:a16="http://schemas.microsoft.com/office/drawing/2014/main" id="{B117FAA7-BC60-4CEC-961A-3F576994719A}"/>
              </a:ext>
            </a:extLst>
          </p:cNvPr>
          <p:cNvSpPr txBox="1">
            <a:spLocks/>
          </p:cNvSpPr>
          <p:nvPr/>
        </p:nvSpPr>
        <p:spPr>
          <a:xfrm>
            <a:off x="3547589" y="303050"/>
            <a:ext cx="8288035" cy="1095059"/>
          </a:xfrm>
          <a:prstGeom prst="rect">
            <a:avLst/>
          </a:prstGeom>
        </p:spPr>
        <p:txBody>
          <a:bodyPr vert="horz" lIns="91440" tIns="45720" rIns="91440" bIns="45720" rtlCol="0" anchor="b">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u="sng" dirty="0"/>
              <a:t>Most Popular Genre</a:t>
            </a:r>
            <a:br>
              <a:rPr lang="en-US" sz="2400" b="1" u="sng" dirty="0"/>
            </a:br>
            <a:br>
              <a:rPr lang="en-US" sz="2400" b="1" u="sng" dirty="0"/>
            </a:br>
            <a:endParaRPr lang="en-US" sz="2400" b="1" u="sng" dirty="0"/>
          </a:p>
        </p:txBody>
      </p:sp>
      <p:pic>
        <p:nvPicPr>
          <p:cNvPr id="2050" name="Picture 2">
            <a:extLst>
              <a:ext uri="{FF2B5EF4-FFF2-40B4-BE49-F238E27FC236}">
                <a16:creationId xmlns:a16="http://schemas.microsoft.com/office/drawing/2014/main" id="{00033808-8CC6-4B5D-A1A0-0132C54451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799" y="850580"/>
            <a:ext cx="5073737" cy="281874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46FF26A-2F70-41E5-A582-147ACA3A52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8711" y="3669323"/>
            <a:ext cx="4529032" cy="3188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180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6" name="Straight Connector 85">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8"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Isosceles Triangle 89">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Isosceles Triangle 93">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94">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14B1C46-8224-436C-88FA-4E6C36C27F8E}"/>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nSpc>
                <a:spcPct val="90000"/>
              </a:lnSpc>
            </a:pPr>
            <a:r>
              <a:rPr lang="en-US" sz="1600" kern="1200" dirty="0">
                <a:solidFill>
                  <a:schemeClr val="accent1"/>
                </a:solidFill>
                <a:latin typeface="+mj-lt"/>
                <a:ea typeface="+mj-ea"/>
                <a:cs typeface="+mj-cs"/>
              </a:rPr>
              <a:t>Among all the Directors Steven Spielberg seems to be producing most grossing movies and the movie produced by Christopher Nolan seems to have the highest average score</a:t>
            </a:r>
          </a:p>
        </p:txBody>
      </p:sp>
      <p:sp>
        <p:nvSpPr>
          <p:cNvPr id="15" name="Title 1">
            <a:extLst>
              <a:ext uri="{FF2B5EF4-FFF2-40B4-BE49-F238E27FC236}">
                <a16:creationId xmlns:a16="http://schemas.microsoft.com/office/drawing/2014/main" id="{D7EBA91F-8784-44D4-813C-01D237D32BA7}"/>
              </a:ext>
            </a:extLst>
          </p:cNvPr>
          <p:cNvSpPr txBox="1">
            <a:spLocks/>
          </p:cNvSpPr>
          <p:nvPr/>
        </p:nvSpPr>
        <p:spPr>
          <a:xfrm>
            <a:off x="1238898" y="-322114"/>
            <a:ext cx="8288032" cy="1096316"/>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000" b="1" u="sng" dirty="0"/>
              <a:t>Director and their respective Gross Income and IMDB Score of Film</a:t>
            </a:r>
          </a:p>
        </p:txBody>
      </p:sp>
      <p:pic>
        <p:nvPicPr>
          <p:cNvPr id="1026" name="Picture 2">
            <a:extLst>
              <a:ext uri="{FF2B5EF4-FFF2-40B4-BE49-F238E27FC236}">
                <a16:creationId xmlns:a16="http://schemas.microsoft.com/office/drawing/2014/main" id="{9665B57E-EA0F-48B1-95F6-7178C61A09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094" y="1006179"/>
            <a:ext cx="8353425"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5749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279</Words>
  <Application>Microsoft Office PowerPoint</Application>
  <PresentationFormat>Widescreen</PresentationFormat>
  <Paragraphs>31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Recipe behind a Block Buster  Movie</vt:lpstr>
      <vt:lpstr>Contents</vt:lpstr>
      <vt:lpstr>1. Background  A commercial success movie not only entertains audience, but also enables film companies to gain tremendous profit. A lot of factors such as good directors, experienced actors are considerable for creating good movies. However, famous directors and actors can always bring an expected box-office income but cannot guarantee a highly rated IMDB score. The dataset contains 28 variables for 5043 movies, spanning across 100 years in 66 countries. There are 2399 unique director names, and thousands of actors/actresses. “movie_score” is the response variable while the other 27 variables are possible predictors. </vt:lpstr>
      <vt:lpstr>Movie Score   The average movie score was found to be 6.4   Movie Release per Decade  Pie chart shows the percentage of movie released every decade between the year 1916-2016, with majority being released in 2000’s</vt:lpstr>
      <vt:lpstr>Movie release by Country  Around 79% of the movies were released in USA  The world map shows the distribution of movies across globe  </vt:lpstr>
      <vt:lpstr>Top 20 Profitable Movies of the Century</vt:lpstr>
      <vt:lpstr>20 Most Profitable movies based on Return of Investment</vt:lpstr>
      <vt:lpstr>  Drama, Comedy and Thriller were the top three Genres among all</vt:lpstr>
      <vt:lpstr>Among all the Directors Steven Spielberg seems to be producing most grossing movies and the movie produced by Christopher Nolan seems to have the highest average score</vt:lpstr>
      <vt:lpstr>  * Majority of the movies falls into the category of PG, R and PG-13.  * Black &amp; White movie recorded the lowest movie score for NC-17 rating, whereas the highest score was recorded for G rated movie.  * For color movie R rated one seems to top the charts, whereas lowest score was recorded for PG-13 movie   </vt:lpstr>
      <vt:lpstr>Additional observations  * Only 5% of the movies were made for the black and white screen rest were color.  * The average playtime of a movie was approximately 107 min.  * Around 94% of movies were made in English language.  *Average movie score was 6.4 with 1.6 being minimum and maximum being 9.5.  * The average budget of a movie was approximately 206 million dollars.      </vt:lpstr>
      <vt:lpstr>Decision Tree</vt:lpstr>
      <vt:lpstr>Variable Importance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Recipe behind a Block Buster  Movie</dc:title>
  <dc:creator>Hemanshu Namdeo</dc:creator>
  <cp:lastModifiedBy>Hemanshu Namdeo</cp:lastModifiedBy>
  <cp:revision>7</cp:revision>
  <dcterms:created xsi:type="dcterms:W3CDTF">2019-08-18T15:05:52Z</dcterms:created>
  <dcterms:modified xsi:type="dcterms:W3CDTF">2019-08-18T15:35:30Z</dcterms:modified>
</cp:coreProperties>
</file>