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Lora"/>
      <p:regular r:id="rId31"/>
      <p:bold r:id="rId32"/>
      <p:italic r:id="rId33"/>
      <p:boldItalic r:id="rId34"/>
    </p:embeddedFont>
    <p:embeddedFont>
      <p:font typeface="Spectral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Lora-italic.fntdata"/><Relationship Id="rId10" Type="http://schemas.openxmlformats.org/officeDocument/2006/relationships/slide" Target="slides/slide5.xml"/><Relationship Id="rId32" Type="http://schemas.openxmlformats.org/officeDocument/2006/relationships/font" Target="fonts/Lora-bold.fntdata"/><Relationship Id="rId13" Type="http://schemas.openxmlformats.org/officeDocument/2006/relationships/slide" Target="slides/slide8.xml"/><Relationship Id="rId35" Type="http://schemas.openxmlformats.org/officeDocument/2006/relationships/font" Target="fonts/Spectral-regular.fntdata"/><Relationship Id="rId12" Type="http://schemas.openxmlformats.org/officeDocument/2006/relationships/slide" Target="slides/slide7.xml"/><Relationship Id="rId34" Type="http://schemas.openxmlformats.org/officeDocument/2006/relationships/font" Target="fonts/Lora-boldItalic.fntdata"/><Relationship Id="rId15" Type="http://schemas.openxmlformats.org/officeDocument/2006/relationships/slide" Target="slides/slide10.xml"/><Relationship Id="rId37" Type="http://schemas.openxmlformats.org/officeDocument/2006/relationships/font" Target="fonts/Spectral-italic.fntdata"/><Relationship Id="rId14" Type="http://schemas.openxmlformats.org/officeDocument/2006/relationships/slide" Target="slides/slide9.xml"/><Relationship Id="rId36" Type="http://schemas.openxmlformats.org/officeDocument/2006/relationships/font" Target="fonts/Spectral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Spectral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fd0952c3b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fd0952c3b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cd7d3e7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cd7d3e7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cd7d3e7b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cd7d3e7b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cd7d3e7b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cd7d3e7b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cd7d3e7b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cd7d3e7b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cd7d3e7b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cd7d3e7b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cd7d3e7b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cd7d3e7b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cd7d3e7b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cd7d3e7b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cd7d3e7b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cd7d3e7b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fd0952c3b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fd0952c3b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fd0952c3b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fd0952c3b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fd0952c3b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fd0952c3b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fd0952c3b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fd0952c3b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fd0952c3b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fd0952c3b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fd0952c3b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fd0952c3b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fd0952c3b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fd0952c3b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fd0952c3b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fd0952c3b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-cs20m0007@iittp.ac.in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36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6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Energy Efficient </a:t>
            </a:r>
            <a:r>
              <a:rPr b="0" lang="en" sz="34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GPGPU</a:t>
            </a:r>
            <a:endParaRPr b="0" sz="38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0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Data Specific Thread Scheduling</a:t>
            </a:r>
            <a:endParaRPr sz="2240"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9450" y="2078875"/>
            <a:ext cx="7688700" cy="25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Project Guide:-Dr. Jaynarayan T Tudu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Submitted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 By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: Hemant Kumar Pathak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Dept. of Computer Science &amp; Engineering,		   Roll No.      : CS20M007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Indian Institute of Technology, Tirupati			   Email          : </a:t>
            </a:r>
            <a:r>
              <a:rPr lang="en" sz="1600">
                <a:solidFill>
                  <a:srgbClr val="0097A7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cs20m0007@iittp.ac.in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									   Session      : 2021-22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3975" y="472975"/>
            <a:ext cx="2146076" cy="9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2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Definition and Motivation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Data-specific dynamic thread scheduling based on the signature of the register file changed during the instruction execution within the GPU pipeline.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Motivation behind choosing this topic is to find out the way how to reduce the power consumption without major </a:t>
            </a:r>
            <a:r>
              <a:rPr lang="en"/>
              <a:t>effect</a:t>
            </a:r>
            <a:r>
              <a:rPr lang="en"/>
              <a:t> on performance  of GPU by analyzing the the behavior of register throughout the execution process dynamically.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Cycle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1800875"/>
            <a:ext cx="7688700" cy="25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1466" lvl="0" marL="45720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rgbClr val="373D3F"/>
              </a:buClr>
              <a:buSzPct val="100000"/>
              <a:buFont typeface="Lora"/>
              <a:buChar char="●"/>
            </a:pPr>
            <a:r>
              <a:rPr lang="en" sz="1350">
                <a:solidFill>
                  <a:srgbClr val="373D3F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Fetch instruction from memory using PC</a:t>
            </a:r>
            <a:endParaRPr sz="1350">
              <a:solidFill>
                <a:srgbClr val="373D3F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0146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3D3F"/>
              </a:buClr>
              <a:buSzPct val="100000"/>
              <a:buFont typeface="Lora"/>
              <a:buChar char="●"/>
            </a:pPr>
            <a:r>
              <a:rPr lang="en" sz="1350">
                <a:solidFill>
                  <a:srgbClr val="373D3F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Decode the instruction </a:t>
            </a:r>
            <a:endParaRPr sz="1350">
              <a:solidFill>
                <a:srgbClr val="373D3F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0146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3D3F"/>
              </a:buClr>
              <a:buSzPct val="100000"/>
              <a:buFont typeface="Lora"/>
              <a:buChar char="●"/>
            </a:pPr>
            <a:r>
              <a:rPr lang="en" sz="1350">
                <a:solidFill>
                  <a:srgbClr val="373D3F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Warp Scheduling</a:t>
            </a:r>
            <a:endParaRPr sz="1350">
              <a:solidFill>
                <a:srgbClr val="373D3F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0146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3D3F"/>
              </a:buClr>
              <a:buSzPct val="100000"/>
              <a:buFont typeface="Lora"/>
              <a:buChar char="●"/>
            </a:pPr>
            <a:r>
              <a:rPr lang="en" sz="1350">
                <a:solidFill>
                  <a:srgbClr val="373D3F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Fetch the operands on register </a:t>
            </a:r>
            <a:endParaRPr sz="1350">
              <a:solidFill>
                <a:srgbClr val="373D3F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0146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3D3F"/>
              </a:buClr>
              <a:buSzPct val="100000"/>
              <a:buFont typeface="Lora"/>
              <a:buChar char="●"/>
            </a:pPr>
            <a:r>
              <a:rPr lang="en" sz="1350">
                <a:solidFill>
                  <a:srgbClr val="373D3F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Execute the instruction</a:t>
            </a:r>
            <a:endParaRPr sz="1350">
              <a:solidFill>
                <a:srgbClr val="373D3F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0146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3D3F"/>
              </a:buClr>
              <a:buSzPct val="100000"/>
              <a:buFont typeface="Lora"/>
              <a:buChar char="●"/>
            </a:pPr>
            <a:r>
              <a:rPr lang="en" sz="1350">
                <a:solidFill>
                  <a:srgbClr val="373D3F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Write the result back to register or memory</a:t>
            </a:r>
            <a:endParaRPr sz="1350">
              <a:solidFill>
                <a:srgbClr val="373D3F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3D3F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Flag will send signal iff ALU generate 0.</a:t>
            </a:r>
            <a:endParaRPr sz="1350">
              <a:solidFill>
                <a:srgbClr val="373D3F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700" y="509600"/>
            <a:ext cx="3879225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and Techniques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175" y="543625"/>
            <a:ext cx="4312375" cy="43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575" y="598500"/>
            <a:ext cx="4837700" cy="44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405100" y="2078875"/>
            <a:ext cx="8013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4.4 inferring Graph 4.4 which shown the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relationship between the baseline and modified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GPU which is clearly reflecting as we increase the matrix size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computation time increase gradually but baseline taking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too much time as compared with modified GPU.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600" y="517475"/>
            <a:ext cx="3771400" cy="45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4733175" y="1578600"/>
            <a:ext cx="3684900" cy="2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50225" y="2078875"/>
            <a:ext cx="8067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</a:t>
            </a:r>
            <a:r>
              <a:rPr lang="en"/>
              <a:t> 4.4 which shows the relationship between the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baseline and modified GPU which is clearly reflecting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we increase the matrix size the computation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increase gradually but baseline taking too much time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compared with mod. GPU. 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175" y="567225"/>
            <a:ext cx="4341599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</a:t>
            </a:r>
            <a:r>
              <a:rPr lang="en"/>
              <a:t>he result shows that the performance of the GPU will be increased by 10% for the most of the input data-set which is not a great but is a good improvement. Power analysis is missing here due to Our proposed methods required power-Watch to read the data but it not worked due to some version mismatch with provided simulator,Therefore there is good future </a:t>
            </a:r>
            <a:r>
              <a:rPr lang="en"/>
              <a:t>scope to analyse the Power impact also the performance is analyzed here for matrix based computation so ample scope of analyzing the other benchmark tools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900"/>
              <a:t>Thank You</a:t>
            </a:r>
            <a:endParaRPr b="1"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Spectral"/>
              <a:buChar char="➢"/>
            </a:pPr>
            <a:r>
              <a:rPr lang="en" sz="2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Abstract</a:t>
            </a:r>
            <a:endParaRPr sz="2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Spectral"/>
              <a:buChar char="➢"/>
            </a:pPr>
            <a:r>
              <a:rPr lang="en" sz="2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Tools and Technology Used L</a:t>
            </a:r>
            <a:r>
              <a:rPr lang="en" sz="2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iterature Review</a:t>
            </a:r>
            <a:endParaRPr sz="2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Spectral"/>
              <a:buChar char="➢"/>
            </a:pPr>
            <a:r>
              <a:rPr lang="en" sz="2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Tool and Technology Requirements</a:t>
            </a:r>
            <a:endParaRPr sz="2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Spectral"/>
              <a:buChar char="➢"/>
            </a:pPr>
            <a:r>
              <a:rPr lang="en" sz="2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GPGPU Key Features </a:t>
            </a:r>
            <a:endParaRPr sz="2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Spectral"/>
              <a:buChar char="➢"/>
            </a:pPr>
            <a:r>
              <a:rPr lang="en" sz="2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Nvidia 480 GPU Architecture</a:t>
            </a:r>
            <a:endParaRPr sz="2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Spectral"/>
              <a:buChar char="➢"/>
            </a:pPr>
            <a:r>
              <a:rPr lang="en" sz="2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Problem Definition and Motivation</a:t>
            </a:r>
            <a:endParaRPr sz="2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Spectral"/>
              <a:buChar char="➢"/>
            </a:pPr>
            <a:r>
              <a:rPr lang="en" sz="2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Procedure and Technique</a:t>
            </a:r>
            <a:endParaRPr sz="2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Spectral"/>
              <a:buChar char="➢"/>
            </a:pPr>
            <a:r>
              <a:rPr lang="en" sz="2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Result and 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785450"/>
            <a:ext cx="7688700" cy="25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64">
                <a:latin typeface="Arial"/>
                <a:ea typeface="Arial"/>
                <a:cs typeface="Arial"/>
                <a:sym typeface="Arial"/>
              </a:rPr>
              <a:t>Power remains one of the biggest issue in the computing domain to be solved.</a:t>
            </a:r>
            <a:endParaRPr sz="306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64">
                <a:latin typeface="Arial"/>
                <a:ea typeface="Arial"/>
                <a:cs typeface="Arial"/>
                <a:sym typeface="Arial"/>
              </a:rPr>
              <a:t>GPGPU based computing machines are currently being used extensively to solve computational problems in the field of machine learning and matrix-based computations,etc.</a:t>
            </a:r>
            <a:endParaRPr sz="306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64">
                <a:latin typeface="Arial"/>
                <a:ea typeface="Arial"/>
                <a:cs typeface="Arial"/>
                <a:sym typeface="Arial"/>
              </a:rPr>
              <a:t>In this paper,I had explored the methodology that how </a:t>
            </a:r>
            <a:r>
              <a:rPr b="1" lang="en" sz="2854">
                <a:latin typeface="Arial"/>
                <a:ea typeface="Arial"/>
                <a:cs typeface="Arial"/>
                <a:sym typeface="Arial"/>
              </a:rPr>
              <a:t>dynamically regrouping data specific thread into new warp</a:t>
            </a:r>
            <a:r>
              <a:rPr lang="en" sz="3064">
                <a:latin typeface="Arial"/>
                <a:ea typeface="Arial"/>
                <a:cs typeface="Arial"/>
                <a:sym typeface="Arial"/>
              </a:rPr>
              <a:t> based on </a:t>
            </a:r>
            <a:r>
              <a:rPr b="1" lang="en" sz="2854">
                <a:latin typeface="Arial"/>
                <a:ea typeface="Arial"/>
                <a:cs typeface="Arial"/>
                <a:sym typeface="Arial"/>
              </a:rPr>
              <a:t>minimal hamming distance of Register content</a:t>
            </a:r>
            <a:r>
              <a:rPr lang="en" sz="3064">
                <a:latin typeface="Arial"/>
                <a:ea typeface="Arial"/>
                <a:cs typeface="Arial"/>
                <a:sym typeface="Arial"/>
              </a:rPr>
              <a:t> in such a way that correctness of the program remain as same.</a:t>
            </a:r>
            <a:endParaRPr sz="306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64">
                <a:latin typeface="Arial"/>
                <a:ea typeface="Arial"/>
                <a:cs typeface="Arial"/>
                <a:sym typeface="Arial"/>
              </a:rPr>
              <a:t>To achieve my goal I performed elementary operations and succeed little.Performance analysis part completed.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853850"/>
            <a:ext cx="76887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25">
                <a:latin typeface="Arial"/>
                <a:ea typeface="Arial"/>
                <a:cs typeface="Arial"/>
                <a:sym typeface="Arial"/>
              </a:rPr>
              <a:t>→ Dynamic power &amp; clock gating mechanism on entire datapath components i.e.,IFID unit, Scheduler unit, Operand collector unit, Execution unit in reverse order.[paper0]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200">
                <a:latin typeface="Arial"/>
                <a:ea typeface="Arial"/>
                <a:cs typeface="Arial"/>
                <a:sym typeface="Arial"/>
              </a:rPr>
              <a:t>→Instruction reordering:- wavefront scheduler that clusters the similar type (INT/FP/SFU/LD&amp;Store)  of instructions and issues them to the execution units using power gating. </a:t>
            </a:r>
            <a:r>
              <a:rPr lang="en" sz="4625">
                <a:latin typeface="Arial"/>
                <a:ea typeface="Arial"/>
                <a:cs typeface="Arial"/>
                <a:sym typeface="Arial"/>
              </a:rPr>
              <a:t>OOO( out of order) principle to modify PTX code without impacting the correctness of the program</a:t>
            </a:r>
            <a:r>
              <a:rPr lang="en" sz="4200">
                <a:latin typeface="Arial"/>
                <a:ea typeface="Arial"/>
                <a:cs typeface="Arial"/>
                <a:sym typeface="Arial"/>
              </a:rPr>
              <a:t>[pape1]</a:t>
            </a:r>
            <a:endParaRPr sz="46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25">
                <a:latin typeface="Arial"/>
                <a:ea typeface="Arial"/>
                <a:cs typeface="Arial"/>
                <a:sym typeface="Arial"/>
              </a:rPr>
              <a:t>→Two-level warp scheduler in (round-robin or greedy) and register file caching instead of Main register file methodology.[paper2]</a:t>
            </a:r>
            <a:endParaRPr sz="46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25">
                <a:latin typeface="Arial"/>
                <a:ea typeface="Arial"/>
                <a:cs typeface="Arial"/>
                <a:sym typeface="Arial"/>
              </a:rPr>
              <a:t>→Thread block + Warp (two level scheduling) :- Try to throttle active # core and warp.To improve efficiency for memory intensive workload.[paper 3]</a:t>
            </a:r>
            <a:endParaRPr sz="46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625">
                <a:latin typeface="Arial"/>
                <a:ea typeface="Arial"/>
                <a:cs typeface="Arial"/>
                <a:sym typeface="Arial"/>
              </a:rPr>
              <a:t>→Dynamic warp formation and scheduling using different heuristic approach.[paper4]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and Technology Requirement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→Programming language:C++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→GPGPU Sim simulator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→NVIDIA 480 GPU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→CUDA (Compute Unified Device Architecture).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→Rodinia Benchmark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→Google Colab Notebook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GPGPU Key Features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1909600"/>
            <a:ext cx="7688700" cy="29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5"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" sz="3005">
                <a:latin typeface="Arial"/>
                <a:ea typeface="Arial"/>
                <a:cs typeface="Arial"/>
                <a:sym typeface="Arial"/>
              </a:rPr>
              <a:t> uses </a:t>
            </a:r>
            <a:r>
              <a:rPr b="1" lang="en" sz="2845">
                <a:latin typeface="Arial"/>
                <a:ea typeface="Arial"/>
                <a:cs typeface="Arial"/>
                <a:sym typeface="Arial"/>
              </a:rPr>
              <a:t>Single Instruction Multiple Thread</a:t>
            </a:r>
            <a:r>
              <a:rPr lang="en" sz="3005">
                <a:latin typeface="Arial"/>
                <a:ea typeface="Arial"/>
                <a:cs typeface="Arial"/>
                <a:sym typeface="Arial"/>
              </a:rPr>
              <a:t> (SIMT) Principle of execution.</a:t>
            </a:r>
            <a:endParaRPr sz="279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95">
                <a:latin typeface="Arial"/>
                <a:ea typeface="Arial"/>
                <a:cs typeface="Arial"/>
                <a:sym typeface="Arial"/>
              </a:rPr>
              <a:t>High data throughput: </a:t>
            </a:r>
            <a:r>
              <a:rPr lang="en" sz="2795">
                <a:latin typeface="Arial"/>
                <a:ea typeface="Arial"/>
                <a:cs typeface="Arial"/>
                <a:sym typeface="Arial"/>
              </a:rPr>
              <a:t>Hundreds of cores performing the same operation on multiple data in parallel.</a:t>
            </a:r>
            <a:endParaRPr sz="279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95">
                <a:latin typeface="Arial"/>
                <a:ea typeface="Arial"/>
                <a:cs typeface="Arial"/>
                <a:sym typeface="Arial"/>
              </a:rPr>
              <a:t>Massive parallelism:</a:t>
            </a:r>
            <a:r>
              <a:rPr lang="en" sz="2795">
                <a:latin typeface="Arial"/>
                <a:ea typeface="Arial"/>
                <a:cs typeface="Arial"/>
                <a:sym typeface="Arial"/>
              </a:rPr>
              <a:t> Used for matrix computation or modeling complex system.</a:t>
            </a:r>
            <a:endParaRPr sz="279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95">
                <a:latin typeface="Arial"/>
                <a:ea typeface="Arial"/>
                <a:cs typeface="Arial"/>
                <a:sym typeface="Arial"/>
              </a:rPr>
              <a:t>Issue with GPGPU </a:t>
            </a:r>
            <a:r>
              <a:rPr lang="en" sz="2795">
                <a:latin typeface="Arial"/>
                <a:ea typeface="Arial"/>
                <a:cs typeface="Arial"/>
                <a:sym typeface="Arial"/>
              </a:rPr>
              <a:t>suffers from</a:t>
            </a:r>
            <a:r>
              <a:rPr b="1" lang="en" sz="2795">
                <a:latin typeface="Arial"/>
                <a:ea typeface="Arial"/>
                <a:cs typeface="Arial"/>
                <a:sym typeface="Arial"/>
              </a:rPr>
              <a:t> low power efficiency</a:t>
            </a:r>
            <a:r>
              <a:rPr lang="en" sz="2795">
                <a:latin typeface="Arial"/>
                <a:ea typeface="Arial"/>
                <a:cs typeface="Arial"/>
                <a:sym typeface="Arial"/>
              </a:rPr>
              <a:t> due to the lack of not efficient thread level parallelism (TLP) algorithm or memory intensive applications.</a:t>
            </a:r>
            <a:endParaRPr sz="279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95">
                <a:latin typeface="Arial"/>
                <a:ea typeface="Arial"/>
                <a:cs typeface="Arial"/>
                <a:sym typeface="Arial"/>
              </a:rPr>
              <a:t>Costly </a:t>
            </a:r>
            <a:r>
              <a:rPr lang="en" sz="2795">
                <a:latin typeface="Arial"/>
                <a:ea typeface="Arial"/>
                <a:cs typeface="Arial"/>
                <a:sym typeface="Arial"/>
              </a:rPr>
              <a:t>as compared with cpu</a:t>
            </a:r>
            <a:endParaRPr sz="279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95">
                <a:latin typeface="Arial"/>
                <a:ea typeface="Arial"/>
                <a:cs typeface="Arial"/>
                <a:sym typeface="Arial"/>
              </a:rPr>
              <a:t>High complexity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Nvidia 480 GPU Architecture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25" y="1945075"/>
            <a:ext cx="8495624" cy="29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Nvidia 480 Description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ade up of 15 Streaming Multiprocessors (SMs)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SM consist of Instruction cache, register file unit, warp scheduler, and execution units, memory unit.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Per SM  accommodate maximum 48 active warps at a time i.e., 48 * 32= 1536 threads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Execution unit </a:t>
            </a:r>
            <a:r>
              <a:rPr lang="en"/>
              <a:t>consist of 2 SP, 16 Load/Store units, and 4 SFUs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of SP has 16 SIMT processing lane cores (also known CUDA core)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During each cycle, each SP can operate 32 concurrent threads i.e., 2 * 16=32 threads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34"/>
              <a:t>Lets Vector having 8192 elements.</a:t>
            </a:r>
            <a:endParaRPr b="1" sz="20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34"/>
              <a:t>Assuming, 512 elements / Block</a:t>
            </a:r>
            <a:endParaRPr b="1" sz="20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34"/>
              <a:t>=</a:t>
            </a:r>
            <a:r>
              <a:rPr b="1" lang="en" sz="2034"/>
              <a:t>16 SIMD threads / block * </a:t>
            </a:r>
            <a:r>
              <a:rPr b="1" lang="en" sz="2084">
                <a:solidFill>
                  <a:srgbClr val="373D3F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32 elements / thread</a:t>
            </a:r>
            <a:endParaRPr b="1" sz="2084">
              <a:solidFill>
                <a:srgbClr val="373D3F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84">
                <a:solidFill>
                  <a:srgbClr val="373D3F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Fermi have 7-16 multithreaded SIMD processors, here 16</a:t>
            </a:r>
            <a:endParaRPr b="1" sz="2084">
              <a:solidFill>
                <a:srgbClr val="373D3F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84">
                <a:solidFill>
                  <a:srgbClr val="373D3F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each SIMD processor, there are 32 SIMD lanes</a:t>
            </a:r>
            <a:endParaRPr b="1" sz="2084">
              <a:solidFill>
                <a:srgbClr val="373D3F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84">
                <a:solidFill>
                  <a:srgbClr val="373D3F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=An SIMD instruction executes 32 elements at a time</a:t>
            </a:r>
            <a:endParaRPr b="1" sz="2084">
              <a:solidFill>
                <a:srgbClr val="373D3F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3D3F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750" y="517850"/>
            <a:ext cx="3517525" cy="42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