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Open Sans" panose="020B060603050402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mailto:hemant1811@gmail.com" TargetMode="External"/><Relationship Id="rId3" Type="http://schemas.openxmlformats.org/officeDocument/2006/relationships/hyperlink" Target="mailto:jatindua2001@gmail.com" TargetMode="External"/><Relationship Id="rId7" Type="http://schemas.openxmlformats.org/officeDocument/2006/relationships/hyperlink" Target="mailto:sharma07101998@gmail.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mailto:muskangupta61814@gmail.com" TargetMode="External"/><Relationship Id="rId5" Type="http://schemas.openxmlformats.org/officeDocument/2006/relationships/hyperlink" Target="mailto:aayushidhama1301@gmail.com" TargetMode="External"/><Relationship Id="rId4" Type="http://schemas.openxmlformats.org/officeDocument/2006/relationships/hyperlink" Target="mailto:rohit.saxena9492@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IN" sz="1800" b="0" i="0" dirty="0">
                <a:solidFill>
                  <a:srgbClr val="212529"/>
                </a:solidFill>
                <a:effectLst/>
                <a:latin typeface="Times New Roman" panose="02020603050405020304" pitchFamily="18" charset="0"/>
                <a:cs typeface="Times New Roman" panose="02020603050405020304" pitchFamily="18" charset="0"/>
              </a:rPr>
              <a:t>AICTE, MIC-Student Innovation</a:t>
            </a:r>
            <a:endParaRPr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PS Code:</a:t>
            </a:r>
            <a:r>
              <a:rPr lang="en-IN" sz="1800" dirty="0">
                <a:solidFill>
                  <a:srgbClr val="212529"/>
                </a:solidFill>
                <a:latin typeface="Times New Roman" panose="02020603050405020304" pitchFamily="18" charset="0"/>
                <a:cs typeface="Times New Roman" panose="02020603050405020304" pitchFamily="18" charset="0"/>
              </a:rPr>
              <a:t>SM946</a:t>
            </a:r>
            <a:endParaRPr lang="en-US" dirty="0">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US" dirty="0" err="1">
                <a:solidFill>
                  <a:schemeClr val="tx1"/>
                </a:solidFill>
                <a:latin typeface="Times New Roman" panose="02020603050405020304" pitchFamily="18" charset="0"/>
                <a:ea typeface="Franklin Gothic"/>
                <a:cs typeface="Times New Roman" panose="02020603050405020304" pitchFamily="18" charset="0"/>
                <a:sym typeface="Franklin Gothic"/>
              </a:rPr>
              <a:t>Dark.Coders</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Jatin Dua</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a:t>
            </a:r>
            <a:r>
              <a:rPr lang="en-US" dirty="0">
                <a:solidFill>
                  <a:schemeClr val="tx1"/>
                </a:solidFill>
                <a:latin typeface="Franklin Gothic"/>
                <a:ea typeface="Franklin Gothic"/>
                <a:cs typeface="Franklin Gothic"/>
                <a:sym typeface="Franklin Gothic"/>
              </a:rPr>
              <a:t>[C-32842]</a:t>
            </a:r>
            <a:endParaRPr dirty="0">
              <a:solidFill>
                <a:schemeClr val="tx1"/>
              </a:solidFill>
            </a:endParaRPr>
          </a:p>
          <a:p>
            <a:pPr marL="0" indent="0"/>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 </a:t>
            </a:r>
            <a:r>
              <a:rPr lang="en-US" sz="1800" dirty="0">
                <a:solidFill>
                  <a:schemeClr val="tx1"/>
                </a:solidFill>
                <a:latin typeface="Times New Roman" panose="02020603050405020304" pitchFamily="18" charset="0"/>
                <a:cs typeface="Times New Roman" panose="02020603050405020304" pitchFamily="18" charset="0"/>
              </a:rPr>
              <a:t>Dr Akhilesh Das Gupta Institute of Technology and Management, Delhi </a:t>
            </a: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100823"/>
            <a:ext cx="6024054" cy="406171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sz="1400" dirty="0">
                <a:latin typeface="Times New Roman" panose="02020603050405020304" pitchFamily="18" charset="0"/>
                <a:cs typeface="Times New Roman" panose="02020603050405020304" pitchFamily="18" charset="0"/>
              </a:rPr>
              <a:t>The complexity of health insurance industry has been much talked and less understood with the advent of (Third Party administrator)</a:t>
            </a:r>
            <a:r>
              <a:rPr lang="en-US" sz="1400" dirty="0" err="1">
                <a:latin typeface="Times New Roman" panose="02020603050405020304" pitchFamily="18" charset="0"/>
                <a:cs typeface="Times New Roman" panose="02020603050405020304" pitchFamily="18" charset="0"/>
              </a:rPr>
              <a:t>tpa</a:t>
            </a:r>
            <a:r>
              <a:rPr lang="en-US" sz="1400" dirty="0">
                <a:latin typeface="Times New Roman" panose="02020603050405020304" pitchFamily="18" charset="0"/>
                <a:cs typeface="Times New Roman" panose="02020603050405020304" pitchFamily="18" charset="0"/>
              </a:rPr>
              <a:t> this sector has assumed a new direction.</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latin typeface="Times New Roman" panose="02020603050405020304" pitchFamily="18" charset="0"/>
                <a:cs typeface="Times New Roman" panose="02020603050405020304" pitchFamily="18" charset="0"/>
              </a:rPr>
              <a:t>To overcome this problem we are coming up with solution called</a:t>
            </a:r>
          </a:p>
          <a:p>
            <a:pPr marL="285750" indent="-285750">
              <a:buFont typeface="Noto Sans Symbols"/>
              <a:buChar char="⮚"/>
            </a:pPr>
            <a:r>
              <a:rPr lang="en-US" sz="1400" b="0" i="0" dirty="0">
                <a:solidFill>
                  <a:srgbClr val="212121"/>
                </a:solidFill>
                <a:effectLst/>
                <a:latin typeface="Times New Roman" panose="02020603050405020304" pitchFamily="18" charset="0"/>
                <a:cs typeface="Times New Roman" panose="02020603050405020304" pitchFamily="18" charset="0"/>
              </a:rPr>
              <a:t>This app will help </a:t>
            </a:r>
            <a:r>
              <a:rPr lang="en-US" sz="1400" dirty="0">
                <a:solidFill>
                  <a:srgbClr val="212121"/>
                </a:solidFill>
                <a:latin typeface="Times New Roman" panose="02020603050405020304" pitchFamily="18" charset="0"/>
                <a:cs typeface="Times New Roman" panose="02020603050405020304" pitchFamily="18" charset="0"/>
              </a:rPr>
              <a:t>patient</a:t>
            </a:r>
            <a:r>
              <a:rPr lang="en-US" sz="1400" b="0" i="0" dirty="0">
                <a:solidFill>
                  <a:srgbClr val="212121"/>
                </a:solidFill>
                <a:effectLst/>
                <a:latin typeface="Times New Roman" panose="02020603050405020304" pitchFamily="18" charset="0"/>
                <a:cs typeface="Times New Roman" panose="02020603050405020304" pitchFamily="18" charset="0"/>
              </a:rPr>
              <a:t>s to make claim process easy by working as a bridge between insurance companies &amp; hospitals.</a:t>
            </a:r>
            <a:endParaRPr lang="en-US" sz="14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400" dirty="0">
                <a:latin typeface="Times New Roman" panose="02020603050405020304" pitchFamily="18" charset="0"/>
                <a:cs typeface="Times New Roman" panose="02020603050405020304" pitchFamily="18" charset="0"/>
              </a:rPr>
              <a:t>This blockchain integrated medical technology provides the patient's health records on a regularly updated basis so the insurance company can able to release insurance claims fastly, just by decentralized database.</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latin typeface="Times New Roman" panose="02020603050405020304" pitchFamily="18" charset="0"/>
                <a:cs typeface="Times New Roman" panose="02020603050405020304" pitchFamily="18" charset="0"/>
              </a:rPr>
              <a:t>With help of a decentralized database, patient health history, maintenance in well designed, understandable format so that doctors can able to improve their judgement, analyze ,medicate patients fastly, anywhere in the world and patient have their control over data.</a:t>
            </a: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600"/>
            </a:pPr>
            <a:br>
              <a:rPr lang="en-US" dirty="0"/>
            </a:b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754794"/>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Front-End: HTML,CSS,BOOTSTRAP</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Times New Roman" panose="02020603050405020304" pitchFamily="18" charset="0"/>
                <a:cs typeface="Times New Roman" panose="02020603050405020304" pitchFamily="18" charset="0"/>
                <a:sym typeface="Libre Franklin"/>
              </a:rPr>
              <a:t>Back-End: Blockchain, MongoDb, NodeJS, ExpressJS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Times New Roman" panose="02020603050405020304" pitchFamily="18" charset="0"/>
                <a:cs typeface="Times New Roman" panose="02020603050405020304" pitchFamily="18" charset="0"/>
                <a:sym typeface="Libre Franklin"/>
              </a:rPr>
              <a:t>Languages: Solidity, JavaScript, Python, JSON</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13" name="Picture 12">
            <a:extLst>
              <a:ext uri="{FF2B5EF4-FFF2-40B4-BE49-F238E27FC236}">
                <a16:creationId xmlns:a16="http://schemas.microsoft.com/office/drawing/2014/main" id="{BC9C6CF4-89D8-4DDC-8D9E-8F370B54E3E4}"/>
              </a:ext>
            </a:extLst>
          </p:cNvPr>
          <p:cNvPicPr>
            <a:picLocks noChangeAspect="1"/>
          </p:cNvPicPr>
          <p:nvPr/>
        </p:nvPicPr>
        <p:blipFill>
          <a:blip r:embed="rId3"/>
          <a:stretch>
            <a:fillRect/>
          </a:stretch>
        </p:blipFill>
        <p:spPr>
          <a:xfrm>
            <a:off x="7378575" y="697584"/>
            <a:ext cx="4421071" cy="2575273"/>
          </a:xfrm>
          <a:prstGeom prst="rect">
            <a:avLst/>
          </a:prstGeom>
          <a:ln>
            <a:solidFill>
              <a:schemeClr val="tx1"/>
            </a:solidFill>
          </a:ln>
        </p:spPr>
      </p:pic>
      <p:sp>
        <p:nvSpPr>
          <p:cNvPr id="14" name="TextBox 13">
            <a:extLst>
              <a:ext uri="{FF2B5EF4-FFF2-40B4-BE49-F238E27FC236}">
                <a16:creationId xmlns:a16="http://schemas.microsoft.com/office/drawing/2014/main" id="{B9E029E2-9F9B-4D17-84FE-3C097182D6AB}"/>
              </a:ext>
            </a:extLst>
          </p:cNvPr>
          <p:cNvSpPr txBox="1"/>
          <p:nvPr/>
        </p:nvSpPr>
        <p:spPr>
          <a:xfrm>
            <a:off x="7352397" y="389807"/>
            <a:ext cx="2444155" cy="307777"/>
          </a:xfrm>
          <a:prstGeom prst="rect">
            <a:avLst/>
          </a:prstGeom>
          <a:noFill/>
        </p:spPr>
        <p:txBody>
          <a:bodyPr wrap="square" rtlCol="0">
            <a:spAutoFit/>
          </a:bodyPr>
          <a:lstStyle/>
          <a:p>
            <a:r>
              <a:rPr lang="en-US" dirty="0"/>
              <a:t>Process Flow chart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IN" sz="1500" b="1" i="0" dirty="0">
                <a:solidFill>
                  <a:srgbClr val="333333"/>
                </a:solidFill>
                <a:effectLst/>
                <a:latin typeface="Times New Roman" panose="02020603050405020304" pitchFamily="18" charset="0"/>
                <a:cs typeface="Times New Roman" panose="02020603050405020304" pitchFamily="18" charset="0"/>
              </a:rPr>
              <a:t>Fraud Prevention</a:t>
            </a:r>
            <a:endParaRPr lang="en-IN" sz="1500" b="1" dirty="0">
              <a:solidFill>
                <a:srgbClr val="333333"/>
              </a:solidFill>
              <a:latin typeface="Times New Roman" panose="02020603050405020304" pitchFamily="18" charset="0"/>
              <a:cs typeface="Times New Roman" panose="02020603050405020304" pitchFamily="18" charset="0"/>
            </a:endParaRPr>
          </a:p>
          <a:p>
            <a:pPr marL="0" indent="0">
              <a:spcBef>
                <a:spcPts val="0"/>
              </a:spcBef>
            </a:pPr>
            <a:r>
              <a:rPr lang="en-US" sz="1400" b="0" i="0" dirty="0">
                <a:solidFill>
                  <a:srgbClr val="333333"/>
                </a:solidFill>
                <a:effectLst/>
                <a:latin typeface="Times New Roman" panose="02020603050405020304" pitchFamily="18" charset="0"/>
                <a:cs typeface="Times New Roman" panose="02020603050405020304" pitchFamily="18" charset="0"/>
              </a:rPr>
              <a:t>With blockchain insurance claims, insurers can eliminate such common types of insurance fraud and patients personal data is secured.</a:t>
            </a:r>
            <a:endParaRPr lang="en-IN" sz="1400" b="1" i="0" dirty="0">
              <a:solidFill>
                <a:srgbClr val="333333"/>
              </a:solidFill>
              <a:effectLst/>
              <a:latin typeface="Times New Roman" panose="02020603050405020304" pitchFamily="18" charset="0"/>
              <a:cs typeface="Times New Roman" panose="02020603050405020304" pitchFamily="18" charset="0"/>
            </a:endParaRPr>
          </a:p>
          <a:p>
            <a:pPr marL="0" indent="0">
              <a:spcBef>
                <a:spcPts val="0"/>
              </a:spcBef>
            </a:pPr>
            <a:endParaRPr lang="en-IN" sz="1500" b="1" i="0" dirty="0">
              <a:solidFill>
                <a:srgbClr val="333333"/>
              </a:solidFill>
              <a:effectLst/>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500" b="1" i="0" dirty="0">
                <a:solidFill>
                  <a:srgbClr val="000000"/>
                </a:solidFill>
                <a:effectLst/>
                <a:latin typeface="Times New Roman" panose="02020603050405020304" pitchFamily="18" charset="0"/>
                <a:cs typeface="Times New Roman" panose="02020603050405020304" pitchFamily="18" charset="0"/>
              </a:rPr>
              <a:t>Control Over the Data</a:t>
            </a:r>
          </a:p>
          <a:p>
            <a:pPr marL="0" indent="0">
              <a:spcBef>
                <a:spcPts val="0"/>
              </a:spcBef>
            </a:pPr>
            <a:r>
              <a:rPr lang="en-US" sz="1400" b="0" i="0" dirty="0">
                <a:solidFill>
                  <a:srgbClr val="000000"/>
                </a:solidFill>
                <a:effectLst/>
                <a:latin typeface="Times New Roman" panose="02020603050405020304" pitchFamily="18" charset="0"/>
                <a:cs typeface="Times New Roman" panose="02020603050405020304" pitchFamily="18" charset="0"/>
              </a:rPr>
              <a:t>Anyone willing to access the health records would require the patient’s public key. Patients could seamlessly control who should access what data.</a:t>
            </a:r>
          </a:p>
          <a:p>
            <a:pPr marL="0" indent="0">
              <a:spcBef>
                <a:spcPts val="0"/>
              </a:spcBef>
            </a:pPr>
            <a:endParaRPr lang="en-US" sz="15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500" b="1" dirty="0">
                <a:solidFill>
                  <a:srgbClr val="333333"/>
                </a:solidFill>
                <a:latin typeface="Times New Roman" panose="02020603050405020304" pitchFamily="18" charset="0"/>
                <a:cs typeface="Times New Roman" panose="02020603050405020304" pitchFamily="18" charset="0"/>
              </a:rPr>
              <a:t>Claim process become easy</a:t>
            </a:r>
          </a:p>
          <a:p>
            <a:pPr marL="0" indent="0">
              <a:spcBef>
                <a:spcPts val="0"/>
              </a:spcBef>
            </a:pPr>
            <a:r>
              <a:rPr lang="en-US" sz="1400" dirty="0">
                <a:solidFill>
                  <a:srgbClr val="333333"/>
                </a:solidFill>
                <a:latin typeface="Times New Roman" panose="02020603050405020304" pitchFamily="18" charset="0"/>
                <a:cs typeface="Times New Roman" panose="02020603050405020304" pitchFamily="18" charset="0"/>
              </a:rPr>
              <a:t>A single ledger shared among the healthcare stakeholders. This will help in timely treatment of patients also provide accurate payment to provider.</a:t>
            </a:r>
          </a:p>
          <a:p>
            <a:pPr marL="0" indent="0">
              <a:spcBef>
                <a:spcPts val="0"/>
              </a:spcBef>
            </a:pPr>
            <a:endParaRPr lang="en-US" sz="1400" b="0" i="0" dirty="0">
              <a:solidFill>
                <a:srgbClr val="333333"/>
              </a:solidFill>
              <a:effectLst/>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b="1" dirty="0"/>
              <a:t>Cashless claim facility</a:t>
            </a:r>
          </a:p>
          <a:p>
            <a:pPr marL="0" lvl="0" indent="0" algn="l" rtl="0">
              <a:lnSpc>
                <a:spcPct val="90000"/>
              </a:lnSpc>
              <a:spcBef>
                <a:spcPts val="0"/>
              </a:spcBef>
              <a:spcAft>
                <a:spcPts val="0"/>
              </a:spcAft>
              <a:buClr>
                <a:schemeClr val="dk1"/>
              </a:buClr>
              <a:buSzPts val="1600"/>
            </a:pPr>
            <a:r>
              <a:rPr lang="en-US" dirty="0"/>
              <a:t>With the help of decentralized database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5836764"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500" b="1" i="0" u="none" strike="noStrike" dirty="0">
                <a:solidFill>
                  <a:srgbClr val="1F2432"/>
                </a:solidFill>
                <a:effectLst/>
                <a:latin typeface="Times New Roman" panose="02020603050405020304" pitchFamily="18" charset="0"/>
                <a:cs typeface="Times New Roman" panose="02020603050405020304" pitchFamily="18" charset="0"/>
              </a:rPr>
              <a:t>Making Electronic Health Records More Accessible with Blockchain</a:t>
            </a:r>
          </a:p>
          <a:p>
            <a:pPr>
              <a:lnSpc>
                <a:spcPct val="90000"/>
              </a:lnSpc>
              <a:buClr>
                <a:schemeClr val="dk1"/>
              </a:buClr>
              <a:buSzPts val="1600"/>
            </a:pPr>
            <a:r>
              <a:rPr lang="en-US" b="0" i="0" dirty="0">
                <a:solidFill>
                  <a:srgbClr val="1F2432"/>
                </a:solidFill>
                <a:effectLst/>
                <a:latin typeface="Times New Roman" panose="02020603050405020304" pitchFamily="18" charset="0"/>
                <a:cs typeface="Times New Roman" panose="02020603050405020304" pitchFamily="18" charset="0"/>
              </a:rPr>
              <a:t>Electronic health records (EHR) can be hard to manage. One healthcare provider’s EHR for a patient may differ from the same patient’s other provider.</a:t>
            </a:r>
          </a:p>
          <a:p>
            <a:pPr>
              <a:lnSpc>
                <a:spcPct val="90000"/>
              </a:lnSpc>
              <a:buClr>
                <a:schemeClr val="dk1"/>
              </a:buClr>
              <a:buSzPts val="1600"/>
            </a:pPr>
            <a:r>
              <a:rPr lang="en-US" b="0" i="0" dirty="0">
                <a:solidFill>
                  <a:srgbClr val="1F2432"/>
                </a:solidFill>
                <a:effectLst/>
                <a:latin typeface="Times New Roman" panose="02020603050405020304" pitchFamily="18" charset="0"/>
                <a:cs typeface="Times New Roman" panose="02020603050405020304" pitchFamily="18" charset="0"/>
              </a:rPr>
              <a:t> </a:t>
            </a:r>
            <a:endParaRPr lang="en-US" b="1" i="0" u="none" strike="noStrike" dirty="0">
              <a:solidFill>
                <a:srgbClr val="1F2432"/>
              </a:solidFill>
              <a:effectLst/>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500" b="1" i="0" dirty="0">
                <a:solidFill>
                  <a:srgbClr val="000000"/>
                </a:solidFill>
                <a:effectLst/>
                <a:latin typeface="Times New Roman" panose="02020603050405020304" pitchFamily="18" charset="0"/>
                <a:cs typeface="Times New Roman" panose="02020603050405020304" pitchFamily="18" charset="0"/>
              </a:rPr>
              <a:t>Simplified Approach to Data</a:t>
            </a:r>
          </a:p>
          <a:p>
            <a:pPr marR="0" lvl="0" algn="l" rtl="0">
              <a:lnSpc>
                <a:spcPct val="90000"/>
              </a:lnSpc>
              <a:spcBef>
                <a:spcPts val="0"/>
              </a:spcBef>
              <a:spcAft>
                <a:spcPts val="0"/>
              </a:spcAft>
              <a:buClr>
                <a:schemeClr val="dk1"/>
              </a:buClr>
              <a:buSzPts val="1600"/>
            </a:pPr>
            <a:r>
              <a:rPr lang="en-US" b="0" i="0" dirty="0">
                <a:solidFill>
                  <a:srgbClr val="000000"/>
                </a:solidFill>
                <a:effectLst/>
                <a:latin typeface="Times New Roman" panose="02020603050405020304" pitchFamily="18" charset="0"/>
                <a:cs typeface="Times New Roman" panose="02020603050405020304" pitchFamily="18" charset="0"/>
              </a:rPr>
              <a:t>Unlike a traditional way of managing information, healthcare records can be shared across multiple nodes using the healthcare blockchain.</a:t>
            </a:r>
          </a:p>
          <a:p>
            <a:pPr marR="0" lvl="0" algn="l" rtl="0">
              <a:lnSpc>
                <a:spcPct val="90000"/>
              </a:lnSpc>
              <a:spcBef>
                <a:spcPts val="0"/>
              </a:spcBef>
              <a:spcAft>
                <a:spcPts val="0"/>
              </a:spcAft>
              <a:buClr>
                <a:schemeClr val="dk1"/>
              </a:buClr>
              <a:buSzPts val="1600"/>
            </a:pPr>
            <a:endParaRPr lang="en-US"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500" b="1" i="0" dirty="0">
                <a:solidFill>
                  <a:srgbClr val="000000"/>
                </a:solidFill>
                <a:effectLst/>
                <a:latin typeface="Times New Roman" panose="02020603050405020304" pitchFamily="18" charset="0"/>
                <a:cs typeface="Times New Roman" panose="02020603050405020304" pitchFamily="18" charset="0"/>
              </a:rPr>
              <a:t>System Interoperability</a:t>
            </a:r>
          </a:p>
          <a:p>
            <a:pPr marR="0" lvl="0" algn="l" rtl="0">
              <a:lnSpc>
                <a:spcPct val="90000"/>
              </a:lnSpc>
              <a:spcBef>
                <a:spcPts val="0"/>
              </a:spcBef>
              <a:spcAft>
                <a:spcPts val="0"/>
              </a:spcAft>
              <a:buClr>
                <a:schemeClr val="dk1"/>
              </a:buClr>
              <a:buSzPts val="1600"/>
            </a:pPr>
            <a:r>
              <a:rPr lang="en-US" b="0" i="0" dirty="0">
                <a:solidFill>
                  <a:srgbClr val="000000"/>
                </a:solidFill>
                <a:effectLst/>
                <a:latin typeface="Times New Roman" panose="02020603050405020304" pitchFamily="18" charset="0"/>
                <a:cs typeface="Times New Roman" panose="02020603050405020304" pitchFamily="18" charset="0"/>
              </a:rPr>
              <a:t>The inability to exchange healthcare records could lead to delays in treatment. But blockchain could alleviate this problem by decentralizing the data.</a:t>
            </a:r>
          </a:p>
          <a:p>
            <a:pPr marL="285750" marR="0" lvl="0" indent="-285750" algn="l" rtl="0">
              <a:lnSpc>
                <a:spcPct val="90000"/>
              </a:lnSpc>
              <a:spcBef>
                <a:spcPts val="0"/>
              </a:spcBef>
              <a:spcAft>
                <a:spcPts val="0"/>
              </a:spcAft>
              <a:buClr>
                <a:schemeClr val="dk1"/>
              </a:buClr>
              <a:buSzPts val="1600"/>
              <a:buFont typeface="Noto Sans Symbols"/>
              <a:buChar char="⮚"/>
            </a:pPr>
            <a:endParaRPr lang="en-US"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500" b="1" i="0" dirty="0">
                <a:solidFill>
                  <a:srgbClr val="000000"/>
                </a:solidFill>
                <a:effectLst/>
                <a:latin typeface="Times New Roman" panose="02020603050405020304" pitchFamily="18" charset="0"/>
                <a:cs typeface="Times New Roman" panose="02020603050405020304" pitchFamily="18" charset="0"/>
              </a:rPr>
              <a:t>Efficiency</a:t>
            </a:r>
          </a:p>
          <a:p>
            <a:pPr marR="0" lvl="0" algn="l" rtl="0">
              <a:lnSpc>
                <a:spcPct val="90000"/>
              </a:lnSpc>
              <a:spcBef>
                <a:spcPts val="0"/>
              </a:spcBef>
              <a:spcAft>
                <a:spcPts val="0"/>
              </a:spcAft>
              <a:buClr>
                <a:schemeClr val="dk1"/>
              </a:buClr>
              <a:buSzPts val="1600"/>
            </a:pPr>
            <a:r>
              <a:rPr lang="en-US" b="0" i="0" dirty="0">
                <a:solidFill>
                  <a:srgbClr val="000000"/>
                </a:solidFill>
                <a:effectLst/>
                <a:latin typeface="Times New Roman" panose="02020603050405020304" pitchFamily="18" charset="0"/>
                <a:cs typeface="Times New Roman" panose="02020603050405020304" pitchFamily="18" charset="0"/>
              </a:rPr>
              <a:t>Blockchain in healthcare could turn the system highly efficient via real-time processing.</a:t>
            </a:r>
          </a:p>
          <a:p>
            <a:pPr marL="285750" marR="0" lvl="0" indent="-285750" algn="l" rtl="0">
              <a:lnSpc>
                <a:spcPct val="90000"/>
              </a:lnSpc>
              <a:spcBef>
                <a:spcPts val="0"/>
              </a:spcBef>
              <a:spcAft>
                <a:spcPts val="0"/>
              </a:spcAft>
              <a:buClr>
                <a:schemeClr val="dk1"/>
              </a:buClr>
              <a:buSzPts val="1600"/>
              <a:buFont typeface="Noto Sans Symbols"/>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90000"/>
              </a:lnSpc>
              <a:buClr>
                <a:schemeClr val="dk1"/>
              </a:buClr>
              <a:buSzPts val="1600"/>
              <a:buFont typeface="Noto Sans Symbols"/>
              <a:buChar char="⮚"/>
            </a:pPr>
            <a:endParaRPr lang="en-US" b="1" i="0" u="none" strike="noStrike" dirty="0">
              <a:solidFill>
                <a:srgbClr val="1F2432"/>
              </a:solidFill>
              <a:effectLst/>
              <a:latin typeface="Montserrat" panose="00000500000000000000" pitchFamily="2" charset="0"/>
            </a:endParaRPr>
          </a:p>
          <a:p>
            <a:pPr marL="285750" indent="-285750">
              <a:lnSpc>
                <a:spcPct val="90000"/>
              </a:lnSpc>
              <a:buClr>
                <a:schemeClr val="dk1"/>
              </a:buClr>
              <a:buSzPts val="1600"/>
              <a:buFont typeface="Noto Sans Symbols"/>
              <a:buChar char="⮚"/>
            </a:pPr>
            <a:endParaRPr lang="en-US" b="1" i="0" u="none" strike="noStrike" dirty="0">
              <a:solidFill>
                <a:srgbClr val="1F2432"/>
              </a:solidFill>
              <a:effectLst/>
              <a:latin typeface="Montserrat" panose="00000500000000000000" pitchFamily="2" charset="0"/>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b="0" i="0" dirty="0">
              <a:solidFill>
                <a:srgbClr val="000000"/>
              </a:solidFill>
              <a:effectLst/>
              <a:latin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Jatin Dua</a:t>
            </a:r>
            <a:endParaRPr lang="en-US" sz="1200" dirty="0"/>
          </a:p>
          <a:p>
            <a:pPr marL="0" lvl="0" indent="0" algn="l" rtl="0">
              <a:lnSpc>
                <a:spcPct val="90000"/>
              </a:lnSpc>
              <a:spcBef>
                <a:spcPts val="1000"/>
              </a:spcBef>
              <a:spcAft>
                <a:spcPts val="0"/>
              </a:spcAft>
              <a:buClr>
                <a:schemeClr val="dk1"/>
              </a:buClr>
              <a:buSzPts val="1200"/>
              <a:buNone/>
            </a:pPr>
            <a:r>
              <a:rPr lang="en-US" sz="1200" dirty="0"/>
              <a:t>Btech			CSE			IIIrd year               </a:t>
            </a:r>
            <a:r>
              <a:rPr lang="en-US" sz="1200" dirty="0">
                <a:hlinkClick r:id="rId3"/>
              </a:rPr>
              <a:t>jatindua2001@gmail.com</a:t>
            </a:r>
            <a:r>
              <a:rPr lang="en-US" sz="1200" dirty="0"/>
              <a:t> </a:t>
            </a:r>
          </a:p>
          <a:p>
            <a:pPr marL="0" lvl="0" indent="0" algn="l" rtl="0">
              <a:lnSpc>
                <a:spcPct val="90000"/>
              </a:lnSpc>
              <a:spcBef>
                <a:spcPts val="0"/>
              </a:spcBef>
              <a:spcAft>
                <a:spcPts val="0"/>
              </a:spcAft>
              <a:buClr>
                <a:srgbClr val="5D7C3F"/>
              </a:buClr>
              <a:buSzPts val="1200"/>
              <a:buNone/>
            </a:pPr>
            <a:r>
              <a:rPr lang="en-US" sz="1200" b="1" dirty="0">
                <a:solidFill>
                  <a:srgbClr val="5D7C3F"/>
                </a:solidFill>
              </a:rPr>
              <a:t>Team Member 1 Name: Rohit Saxena</a:t>
            </a:r>
            <a:endParaRPr lang="en-US" sz="1200" dirty="0"/>
          </a:p>
          <a:p>
            <a:pPr marL="0" lvl="0" indent="0" algn="l" rtl="0">
              <a:lnSpc>
                <a:spcPct val="90000"/>
              </a:lnSpc>
              <a:spcBef>
                <a:spcPts val="1000"/>
              </a:spcBef>
              <a:spcAft>
                <a:spcPts val="0"/>
              </a:spcAft>
              <a:buClr>
                <a:schemeClr val="dk1"/>
              </a:buClr>
              <a:buSzPts val="1200"/>
              <a:buNone/>
            </a:pPr>
            <a:r>
              <a:rPr lang="en-US" sz="1200" dirty="0"/>
              <a:t>Btech			CSE			IIIrd year                </a:t>
            </a:r>
            <a:r>
              <a:rPr lang="en-US" sz="1200" dirty="0">
                <a:hlinkClick r:id="rId4"/>
              </a:rPr>
              <a:t>rohit.saxena9892@gmail.com</a:t>
            </a:r>
            <a:r>
              <a:rPr lang="en-US" sz="1200" dirty="0"/>
              <a:t> </a:t>
            </a:r>
          </a:p>
          <a:p>
            <a:pPr marL="0" lvl="0" indent="0" algn="l" rtl="0">
              <a:lnSpc>
                <a:spcPct val="90000"/>
              </a:lnSpc>
              <a:spcBef>
                <a:spcPts val="0"/>
              </a:spcBef>
              <a:spcAft>
                <a:spcPts val="0"/>
              </a:spcAft>
              <a:buClr>
                <a:srgbClr val="5D7C3F"/>
              </a:buClr>
              <a:buSzPts val="1200"/>
              <a:buNone/>
            </a:pPr>
            <a:r>
              <a:rPr lang="en-US" sz="1200" b="1" dirty="0">
                <a:solidFill>
                  <a:srgbClr val="5D7C3F"/>
                </a:solidFill>
              </a:rPr>
              <a:t>Team Member 2 Name: Aayushi Dhama</a:t>
            </a:r>
            <a:endParaRPr lang="en-US" sz="1200" dirty="0"/>
          </a:p>
          <a:p>
            <a:pPr marL="0" indent="0">
              <a:buSzPts val="1200"/>
            </a:pPr>
            <a:r>
              <a:rPr lang="en-US" sz="1200" dirty="0"/>
              <a:t>Btech			CSE			IIIrd year               </a:t>
            </a:r>
            <a:r>
              <a:rPr lang="en-US" sz="1200" dirty="0">
                <a:hlinkClick r:id="rId5"/>
              </a:rPr>
              <a:t>aayushidhama494@gmail.com</a:t>
            </a:r>
            <a:endParaRPr lang="en-US" sz="1200" dirty="0"/>
          </a:p>
          <a:p>
            <a:pPr marL="0" lvl="0" indent="0" algn="l" rtl="0">
              <a:lnSpc>
                <a:spcPct val="90000"/>
              </a:lnSpc>
              <a:spcBef>
                <a:spcPts val="0"/>
              </a:spcBef>
              <a:spcAft>
                <a:spcPts val="0"/>
              </a:spcAft>
              <a:buClr>
                <a:srgbClr val="5D7C3F"/>
              </a:buClr>
              <a:buSzPts val="1200"/>
              <a:buNone/>
            </a:pPr>
            <a:r>
              <a:rPr lang="en-US" sz="1200" b="1" dirty="0">
                <a:solidFill>
                  <a:srgbClr val="5D7C3F"/>
                </a:solidFill>
              </a:rPr>
              <a:t>Team Member 3 Name: Muskan Gupta</a:t>
            </a:r>
            <a:endParaRPr lang="en-US" sz="1200" dirty="0"/>
          </a:p>
          <a:p>
            <a:pPr marL="0" indent="0">
              <a:buSzPts val="1200"/>
            </a:pPr>
            <a:r>
              <a:rPr lang="en-US" sz="1200" dirty="0"/>
              <a:t>Btech			CSE			IIIrd year               </a:t>
            </a:r>
            <a:r>
              <a:rPr lang="en-US" sz="1200" dirty="0">
                <a:hlinkClick r:id="rId6"/>
              </a:rPr>
              <a:t>muskangupta61814@gmail.com</a:t>
            </a:r>
            <a:r>
              <a:rPr lang="en-US" sz="1200" dirty="0"/>
              <a:t>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Ashish Sharma</a:t>
            </a:r>
            <a:endParaRPr dirty="0"/>
          </a:p>
          <a:p>
            <a:pPr marL="0" lvl="0" indent="0" algn="l" rtl="0">
              <a:lnSpc>
                <a:spcPct val="90000"/>
              </a:lnSpc>
              <a:spcBef>
                <a:spcPts val="1000"/>
              </a:spcBef>
              <a:spcAft>
                <a:spcPts val="0"/>
              </a:spcAft>
              <a:buClr>
                <a:schemeClr val="dk1"/>
              </a:buClr>
              <a:buSzPts val="1200"/>
              <a:buNone/>
            </a:pPr>
            <a:r>
              <a:rPr lang="en-US" sz="1200" dirty="0"/>
              <a:t>Btech			  IT			IIIrd Year               </a:t>
            </a:r>
            <a:r>
              <a:rPr lang="en-US" sz="1200" dirty="0">
                <a:hlinkClick r:id="rId7"/>
              </a:rPr>
              <a:t>sharma07101998@gmail.com</a:t>
            </a:r>
            <a:r>
              <a:rPr lang="en-US" sz="1200" dirty="0"/>
              <a:t>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Hemant Singh</a:t>
            </a:r>
            <a:endParaRPr dirty="0"/>
          </a:p>
          <a:p>
            <a:pPr marL="0" lvl="0" indent="0" algn="l" rtl="0">
              <a:lnSpc>
                <a:spcPct val="90000"/>
              </a:lnSpc>
              <a:spcBef>
                <a:spcPts val="1000"/>
              </a:spcBef>
              <a:spcAft>
                <a:spcPts val="0"/>
              </a:spcAft>
              <a:buClr>
                <a:schemeClr val="dk1"/>
              </a:buClr>
              <a:buSzPts val="1200"/>
              <a:buNone/>
            </a:pPr>
            <a:r>
              <a:rPr lang="en-US" sz="1200" dirty="0"/>
              <a:t>Btech			  IT			IIIrd Year                </a:t>
            </a:r>
            <a:r>
              <a:rPr lang="en-US" sz="1200" dirty="0">
                <a:hlinkClick r:id="rId8"/>
              </a:rPr>
              <a:t>hemant1811singh@gmail.com</a:t>
            </a:r>
            <a:r>
              <a:rPr lang="en-US" sz="1200" dirty="0"/>
              <a:t>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Dr. Prashant Vats</a:t>
            </a:r>
            <a:endParaRPr dirty="0"/>
          </a:p>
          <a:p>
            <a:pPr marL="0" lvl="0" indent="0" algn="l" rtl="0">
              <a:lnSpc>
                <a:spcPct val="90000"/>
              </a:lnSpc>
              <a:spcBef>
                <a:spcPts val="1000"/>
              </a:spcBef>
              <a:spcAft>
                <a:spcPts val="0"/>
              </a:spcAft>
              <a:buClr>
                <a:schemeClr val="dk1"/>
              </a:buClr>
              <a:buSzPts val="1200"/>
              <a:buNone/>
            </a:pPr>
            <a:r>
              <a:rPr lang="en-US" sz="1200" dirty="0"/>
              <a:t>Academic 			Web Technology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665</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Franklin Gothic</vt:lpstr>
      <vt:lpstr>Times New Roman</vt:lpstr>
      <vt:lpstr>Noto Sans Symbols</vt:lpstr>
      <vt:lpstr>Libre Franklin</vt:lpstr>
      <vt:lpstr>Montserrat</vt:lpstr>
      <vt:lpstr>Open Sans</vt:lpstr>
      <vt:lpstr>Calibri</vt:lpstr>
      <vt:lpstr>Arial</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Jatin dua</cp:lastModifiedBy>
  <cp:revision>3</cp:revision>
  <dcterms:created xsi:type="dcterms:W3CDTF">2022-02-11T07:14:46Z</dcterms:created>
  <dcterms:modified xsi:type="dcterms:W3CDTF">2022-03-31T06:23:25Z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