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8" r:id="rId6"/>
    <p:sldId id="260" r:id="rId7"/>
    <p:sldId id="262" r:id="rId8"/>
    <p:sldId id="266" r:id="rId9"/>
    <p:sldId id="259"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IN RAWAT" userId="8dacfab21c0c6130" providerId="LiveId" clId="{24A02903-6F4B-4288-9EBB-649D23D95D84}"/>
    <pc:docChg chg="modSld">
      <pc:chgData name="VIPIN RAWAT" userId="8dacfab21c0c6130" providerId="LiveId" clId="{24A02903-6F4B-4288-9EBB-649D23D95D84}" dt="2023-10-04T16:33:15.873" v="13" actId="207"/>
      <pc:docMkLst>
        <pc:docMk/>
      </pc:docMkLst>
      <pc:sldChg chg="modSp mod">
        <pc:chgData name="VIPIN RAWAT" userId="8dacfab21c0c6130" providerId="LiveId" clId="{24A02903-6F4B-4288-9EBB-649D23D95D84}" dt="2023-10-04T16:33:15.873" v="13" actId="207"/>
        <pc:sldMkLst>
          <pc:docMk/>
          <pc:sldMk cId="3229670807" sldId="256"/>
        </pc:sldMkLst>
        <pc:spChg chg="mod">
          <ac:chgData name="VIPIN RAWAT" userId="8dacfab21c0c6130" providerId="LiveId" clId="{24A02903-6F4B-4288-9EBB-649D23D95D84}" dt="2023-10-04T16:33:15.873" v="13" actId="207"/>
          <ac:spMkLst>
            <pc:docMk/>
            <pc:sldMk cId="3229670807" sldId="256"/>
            <ac:spMk id="10" creationId="{CEB09F06-8695-47F4-82DD-D2477E0900FC}"/>
          </ac:spMkLst>
        </pc:spChg>
      </pc:sldChg>
      <pc:sldChg chg="modSp mod">
        <pc:chgData name="VIPIN RAWAT" userId="8dacfab21c0c6130" providerId="LiveId" clId="{24A02903-6F4B-4288-9EBB-649D23D95D84}" dt="2023-10-04T16:32:53.994" v="11" actId="20577"/>
        <pc:sldMkLst>
          <pc:docMk/>
          <pc:sldMk cId="3578077327" sldId="257"/>
        </pc:sldMkLst>
        <pc:spChg chg="mod">
          <ac:chgData name="VIPIN RAWAT" userId="8dacfab21c0c6130" providerId="LiveId" clId="{24A02903-6F4B-4288-9EBB-649D23D95D84}" dt="2023-10-04T16:32:53.994" v="11" actId="20577"/>
          <ac:spMkLst>
            <pc:docMk/>
            <pc:sldMk cId="3578077327" sldId="257"/>
            <ac:spMk id="10" creationId="{CEB09F06-8695-47F4-82DD-D2477E0900F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0998-5E60-7732-BE5B-1180ADECE7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56B397-53F0-CC67-A1FD-3A6BFE5C5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82505B-A6F5-0B7F-C799-A4F102C5EE1A}"/>
              </a:ext>
            </a:extLst>
          </p:cNvPr>
          <p:cNvSpPr>
            <a:spLocks noGrp="1"/>
          </p:cNvSpPr>
          <p:nvPr>
            <p:ph type="dt" sz="half" idx="10"/>
          </p:nvPr>
        </p:nvSpPr>
        <p:spPr/>
        <p:txBody>
          <a:bodyPr/>
          <a:lstStyle/>
          <a:p>
            <a:fld id="{470FCCF6-B125-4921-A3C3-0DAB88E8900D}" type="datetimeFigureOut">
              <a:rPr lang="en-IN" smtClean="0"/>
              <a:t>04-06-2024</a:t>
            </a:fld>
            <a:endParaRPr lang="en-IN"/>
          </a:p>
        </p:txBody>
      </p:sp>
      <p:sp>
        <p:nvSpPr>
          <p:cNvPr id="5" name="Footer Placeholder 4">
            <a:extLst>
              <a:ext uri="{FF2B5EF4-FFF2-40B4-BE49-F238E27FC236}">
                <a16:creationId xmlns:a16="http://schemas.microsoft.com/office/drawing/2014/main" id="{51F00CF6-81A2-DFC1-6AF3-C4DE887F0A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DEB80A-C93A-6FD1-E4E1-6E4F4B45E2F7}"/>
              </a:ext>
            </a:extLst>
          </p:cNvPr>
          <p:cNvSpPr>
            <a:spLocks noGrp="1"/>
          </p:cNvSpPr>
          <p:nvPr>
            <p:ph type="sldNum" sz="quarter" idx="12"/>
          </p:nvPr>
        </p:nvSpPr>
        <p:spPr/>
        <p:txBody>
          <a:bodyPr/>
          <a:lstStyle/>
          <a:p>
            <a:fld id="{FF3B1439-D9D6-4A1B-BBA6-D87646C5E738}" type="slidenum">
              <a:rPr lang="en-IN" smtClean="0"/>
              <a:t>‹#›</a:t>
            </a:fld>
            <a:endParaRPr lang="en-IN"/>
          </a:p>
        </p:txBody>
      </p:sp>
    </p:spTree>
    <p:extLst>
      <p:ext uri="{BB962C8B-B14F-4D97-AF65-F5344CB8AC3E}">
        <p14:creationId xmlns:p14="http://schemas.microsoft.com/office/powerpoint/2010/main" val="198099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95C-A0FC-3D4A-8087-74039BADE6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AD4385-BC35-07B2-C9EC-EC3A0274E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79E135-A742-45A8-EFE6-8B1115AB6368}"/>
              </a:ext>
            </a:extLst>
          </p:cNvPr>
          <p:cNvSpPr>
            <a:spLocks noGrp="1"/>
          </p:cNvSpPr>
          <p:nvPr>
            <p:ph type="dt" sz="half" idx="10"/>
          </p:nvPr>
        </p:nvSpPr>
        <p:spPr/>
        <p:txBody>
          <a:bodyPr/>
          <a:lstStyle/>
          <a:p>
            <a:fld id="{470FCCF6-B125-4921-A3C3-0DAB88E8900D}" type="datetimeFigureOut">
              <a:rPr lang="en-IN" smtClean="0"/>
              <a:t>04-06-2024</a:t>
            </a:fld>
            <a:endParaRPr lang="en-IN"/>
          </a:p>
        </p:txBody>
      </p:sp>
      <p:sp>
        <p:nvSpPr>
          <p:cNvPr id="5" name="Footer Placeholder 4">
            <a:extLst>
              <a:ext uri="{FF2B5EF4-FFF2-40B4-BE49-F238E27FC236}">
                <a16:creationId xmlns:a16="http://schemas.microsoft.com/office/drawing/2014/main" id="{D6134497-4CF5-A293-2F6B-99962B0D60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73B779-59BE-9232-E852-5085064782A4}"/>
              </a:ext>
            </a:extLst>
          </p:cNvPr>
          <p:cNvSpPr>
            <a:spLocks noGrp="1"/>
          </p:cNvSpPr>
          <p:nvPr>
            <p:ph type="sldNum" sz="quarter" idx="12"/>
          </p:nvPr>
        </p:nvSpPr>
        <p:spPr/>
        <p:txBody>
          <a:bodyPr/>
          <a:lstStyle/>
          <a:p>
            <a:fld id="{FF3B1439-D9D6-4A1B-BBA6-D87646C5E738}" type="slidenum">
              <a:rPr lang="en-IN" smtClean="0"/>
              <a:t>‹#›</a:t>
            </a:fld>
            <a:endParaRPr lang="en-IN"/>
          </a:p>
        </p:txBody>
      </p:sp>
    </p:spTree>
    <p:extLst>
      <p:ext uri="{BB962C8B-B14F-4D97-AF65-F5344CB8AC3E}">
        <p14:creationId xmlns:p14="http://schemas.microsoft.com/office/powerpoint/2010/main" val="231808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FEE1B1-6034-8B8D-1E0E-FFEFBC6454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D9F4FC-8668-3BE5-8D54-4142F2E127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9FDED1-2252-375D-7826-455CDE47C92B}"/>
              </a:ext>
            </a:extLst>
          </p:cNvPr>
          <p:cNvSpPr>
            <a:spLocks noGrp="1"/>
          </p:cNvSpPr>
          <p:nvPr>
            <p:ph type="dt" sz="half" idx="10"/>
          </p:nvPr>
        </p:nvSpPr>
        <p:spPr/>
        <p:txBody>
          <a:bodyPr/>
          <a:lstStyle/>
          <a:p>
            <a:fld id="{470FCCF6-B125-4921-A3C3-0DAB88E8900D}" type="datetimeFigureOut">
              <a:rPr lang="en-IN" smtClean="0"/>
              <a:t>04-06-2024</a:t>
            </a:fld>
            <a:endParaRPr lang="en-IN"/>
          </a:p>
        </p:txBody>
      </p:sp>
      <p:sp>
        <p:nvSpPr>
          <p:cNvPr id="5" name="Footer Placeholder 4">
            <a:extLst>
              <a:ext uri="{FF2B5EF4-FFF2-40B4-BE49-F238E27FC236}">
                <a16:creationId xmlns:a16="http://schemas.microsoft.com/office/drawing/2014/main" id="{68FC3659-09B1-CED4-4CA7-3B6C5C3141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F045A6-3B02-DB45-1F67-FC0A75C4ED34}"/>
              </a:ext>
            </a:extLst>
          </p:cNvPr>
          <p:cNvSpPr>
            <a:spLocks noGrp="1"/>
          </p:cNvSpPr>
          <p:nvPr>
            <p:ph type="sldNum" sz="quarter" idx="12"/>
          </p:nvPr>
        </p:nvSpPr>
        <p:spPr/>
        <p:txBody>
          <a:bodyPr/>
          <a:lstStyle/>
          <a:p>
            <a:fld id="{FF3B1439-D9D6-4A1B-BBA6-D87646C5E738}" type="slidenum">
              <a:rPr lang="en-IN" smtClean="0"/>
              <a:t>‹#›</a:t>
            </a:fld>
            <a:endParaRPr lang="en-IN"/>
          </a:p>
        </p:txBody>
      </p:sp>
    </p:spTree>
    <p:extLst>
      <p:ext uri="{BB962C8B-B14F-4D97-AF65-F5344CB8AC3E}">
        <p14:creationId xmlns:p14="http://schemas.microsoft.com/office/powerpoint/2010/main" val="2638086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736C-4506-2435-7E48-56BE59BE3D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2296D6-5BC1-3D71-7E47-2BAE21000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BBC140-F77F-1D66-E277-94D74AD4F7B5}"/>
              </a:ext>
            </a:extLst>
          </p:cNvPr>
          <p:cNvSpPr>
            <a:spLocks noGrp="1"/>
          </p:cNvSpPr>
          <p:nvPr>
            <p:ph type="dt" sz="half" idx="10"/>
          </p:nvPr>
        </p:nvSpPr>
        <p:spPr/>
        <p:txBody>
          <a:bodyPr/>
          <a:lstStyle/>
          <a:p>
            <a:fld id="{470FCCF6-B125-4921-A3C3-0DAB88E8900D}" type="datetimeFigureOut">
              <a:rPr lang="en-IN" smtClean="0"/>
              <a:t>04-06-2024</a:t>
            </a:fld>
            <a:endParaRPr lang="en-IN"/>
          </a:p>
        </p:txBody>
      </p:sp>
      <p:sp>
        <p:nvSpPr>
          <p:cNvPr id="5" name="Footer Placeholder 4">
            <a:extLst>
              <a:ext uri="{FF2B5EF4-FFF2-40B4-BE49-F238E27FC236}">
                <a16:creationId xmlns:a16="http://schemas.microsoft.com/office/drawing/2014/main" id="{EF351B79-DC28-B049-1DFF-9584FF71C5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4731ED-BC71-2BF8-8FEB-DC95861922A2}"/>
              </a:ext>
            </a:extLst>
          </p:cNvPr>
          <p:cNvSpPr>
            <a:spLocks noGrp="1"/>
          </p:cNvSpPr>
          <p:nvPr>
            <p:ph type="sldNum" sz="quarter" idx="12"/>
          </p:nvPr>
        </p:nvSpPr>
        <p:spPr/>
        <p:txBody>
          <a:bodyPr/>
          <a:lstStyle/>
          <a:p>
            <a:fld id="{FF3B1439-D9D6-4A1B-BBA6-D87646C5E738}" type="slidenum">
              <a:rPr lang="en-IN" smtClean="0"/>
              <a:t>‹#›</a:t>
            </a:fld>
            <a:endParaRPr lang="en-IN"/>
          </a:p>
        </p:txBody>
      </p:sp>
    </p:spTree>
    <p:extLst>
      <p:ext uri="{BB962C8B-B14F-4D97-AF65-F5344CB8AC3E}">
        <p14:creationId xmlns:p14="http://schemas.microsoft.com/office/powerpoint/2010/main" val="3523775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CA067-6ACD-D251-3646-A02A328E21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3B3240-D75A-B88E-3B1F-B7A5D69932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08CF37-B75D-A11D-005D-B3B96700F6ED}"/>
              </a:ext>
            </a:extLst>
          </p:cNvPr>
          <p:cNvSpPr>
            <a:spLocks noGrp="1"/>
          </p:cNvSpPr>
          <p:nvPr>
            <p:ph type="dt" sz="half" idx="10"/>
          </p:nvPr>
        </p:nvSpPr>
        <p:spPr/>
        <p:txBody>
          <a:bodyPr/>
          <a:lstStyle/>
          <a:p>
            <a:fld id="{470FCCF6-B125-4921-A3C3-0DAB88E8900D}" type="datetimeFigureOut">
              <a:rPr lang="en-IN" smtClean="0"/>
              <a:t>04-06-2024</a:t>
            </a:fld>
            <a:endParaRPr lang="en-IN"/>
          </a:p>
        </p:txBody>
      </p:sp>
      <p:sp>
        <p:nvSpPr>
          <p:cNvPr id="5" name="Footer Placeholder 4">
            <a:extLst>
              <a:ext uri="{FF2B5EF4-FFF2-40B4-BE49-F238E27FC236}">
                <a16:creationId xmlns:a16="http://schemas.microsoft.com/office/drawing/2014/main" id="{CCE23809-79DA-FD86-BCEF-64157A420F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488BC-070F-97EA-BB23-019FFDA70628}"/>
              </a:ext>
            </a:extLst>
          </p:cNvPr>
          <p:cNvSpPr>
            <a:spLocks noGrp="1"/>
          </p:cNvSpPr>
          <p:nvPr>
            <p:ph type="sldNum" sz="quarter" idx="12"/>
          </p:nvPr>
        </p:nvSpPr>
        <p:spPr/>
        <p:txBody>
          <a:bodyPr/>
          <a:lstStyle/>
          <a:p>
            <a:fld id="{FF3B1439-D9D6-4A1B-BBA6-D87646C5E738}" type="slidenum">
              <a:rPr lang="en-IN" smtClean="0"/>
              <a:t>‹#›</a:t>
            </a:fld>
            <a:endParaRPr lang="en-IN"/>
          </a:p>
        </p:txBody>
      </p:sp>
    </p:spTree>
    <p:extLst>
      <p:ext uri="{BB962C8B-B14F-4D97-AF65-F5344CB8AC3E}">
        <p14:creationId xmlns:p14="http://schemas.microsoft.com/office/powerpoint/2010/main" val="684278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AF9D-5F75-A85F-CB5D-81FD3292E7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B3C86E-D975-690F-7E30-B04EA6B05A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D5435B-82F3-7612-BE2F-0F1B4CABD1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FD4EC9-0109-D669-32D4-4D4978A2C4E7}"/>
              </a:ext>
            </a:extLst>
          </p:cNvPr>
          <p:cNvSpPr>
            <a:spLocks noGrp="1"/>
          </p:cNvSpPr>
          <p:nvPr>
            <p:ph type="dt" sz="half" idx="10"/>
          </p:nvPr>
        </p:nvSpPr>
        <p:spPr/>
        <p:txBody>
          <a:bodyPr/>
          <a:lstStyle/>
          <a:p>
            <a:fld id="{470FCCF6-B125-4921-A3C3-0DAB88E8900D}" type="datetimeFigureOut">
              <a:rPr lang="en-IN" smtClean="0"/>
              <a:t>04-06-2024</a:t>
            </a:fld>
            <a:endParaRPr lang="en-IN"/>
          </a:p>
        </p:txBody>
      </p:sp>
      <p:sp>
        <p:nvSpPr>
          <p:cNvPr id="6" name="Footer Placeholder 5">
            <a:extLst>
              <a:ext uri="{FF2B5EF4-FFF2-40B4-BE49-F238E27FC236}">
                <a16:creationId xmlns:a16="http://schemas.microsoft.com/office/drawing/2014/main" id="{3A9FE94C-39E7-AB0A-4C51-87CB668B3E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C14D15-65B3-5DDA-E358-E7B50ABE45A7}"/>
              </a:ext>
            </a:extLst>
          </p:cNvPr>
          <p:cNvSpPr>
            <a:spLocks noGrp="1"/>
          </p:cNvSpPr>
          <p:nvPr>
            <p:ph type="sldNum" sz="quarter" idx="12"/>
          </p:nvPr>
        </p:nvSpPr>
        <p:spPr/>
        <p:txBody>
          <a:bodyPr/>
          <a:lstStyle/>
          <a:p>
            <a:fld id="{FF3B1439-D9D6-4A1B-BBA6-D87646C5E738}" type="slidenum">
              <a:rPr lang="en-IN" smtClean="0"/>
              <a:t>‹#›</a:t>
            </a:fld>
            <a:endParaRPr lang="en-IN"/>
          </a:p>
        </p:txBody>
      </p:sp>
    </p:spTree>
    <p:extLst>
      <p:ext uri="{BB962C8B-B14F-4D97-AF65-F5344CB8AC3E}">
        <p14:creationId xmlns:p14="http://schemas.microsoft.com/office/powerpoint/2010/main" val="698924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E0E9F-1610-C753-E13C-05F63D809A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EAE61E-5AF9-240A-8AE8-7069CB5ED3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1933BA-46A6-BAAD-B873-E8D07C15CA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AF7D3E-F78C-2674-D31E-2489BF83F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5C5448-60E1-B03F-DA4A-8D2C467EE7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FCB8B5-AEAA-8FE4-30B5-74E799211EE8}"/>
              </a:ext>
            </a:extLst>
          </p:cNvPr>
          <p:cNvSpPr>
            <a:spLocks noGrp="1"/>
          </p:cNvSpPr>
          <p:nvPr>
            <p:ph type="dt" sz="half" idx="10"/>
          </p:nvPr>
        </p:nvSpPr>
        <p:spPr/>
        <p:txBody>
          <a:bodyPr/>
          <a:lstStyle/>
          <a:p>
            <a:fld id="{470FCCF6-B125-4921-A3C3-0DAB88E8900D}" type="datetimeFigureOut">
              <a:rPr lang="en-IN" smtClean="0"/>
              <a:t>04-06-2024</a:t>
            </a:fld>
            <a:endParaRPr lang="en-IN"/>
          </a:p>
        </p:txBody>
      </p:sp>
      <p:sp>
        <p:nvSpPr>
          <p:cNvPr id="8" name="Footer Placeholder 7">
            <a:extLst>
              <a:ext uri="{FF2B5EF4-FFF2-40B4-BE49-F238E27FC236}">
                <a16:creationId xmlns:a16="http://schemas.microsoft.com/office/drawing/2014/main" id="{9D292A04-7B8B-C701-F477-EFF47C84F2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9426F7-AF8F-75B7-CFF5-8E861B7FD9C4}"/>
              </a:ext>
            </a:extLst>
          </p:cNvPr>
          <p:cNvSpPr>
            <a:spLocks noGrp="1"/>
          </p:cNvSpPr>
          <p:nvPr>
            <p:ph type="sldNum" sz="quarter" idx="12"/>
          </p:nvPr>
        </p:nvSpPr>
        <p:spPr/>
        <p:txBody>
          <a:bodyPr/>
          <a:lstStyle/>
          <a:p>
            <a:fld id="{FF3B1439-D9D6-4A1B-BBA6-D87646C5E738}" type="slidenum">
              <a:rPr lang="en-IN" smtClean="0"/>
              <a:t>‹#›</a:t>
            </a:fld>
            <a:endParaRPr lang="en-IN"/>
          </a:p>
        </p:txBody>
      </p:sp>
    </p:spTree>
    <p:extLst>
      <p:ext uri="{BB962C8B-B14F-4D97-AF65-F5344CB8AC3E}">
        <p14:creationId xmlns:p14="http://schemas.microsoft.com/office/powerpoint/2010/main" val="32276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E9F48-FBC1-761B-4EC7-D51CB989B9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6D2A7C-01C1-76F4-1D0A-11E1A2D29BF6}"/>
              </a:ext>
            </a:extLst>
          </p:cNvPr>
          <p:cNvSpPr>
            <a:spLocks noGrp="1"/>
          </p:cNvSpPr>
          <p:nvPr>
            <p:ph type="dt" sz="half" idx="10"/>
          </p:nvPr>
        </p:nvSpPr>
        <p:spPr/>
        <p:txBody>
          <a:bodyPr/>
          <a:lstStyle/>
          <a:p>
            <a:fld id="{470FCCF6-B125-4921-A3C3-0DAB88E8900D}" type="datetimeFigureOut">
              <a:rPr lang="en-IN" smtClean="0"/>
              <a:t>04-06-2024</a:t>
            </a:fld>
            <a:endParaRPr lang="en-IN"/>
          </a:p>
        </p:txBody>
      </p:sp>
      <p:sp>
        <p:nvSpPr>
          <p:cNvPr id="4" name="Footer Placeholder 3">
            <a:extLst>
              <a:ext uri="{FF2B5EF4-FFF2-40B4-BE49-F238E27FC236}">
                <a16:creationId xmlns:a16="http://schemas.microsoft.com/office/drawing/2014/main" id="{286C6FD7-39A1-A12F-17AC-DD0F357EB6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01C990-4A90-9E5F-FA41-13C5B64A3B40}"/>
              </a:ext>
            </a:extLst>
          </p:cNvPr>
          <p:cNvSpPr>
            <a:spLocks noGrp="1"/>
          </p:cNvSpPr>
          <p:nvPr>
            <p:ph type="sldNum" sz="quarter" idx="12"/>
          </p:nvPr>
        </p:nvSpPr>
        <p:spPr/>
        <p:txBody>
          <a:bodyPr/>
          <a:lstStyle/>
          <a:p>
            <a:fld id="{FF3B1439-D9D6-4A1B-BBA6-D87646C5E738}" type="slidenum">
              <a:rPr lang="en-IN" smtClean="0"/>
              <a:t>‹#›</a:t>
            </a:fld>
            <a:endParaRPr lang="en-IN"/>
          </a:p>
        </p:txBody>
      </p:sp>
    </p:spTree>
    <p:extLst>
      <p:ext uri="{BB962C8B-B14F-4D97-AF65-F5344CB8AC3E}">
        <p14:creationId xmlns:p14="http://schemas.microsoft.com/office/powerpoint/2010/main" val="395175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E683C9-7037-3110-0A94-0DB51D374B1E}"/>
              </a:ext>
            </a:extLst>
          </p:cNvPr>
          <p:cNvSpPr>
            <a:spLocks noGrp="1"/>
          </p:cNvSpPr>
          <p:nvPr>
            <p:ph type="dt" sz="half" idx="10"/>
          </p:nvPr>
        </p:nvSpPr>
        <p:spPr/>
        <p:txBody>
          <a:bodyPr/>
          <a:lstStyle/>
          <a:p>
            <a:fld id="{470FCCF6-B125-4921-A3C3-0DAB88E8900D}" type="datetimeFigureOut">
              <a:rPr lang="en-IN" smtClean="0"/>
              <a:t>04-06-2024</a:t>
            </a:fld>
            <a:endParaRPr lang="en-IN"/>
          </a:p>
        </p:txBody>
      </p:sp>
      <p:sp>
        <p:nvSpPr>
          <p:cNvPr id="3" name="Footer Placeholder 2">
            <a:extLst>
              <a:ext uri="{FF2B5EF4-FFF2-40B4-BE49-F238E27FC236}">
                <a16:creationId xmlns:a16="http://schemas.microsoft.com/office/drawing/2014/main" id="{D63B90F7-E23B-207F-CF3E-D7B93836AB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6E0503-8C26-2B43-73AF-EF5CA1A7D981}"/>
              </a:ext>
            </a:extLst>
          </p:cNvPr>
          <p:cNvSpPr>
            <a:spLocks noGrp="1"/>
          </p:cNvSpPr>
          <p:nvPr>
            <p:ph type="sldNum" sz="quarter" idx="12"/>
          </p:nvPr>
        </p:nvSpPr>
        <p:spPr/>
        <p:txBody>
          <a:bodyPr/>
          <a:lstStyle/>
          <a:p>
            <a:fld id="{FF3B1439-D9D6-4A1B-BBA6-D87646C5E738}" type="slidenum">
              <a:rPr lang="en-IN" smtClean="0"/>
              <a:t>‹#›</a:t>
            </a:fld>
            <a:endParaRPr lang="en-IN"/>
          </a:p>
        </p:txBody>
      </p:sp>
    </p:spTree>
    <p:extLst>
      <p:ext uri="{BB962C8B-B14F-4D97-AF65-F5344CB8AC3E}">
        <p14:creationId xmlns:p14="http://schemas.microsoft.com/office/powerpoint/2010/main" val="1920427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FFBB7-6705-A343-BB92-927202BAF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36E375-87B8-50F5-B4E3-C4C45B07A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FD125C-E85E-CF88-E4BC-B5F2B7D00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7DD00C-3A0A-24A4-26BD-53EA3424162D}"/>
              </a:ext>
            </a:extLst>
          </p:cNvPr>
          <p:cNvSpPr>
            <a:spLocks noGrp="1"/>
          </p:cNvSpPr>
          <p:nvPr>
            <p:ph type="dt" sz="half" idx="10"/>
          </p:nvPr>
        </p:nvSpPr>
        <p:spPr/>
        <p:txBody>
          <a:bodyPr/>
          <a:lstStyle/>
          <a:p>
            <a:fld id="{470FCCF6-B125-4921-A3C3-0DAB88E8900D}" type="datetimeFigureOut">
              <a:rPr lang="en-IN" smtClean="0"/>
              <a:t>04-06-2024</a:t>
            </a:fld>
            <a:endParaRPr lang="en-IN"/>
          </a:p>
        </p:txBody>
      </p:sp>
      <p:sp>
        <p:nvSpPr>
          <p:cNvPr id="6" name="Footer Placeholder 5">
            <a:extLst>
              <a:ext uri="{FF2B5EF4-FFF2-40B4-BE49-F238E27FC236}">
                <a16:creationId xmlns:a16="http://schemas.microsoft.com/office/drawing/2014/main" id="{BDF36893-29CD-AFED-6683-F579CFF7A9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C14538-48C2-76C1-96CA-FF806B43862F}"/>
              </a:ext>
            </a:extLst>
          </p:cNvPr>
          <p:cNvSpPr>
            <a:spLocks noGrp="1"/>
          </p:cNvSpPr>
          <p:nvPr>
            <p:ph type="sldNum" sz="quarter" idx="12"/>
          </p:nvPr>
        </p:nvSpPr>
        <p:spPr/>
        <p:txBody>
          <a:bodyPr/>
          <a:lstStyle/>
          <a:p>
            <a:fld id="{FF3B1439-D9D6-4A1B-BBA6-D87646C5E738}" type="slidenum">
              <a:rPr lang="en-IN" smtClean="0"/>
              <a:t>‹#›</a:t>
            </a:fld>
            <a:endParaRPr lang="en-IN"/>
          </a:p>
        </p:txBody>
      </p:sp>
    </p:spTree>
    <p:extLst>
      <p:ext uri="{BB962C8B-B14F-4D97-AF65-F5344CB8AC3E}">
        <p14:creationId xmlns:p14="http://schemas.microsoft.com/office/powerpoint/2010/main" val="2105322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50AF3-2E0C-CB8D-2BE0-8193BACF84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CEBD94-6421-B94B-F4DC-86E37550FB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4210D7-F28F-67AF-34C3-EE0CC6ECA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B6B5E-38F8-CB96-27E9-D904A959FEE1}"/>
              </a:ext>
            </a:extLst>
          </p:cNvPr>
          <p:cNvSpPr>
            <a:spLocks noGrp="1"/>
          </p:cNvSpPr>
          <p:nvPr>
            <p:ph type="dt" sz="half" idx="10"/>
          </p:nvPr>
        </p:nvSpPr>
        <p:spPr/>
        <p:txBody>
          <a:bodyPr/>
          <a:lstStyle/>
          <a:p>
            <a:fld id="{470FCCF6-B125-4921-A3C3-0DAB88E8900D}" type="datetimeFigureOut">
              <a:rPr lang="en-IN" smtClean="0"/>
              <a:t>04-06-2024</a:t>
            </a:fld>
            <a:endParaRPr lang="en-IN"/>
          </a:p>
        </p:txBody>
      </p:sp>
      <p:sp>
        <p:nvSpPr>
          <p:cNvPr id="6" name="Footer Placeholder 5">
            <a:extLst>
              <a:ext uri="{FF2B5EF4-FFF2-40B4-BE49-F238E27FC236}">
                <a16:creationId xmlns:a16="http://schemas.microsoft.com/office/drawing/2014/main" id="{4C1C2735-32AC-7F23-0E45-5C695FD798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5A0ECF-5063-230C-73F9-F99FB7BAC811}"/>
              </a:ext>
            </a:extLst>
          </p:cNvPr>
          <p:cNvSpPr>
            <a:spLocks noGrp="1"/>
          </p:cNvSpPr>
          <p:nvPr>
            <p:ph type="sldNum" sz="quarter" idx="12"/>
          </p:nvPr>
        </p:nvSpPr>
        <p:spPr/>
        <p:txBody>
          <a:bodyPr/>
          <a:lstStyle/>
          <a:p>
            <a:fld id="{FF3B1439-D9D6-4A1B-BBA6-D87646C5E738}" type="slidenum">
              <a:rPr lang="en-IN" smtClean="0"/>
              <a:t>‹#›</a:t>
            </a:fld>
            <a:endParaRPr lang="en-IN"/>
          </a:p>
        </p:txBody>
      </p:sp>
    </p:spTree>
    <p:extLst>
      <p:ext uri="{BB962C8B-B14F-4D97-AF65-F5344CB8AC3E}">
        <p14:creationId xmlns:p14="http://schemas.microsoft.com/office/powerpoint/2010/main" val="47301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87253D-A7A4-3CA4-1080-2353C6157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E1D1D6-F489-8FF0-D817-7BC4068406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2ED885-284B-D12D-5BDC-86F71B0A44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FCCF6-B125-4921-A3C3-0DAB88E8900D}" type="datetimeFigureOut">
              <a:rPr lang="en-IN" smtClean="0"/>
              <a:t>04-06-2024</a:t>
            </a:fld>
            <a:endParaRPr lang="en-IN"/>
          </a:p>
        </p:txBody>
      </p:sp>
      <p:sp>
        <p:nvSpPr>
          <p:cNvPr id="5" name="Footer Placeholder 4">
            <a:extLst>
              <a:ext uri="{FF2B5EF4-FFF2-40B4-BE49-F238E27FC236}">
                <a16:creationId xmlns:a16="http://schemas.microsoft.com/office/drawing/2014/main" id="{6146A4E9-1F15-87E9-0827-EBF46F88D1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8E962E-C564-D91F-A4DD-882C077179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B1439-D9D6-4A1B-BBA6-D87646C5E738}" type="slidenum">
              <a:rPr lang="en-IN" smtClean="0"/>
              <a:t>‹#›</a:t>
            </a:fld>
            <a:endParaRPr lang="en-IN"/>
          </a:p>
        </p:txBody>
      </p:sp>
    </p:spTree>
    <p:extLst>
      <p:ext uri="{BB962C8B-B14F-4D97-AF65-F5344CB8AC3E}">
        <p14:creationId xmlns:p14="http://schemas.microsoft.com/office/powerpoint/2010/main" val="400245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74C1F-62BF-4E32-0690-3C5706374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27" y="81642"/>
            <a:ext cx="3271075" cy="977900"/>
          </a:xfrm>
          <a:prstGeom prst="rect">
            <a:avLst/>
          </a:prstGeom>
        </p:spPr>
      </p:pic>
      <p:sp>
        <p:nvSpPr>
          <p:cNvPr id="6" name="Rectangle 5">
            <a:extLst>
              <a:ext uri="{FF2B5EF4-FFF2-40B4-BE49-F238E27FC236}">
                <a16:creationId xmlns:a16="http://schemas.microsoft.com/office/drawing/2014/main" id="{09DF8803-0377-804B-5381-42855F7475D1}"/>
              </a:ext>
            </a:extLst>
          </p:cNvPr>
          <p:cNvSpPr/>
          <p:nvPr/>
        </p:nvSpPr>
        <p:spPr>
          <a:xfrm>
            <a:off x="1198880" y="6111815"/>
            <a:ext cx="10099040" cy="13208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62A1543-1806-E810-8BEF-61B1AF79FBA2}"/>
              </a:ext>
            </a:extLst>
          </p:cNvPr>
          <p:cNvSpPr txBox="1"/>
          <p:nvPr/>
        </p:nvSpPr>
        <p:spPr>
          <a:xfrm>
            <a:off x="5354320" y="492185"/>
            <a:ext cx="5943600" cy="338554"/>
          </a:xfrm>
          <a:prstGeom prst="rect">
            <a:avLst/>
          </a:prstGeom>
          <a:noFill/>
        </p:spPr>
        <p:txBody>
          <a:bodyPr wrap="square" rtlCol="0">
            <a:spAutoFit/>
          </a:bodyPr>
          <a:lstStyle/>
          <a:p>
            <a:pPr algn="ctr"/>
            <a:r>
              <a:rPr lang="en-IN" sz="1600" b="1" i="1" dirty="0"/>
              <a:t>          DEPARTMENT OF COMPUTER SCIENCE AND ENGINEERING </a:t>
            </a:r>
          </a:p>
        </p:txBody>
      </p:sp>
      <p:sp>
        <p:nvSpPr>
          <p:cNvPr id="2" name="Title 1"/>
          <p:cNvSpPr>
            <a:spLocks noGrp="1"/>
          </p:cNvSpPr>
          <p:nvPr>
            <p:ph type="title"/>
          </p:nvPr>
        </p:nvSpPr>
        <p:spPr>
          <a:xfrm>
            <a:off x="505097" y="830738"/>
            <a:ext cx="4943725" cy="1226661"/>
          </a:xfrm>
        </p:spPr>
        <p:txBody>
          <a:bodyPr>
            <a:normAutofit/>
          </a:bodyPr>
          <a:lstStyle/>
          <a:p>
            <a:r>
              <a:rPr lang="en-IN" sz="4000" b="1" u="sng" dirty="0" smtClean="0">
                <a:solidFill>
                  <a:srgbClr val="92D050"/>
                </a:solidFill>
                <a:latin typeface="Arial Rounded MT Bold" panose="020F0704030504030204" pitchFamily="34" charset="0"/>
              </a:rPr>
              <a:t>MEDICS PORTAL</a:t>
            </a:r>
            <a:endParaRPr lang="en-IN" sz="4000" b="1" u="sng" dirty="0">
              <a:solidFill>
                <a:srgbClr val="92D050"/>
              </a:solidFill>
              <a:latin typeface="Arial Rounded MT Bold" panose="020F0704030504030204" pitchFamily="34" charset="0"/>
            </a:endParaRPr>
          </a:p>
        </p:txBody>
      </p:sp>
      <p:pic>
        <p:nvPicPr>
          <p:cNvPr id="8" name="Picture Placeholder 7"/>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618205" y="1576252"/>
            <a:ext cx="6059989" cy="3875314"/>
          </a:xfrm>
        </p:spPr>
      </p:pic>
      <p:sp>
        <p:nvSpPr>
          <p:cNvPr id="4" name="Text Placeholder 3"/>
          <p:cNvSpPr>
            <a:spLocks noGrp="1"/>
          </p:cNvSpPr>
          <p:nvPr>
            <p:ph type="body" sz="half" idx="2"/>
          </p:nvPr>
        </p:nvSpPr>
        <p:spPr>
          <a:xfrm>
            <a:off x="839788" y="2240692"/>
            <a:ext cx="3932237" cy="3628296"/>
          </a:xfrm>
        </p:spPr>
        <p:txBody>
          <a:bodyPr>
            <a:normAutofit lnSpcReduction="10000"/>
          </a:bodyPr>
          <a:lstStyle/>
          <a:p>
            <a:r>
              <a:rPr lang="en-IN" dirty="0"/>
              <a:t> </a:t>
            </a:r>
            <a:r>
              <a:rPr lang="en-IN" dirty="0" smtClean="0"/>
              <a:t>                                   </a:t>
            </a:r>
            <a:r>
              <a:rPr lang="en-IN" b="1" dirty="0" smtClean="0"/>
              <a:t>BY</a:t>
            </a:r>
          </a:p>
          <a:p>
            <a:r>
              <a:rPr lang="en-IN" b="1" dirty="0"/>
              <a:t> </a:t>
            </a:r>
            <a:r>
              <a:rPr lang="en-IN" b="1" dirty="0" smtClean="0"/>
              <a:t>     Group No. 34 (MAJOR PROJECT)</a:t>
            </a:r>
          </a:p>
          <a:p>
            <a:r>
              <a:rPr lang="en-IN" b="1" dirty="0" smtClean="0"/>
              <a:t>I.  </a:t>
            </a:r>
            <a:r>
              <a:rPr lang="en-IN" dirty="0" smtClean="0"/>
              <a:t>HEMANT SINGH (2003630100063)</a:t>
            </a:r>
          </a:p>
          <a:p>
            <a:r>
              <a:rPr lang="en-IN" b="1" dirty="0" smtClean="0"/>
              <a:t>II. </a:t>
            </a:r>
            <a:r>
              <a:rPr lang="en-IN" dirty="0" smtClean="0"/>
              <a:t>MAHAJBEEN PARVEEN (2003630100087)</a:t>
            </a:r>
          </a:p>
          <a:p>
            <a:pPr>
              <a:lnSpc>
                <a:spcPct val="100000"/>
              </a:lnSpc>
            </a:pPr>
            <a:r>
              <a:rPr lang="en-IN" b="1" dirty="0" smtClean="0"/>
              <a:t>III. </a:t>
            </a:r>
            <a:r>
              <a:rPr lang="en-IN" dirty="0" smtClean="0"/>
              <a:t>HIMANSHU KUMAR SHARMA        (2003630100066)</a:t>
            </a:r>
          </a:p>
          <a:p>
            <a:r>
              <a:rPr lang="en-IN" b="1" dirty="0" smtClean="0"/>
              <a:t>                   </a:t>
            </a:r>
          </a:p>
          <a:p>
            <a:pPr>
              <a:lnSpc>
                <a:spcPct val="100000"/>
              </a:lnSpc>
              <a:spcBef>
                <a:spcPts val="500"/>
              </a:spcBef>
            </a:pPr>
            <a:r>
              <a:rPr lang="en-IN" b="1" dirty="0"/>
              <a:t> </a:t>
            </a:r>
            <a:r>
              <a:rPr lang="en-IN" b="1" dirty="0" smtClean="0"/>
              <a:t>                           B.TECH (CSE)</a:t>
            </a:r>
          </a:p>
          <a:p>
            <a:pPr>
              <a:lnSpc>
                <a:spcPct val="100000"/>
              </a:lnSpc>
              <a:spcBef>
                <a:spcPts val="500"/>
              </a:spcBef>
            </a:pPr>
            <a:r>
              <a:rPr lang="en-IN" b="1" dirty="0"/>
              <a:t> </a:t>
            </a:r>
            <a:r>
              <a:rPr lang="en-IN" b="1" dirty="0" smtClean="0"/>
              <a:t>                      Under Guidance of </a:t>
            </a:r>
          </a:p>
          <a:p>
            <a:pPr>
              <a:lnSpc>
                <a:spcPct val="100000"/>
              </a:lnSpc>
              <a:spcBef>
                <a:spcPts val="500"/>
              </a:spcBef>
            </a:pPr>
            <a:r>
              <a:rPr lang="en-IN" b="1" dirty="0" smtClean="0"/>
              <a:t>                          </a:t>
            </a:r>
            <a:r>
              <a:rPr lang="en-IN" b="1" dirty="0" err="1" smtClean="0"/>
              <a:t>Dr.Jitendra</a:t>
            </a:r>
            <a:r>
              <a:rPr lang="en-IN" b="1" dirty="0" smtClean="0"/>
              <a:t> Kurmi</a:t>
            </a:r>
          </a:p>
          <a:p>
            <a:pPr>
              <a:lnSpc>
                <a:spcPct val="100000"/>
              </a:lnSpc>
              <a:spcBef>
                <a:spcPts val="500"/>
              </a:spcBef>
            </a:pPr>
            <a:r>
              <a:rPr lang="en-IN" b="1" dirty="0" smtClean="0"/>
              <a:t>                       Assistant Professor</a:t>
            </a:r>
          </a:p>
          <a:p>
            <a:r>
              <a:rPr lang="en-IN" b="1" dirty="0"/>
              <a:t>	</a:t>
            </a:r>
            <a:endParaRPr lang="en-IN" b="1" dirty="0" smtClean="0"/>
          </a:p>
        </p:txBody>
      </p:sp>
    </p:spTree>
    <p:extLst>
      <p:ext uri="{BB962C8B-B14F-4D97-AF65-F5344CB8AC3E}">
        <p14:creationId xmlns:p14="http://schemas.microsoft.com/office/powerpoint/2010/main" val="32296708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74C1F-62BF-4E32-0690-3C5706374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27" y="99060"/>
            <a:ext cx="3271075" cy="977900"/>
          </a:xfrm>
          <a:prstGeom prst="rect">
            <a:avLst/>
          </a:prstGeom>
        </p:spPr>
      </p:pic>
      <p:sp>
        <p:nvSpPr>
          <p:cNvPr id="6" name="Rectangle 5">
            <a:extLst>
              <a:ext uri="{FF2B5EF4-FFF2-40B4-BE49-F238E27FC236}">
                <a16:creationId xmlns:a16="http://schemas.microsoft.com/office/drawing/2014/main"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9AEB2D2-2846-1D96-B18C-0EF293A79783}"/>
              </a:ext>
            </a:extLst>
          </p:cNvPr>
          <p:cNvSpPr txBox="1"/>
          <p:nvPr/>
        </p:nvSpPr>
        <p:spPr>
          <a:xfrm>
            <a:off x="5354320" y="492185"/>
            <a:ext cx="5943600" cy="338554"/>
          </a:xfrm>
          <a:prstGeom prst="rect">
            <a:avLst/>
          </a:prstGeom>
          <a:noFill/>
        </p:spPr>
        <p:txBody>
          <a:bodyPr wrap="square" rtlCol="0">
            <a:spAutoFit/>
          </a:bodyPr>
          <a:lstStyle/>
          <a:p>
            <a:pPr algn="ctr"/>
            <a:r>
              <a:rPr lang="en-IN" sz="1600" b="1" i="1" dirty="0"/>
              <a:t>          DEPARTMENT OF COMPUTER SCIENCE AND ENGINEERING </a:t>
            </a:r>
          </a:p>
        </p:txBody>
      </p:sp>
      <p:sp>
        <p:nvSpPr>
          <p:cNvPr id="3" name="Title 2"/>
          <p:cNvSpPr>
            <a:spLocks noGrp="1"/>
          </p:cNvSpPr>
          <p:nvPr>
            <p:ph type="title"/>
          </p:nvPr>
        </p:nvSpPr>
        <p:spPr>
          <a:xfrm>
            <a:off x="838200" y="1087395"/>
            <a:ext cx="10515600" cy="774355"/>
          </a:xfrm>
        </p:spPr>
        <p:txBody>
          <a:bodyPr>
            <a:normAutofit/>
          </a:bodyPr>
          <a:lstStyle/>
          <a:p>
            <a:r>
              <a:rPr lang="en-IN" u="sng" dirty="0" smtClean="0">
                <a:latin typeface="Arial Black" panose="020B0A04020102020204" pitchFamily="34" charset="0"/>
              </a:rPr>
              <a:t>Benefits</a:t>
            </a:r>
            <a:endParaRPr lang="en-IN" u="sng" dirty="0">
              <a:latin typeface="Arial Black" panose="020B0A04020102020204" pitchFamily="34" charset="0"/>
            </a:endParaRPr>
          </a:p>
        </p:txBody>
      </p:sp>
      <p:sp>
        <p:nvSpPr>
          <p:cNvPr id="4" name="Content Placeholder 3"/>
          <p:cNvSpPr>
            <a:spLocks noGrp="1"/>
          </p:cNvSpPr>
          <p:nvPr>
            <p:ph idx="1"/>
          </p:nvPr>
        </p:nvSpPr>
        <p:spPr>
          <a:xfrm>
            <a:off x="838200" y="2059622"/>
            <a:ext cx="10515600" cy="4184659"/>
          </a:xfrm>
        </p:spPr>
        <p:txBody>
          <a:bodyPr>
            <a:normAutofit/>
          </a:bodyPr>
          <a:lstStyle/>
          <a:p>
            <a:r>
              <a:rPr lang="en-US" sz="1800" b="1" u="sng" dirty="0"/>
              <a:t>24/7 Availability:</a:t>
            </a:r>
            <a:endParaRPr lang="en-US" sz="1800" u="sng" dirty="0"/>
          </a:p>
          <a:p>
            <a:pPr marL="457200" lvl="1" indent="0">
              <a:buNone/>
            </a:pPr>
            <a:r>
              <a:rPr lang="en-US" sz="2000" dirty="0"/>
              <a:t>Round-the-clock service ensures that ambulances can be booked at any time of day or night</a:t>
            </a:r>
            <a:r>
              <a:rPr lang="en-US" sz="2000" dirty="0" smtClean="0"/>
              <a:t>.</a:t>
            </a:r>
            <a:endParaRPr lang="en-US" sz="2000" dirty="0"/>
          </a:p>
          <a:p>
            <a:r>
              <a:rPr lang="en-US" sz="1800" b="1" u="sng" dirty="0" smtClean="0"/>
              <a:t>Immediate Response:</a:t>
            </a:r>
            <a:endParaRPr lang="en-US" sz="1800" u="sng" dirty="0"/>
          </a:p>
          <a:p>
            <a:pPr marL="0" indent="0">
              <a:buNone/>
            </a:pPr>
            <a:r>
              <a:rPr lang="en-US" sz="1800" dirty="0" smtClean="0"/>
              <a:t>         Ensures </a:t>
            </a:r>
            <a:r>
              <a:rPr lang="en-US" sz="1800" dirty="0"/>
              <a:t>swift and timely dispatch of ambulances, reducing response times in emergencies</a:t>
            </a:r>
            <a:r>
              <a:rPr lang="en-US" sz="1800" dirty="0" smtClean="0"/>
              <a:t>.</a:t>
            </a:r>
          </a:p>
          <a:p>
            <a:r>
              <a:rPr lang="en-US" sz="1800" b="1" u="sng" dirty="0"/>
              <a:t>User-Friendly </a:t>
            </a:r>
            <a:r>
              <a:rPr lang="en-US" sz="1800" b="1" u="sng" dirty="0" smtClean="0"/>
              <a:t>Interface:</a:t>
            </a:r>
            <a:endParaRPr lang="en-US" sz="1800" u="sng" dirty="0"/>
          </a:p>
          <a:p>
            <a:pPr marL="0" indent="0">
              <a:buNone/>
            </a:pPr>
            <a:r>
              <a:rPr lang="en-US" sz="1800" dirty="0" smtClean="0"/>
              <a:t>          Easy </a:t>
            </a:r>
            <a:r>
              <a:rPr lang="en-US" sz="1800" dirty="0"/>
              <a:t>navigation and booking process for users of all ages and technical abilities</a:t>
            </a:r>
            <a:r>
              <a:rPr lang="en-US" sz="1800" dirty="0" smtClean="0"/>
              <a:t>.</a:t>
            </a:r>
          </a:p>
          <a:p>
            <a:r>
              <a:rPr lang="en-US" sz="1800" b="1" u="sng" dirty="0"/>
              <a:t>Comprehensive Service:</a:t>
            </a:r>
            <a:endParaRPr lang="en-US" sz="1800" u="sng" dirty="0"/>
          </a:p>
          <a:p>
            <a:pPr marL="457200" lvl="1" indent="0">
              <a:buNone/>
            </a:pPr>
            <a:r>
              <a:rPr lang="en-US" sz="1800" dirty="0" smtClean="0"/>
              <a:t> Caters </a:t>
            </a:r>
            <a:r>
              <a:rPr lang="en-US" sz="1800" dirty="0"/>
              <a:t>to both emergency and non-emergency medical transport, including scheduled appointments</a:t>
            </a:r>
            <a:r>
              <a:rPr lang="en-US" sz="1800" dirty="0" smtClean="0"/>
              <a:t>.</a:t>
            </a:r>
          </a:p>
          <a:p>
            <a:r>
              <a:rPr lang="en-US" sz="1800" b="1" u="sng" dirty="0"/>
              <a:t>Professional Medical Staff:</a:t>
            </a:r>
            <a:endParaRPr lang="en-US" sz="1800" u="sng" dirty="0"/>
          </a:p>
          <a:p>
            <a:pPr marL="457200" lvl="1" indent="0">
              <a:buNone/>
            </a:pPr>
            <a:r>
              <a:rPr lang="en-US" sz="1800" dirty="0" smtClean="0"/>
              <a:t> Ensures </a:t>
            </a:r>
            <a:r>
              <a:rPr lang="en-US" sz="1800" dirty="0"/>
              <a:t>that all ambulances are staffed with trained medical professionals for high-quality care.</a:t>
            </a:r>
          </a:p>
          <a:p>
            <a:pPr marL="457200" lvl="1"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endParaRPr lang="en-US" dirty="0"/>
          </a:p>
        </p:txBody>
      </p:sp>
    </p:spTree>
    <p:extLst>
      <p:ext uri="{BB962C8B-B14F-4D97-AF65-F5344CB8AC3E}">
        <p14:creationId xmlns:p14="http://schemas.microsoft.com/office/powerpoint/2010/main" val="36265584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74C1F-62BF-4E32-0690-3C5706374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27" y="99060"/>
            <a:ext cx="3271075" cy="977900"/>
          </a:xfrm>
          <a:prstGeom prst="rect">
            <a:avLst/>
          </a:prstGeom>
        </p:spPr>
      </p:pic>
      <p:sp>
        <p:nvSpPr>
          <p:cNvPr id="6" name="Rectangle 5">
            <a:extLst>
              <a:ext uri="{FF2B5EF4-FFF2-40B4-BE49-F238E27FC236}">
                <a16:creationId xmlns:a16="http://schemas.microsoft.com/office/drawing/2014/main"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9AEB2D2-2846-1D96-B18C-0EF293A79783}"/>
              </a:ext>
            </a:extLst>
          </p:cNvPr>
          <p:cNvSpPr txBox="1"/>
          <p:nvPr/>
        </p:nvSpPr>
        <p:spPr>
          <a:xfrm>
            <a:off x="5354320" y="492185"/>
            <a:ext cx="5943600" cy="338554"/>
          </a:xfrm>
          <a:prstGeom prst="rect">
            <a:avLst/>
          </a:prstGeom>
          <a:noFill/>
        </p:spPr>
        <p:txBody>
          <a:bodyPr wrap="square" rtlCol="0">
            <a:spAutoFit/>
          </a:bodyPr>
          <a:lstStyle/>
          <a:p>
            <a:pPr algn="ctr"/>
            <a:r>
              <a:rPr lang="en-IN" sz="1600" b="1" i="1" dirty="0"/>
              <a:t>          DEPARTMENT OF COMPUTER SCIENCE AND ENGINEERING </a:t>
            </a:r>
          </a:p>
        </p:txBody>
      </p:sp>
      <p:sp>
        <p:nvSpPr>
          <p:cNvPr id="3" name="Title 2"/>
          <p:cNvSpPr>
            <a:spLocks noGrp="1"/>
          </p:cNvSpPr>
          <p:nvPr>
            <p:ph type="title"/>
          </p:nvPr>
        </p:nvSpPr>
        <p:spPr>
          <a:xfrm>
            <a:off x="838200" y="1076960"/>
            <a:ext cx="10515600" cy="982499"/>
          </a:xfrm>
        </p:spPr>
        <p:txBody>
          <a:bodyPr/>
          <a:lstStyle/>
          <a:p>
            <a:r>
              <a:rPr lang="en-IN" b="1" u="sng" dirty="0" smtClean="0">
                <a:latin typeface="Arial Black" panose="020B0A04020102020204" pitchFamily="34" charset="0"/>
              </a:rPr>
              <a:t>References</a:t>
            </a:r>
            <a:endParaRPr lang="en-IN" b="1" u="sng" dirty="0">
              <a:latin typeface="Arial Black" panose="020B0A04020102020204" pitchFamily="34" charset="0"/>
            </a:endParaRPr>
          </a:p>
        </p:txBody>
      </p:sp>
      <p:sp>
        <p:nvSpPr>
          <p:cNvPr id="4" name="Content Placeholder 3"/>
          <p:cNvSpPr>
            <a:spLocks noGrp="1"/>
          </p:cNvSpPr>
          <p:nvPr>
            <p:ph idx="1"/>
          </p:nvPr>
        </p:nvSpPr>
        <p:spPr>
          <a:xfrm>
            <a:off x="838200" y="2141838"/>
            <a:ext cx="10515600" cy="4035125"/>
          </a:xfrm>
        </p:spPr>
        <p:txBody>
          <a:bodyPr/>
          <a:lstStyle/>
          <a:p>
            <a:r>
              <a:rPr lang="en-IN" sz="1800" dirty="0" smtClean="0"/>
              <a:t>Google.com		</a:t>
            </a:r>
          </a:p>
          <a:p>
            <a:r>
              <a:rPr lang="en-IN" sz="1800" dirty="0" smtClean="0"/>
              <a:t>Open.ai</a:t>
            </a:r>
          </a:p>
          <a:p>
            <a:r>
              <a:rPr lang="en-US" sz="1800" u="sng" dirty="0">
                <a:hlinkClick r:id="rId3"/>
              </a:rPr>
              <a:t>https://www.w3schools.com</a:t>
            </a:r>
            <a:r>
              <a:rPr lang="en-US" sz="1800" u="sng" dirty="0" smtClean="0">
                <a:hlinkClick r:id="rId3"/>
              </a:rPr>
              <a:t>/</a:t>
            </a:r>
            <a:endParaRPr lang="en-IN" dirty="0"/>
          </a:p>
          <a:p>
            <a:pPr lvl="0"/>
            <a:r>
              <a:rPr lang="en-US" sz="1800" dirty="0"/>
              <a:t>St. John Ambulance Service, Canada</a:t>
            </a:r>
            <a:endParaRPr lang="en-IN" sz="1800" dirty="0"/>
          </a:p>
          <a:p>
            <a:pPr>
              <a:buFontTx/>
              <a:buChar char="-"/>
            </a:pPr>
            <a:endParaRPr lang="en-IN" sz="1800" dirty="0" smtClean="0"/>
          </a:p>
          <a:p>
            <a:pPr marL="0" indent="0">
              <a:buNone/>
            </a:pPr>
            <a:endParaRPr lang="en-IN" sz="1800" dirty="0" smtClean="0"/>
          </a:p>
          <a:p>
            <a:pPr marL="0" indent="0">
              <a:buNone/>
            </a:pPr>
            <a:endParaRPr lang="en-IN" sz="1800" dirty="0" smtClean="0"/>
          </a:p>
          <a:p>
            <a:pPr marL="0" indent="0">
              <a:buNone/>
            </a:pPr>
            <a:endParaRPr lang="en-IN" dirty="0"/>
          </a:p>
        </p:txBody>
      </p:sp>
    </p:spTree>
    <p:extLst>
      <p:ext uri="{BB962C8B-B14F-4D97-AF65-F5344CB8AC3E}">
        <p14:creationId xmlns:p14="http://schemas.microsoft.com/office/powerpoint/2010/main" val="23027182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74C1F-62BF-4E32-0690-3C5706374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27" y="99060"/>
            <a:ext cx="3271075" cy="977900"/>
          </a:xfrm>
          <a:prstGeom prst="rect">
            <a:avLst/>
          </a:prstGeom>
        </p:spPr>
      </p:pic>
      <p:sp>
        <p:nvSpPr>
          <p:cNvPr id="6" name="Rectangle 5">
            <a:extLst>
              <a:ext uri="{FF2B5EF4-FFF2-40B4-BE49-F238E27FC236}">
                <a16:creationId xmlns:a16="http://schemas.microsoft.com/office/drawing/2014/main"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EB09F06-8695-47F4-82DD-D2477E0900FC}"/>
              </a:ext>
            </a:extLst>
          </p:cNvPr>
          <p:cNvSpPr txBox="1"/>
          <p:nvPr/>
        </p:nvSpPr>
        <p:spPr>
          <a:xfrm>
            <a:off x="1198880" y="998583"/>
            <a:ext cx="10099040" cy="4893647"/>
          </a:xfrm>
          <a:prstGeom prst="rect">
            <a:avLst/>
          </a:prstGeom>
          <a:noFill/>
          <a:ln w="6350">
            <a:solidFill>
              <a:schemeClr val="tx1"/>
            </a:solidFill>
          </a:ln>
        </p:spPr>
        <p:txBody>
          <a:bodyPr wrap="square" rtlCol="0">
            <a:spAutoFit/>
          </a:bodyPr>
          <a:lstStyle/>
          <a:p>
            <a:endParaRPr lang="en-IN" dirty="0"/>
          </a:p>
          <a:p>
            <a:pPr algn="ctr"/>
            <a:r>
              <a:rPr lang="en-IN" dirty="0"/>
              <a:t> </a:t>
            </a:r>
          </a:p>
          <a:p>
            <a:pPr algn="ctr"/>
            <a:endParaRPr lang="en-IN" sz="4800" dirty="0"/>
          </a:p>
          <a:p>
            <a:pPr algn="ctr"/>
            <a:endParaRPr lang="en-IN" sz="4800" dirty="0"/>
          </a:p>
          <a:p>
            <a:pPr algn="ctr"/>
            <a:r>
              <a:rPr lang="en-IN" sz="7200" dirty="0" smtClean="0">
                <a:latin typeface="Arial Rounded MT Bold" panose="020F0704030504030204" pitchFamily="34" charset="0"/>
              </a:rPr>
              <a:t>THANK YOU</a:t>
            </a:r>
            <a:endParaRPr lang="en-IN" sz="3200" dirty="0">
              <a:latin typeface="Arial Rounded MT Bold" panose="020F0704030504030204" pitchFamily="34" charset="0"/>
            </a:endParaRPr>
          </a:p>
          <a:p>
            <a:endParaRPr lang="en-IN" dirty="0"/>
          </a:p>
          <a:p>
            <a:endParaRPr lang="en-IN" dirty="0"/>
          </a:p>
          <a:p>
            <a:endParaRPr lang="en-IN" dirty="0"/>
          </a:p>
          <a:p>
            <a:endParaRPr lang="en-IN" dirty="0"/>
          </a:p>
          <a:p>
            <a:endParaRPr lang="en-IN" dirty="0"/>
          </a:p>
          <a:p>
            <a:endParaRPr lang="en-IN" dirty="0"/>
          </a:p>
        </p:txBody>
      </p:sp>
      <p:sp>
        <p:nvSpPr>
          <p:cNvPr id="2" name="TextBox 1">
            <a:extLst>
              <a:ext uri="{FF2B5EF4-FFF2-40B4-BE49-F238E27FC236}">
                <a16:creationId xmlns:a16="http://schemas.microsoft.com/office/drawing/2014/main" id="{39AEB2D2-2846-1D96-B18C-0EF293A79783}"/>
              </a:ext>
            </a:extLst>
          </p:cNvPr>
          <p:cNvSpPr txBox="1"/>
          <p:nvPr/>
        </p:nvSpPr>
        <p:spPr>
          <a:xfrm>
            <a:off x="5354320" y="492185"/>
            <a:ext cx="5943600" cy="338554"/>
          </a:xfrm>
          <a:prstGeom prst="rect">
            <a:avLst/>
          </a:prstGeom>
          <a:noFill/>
        </p:spPr>
        <p:txBody>
          <a:bodyPr wrap="square" rtlCol="0">
            <a:spAutoFit/>
          </a:bodyPr>
          <a:lstStyle/>
          <a:p>
            <a:pPr algn="ctr"/>
            <a:r>
              <a:rPr lang="en-IN" sz="1600" b="1" i="1" dirty="0"/>
              <a:t>          DEPARTMENT OF COMPUTER SCIENCE AND ENGINEERING </a:t>
            </a:r>
          </a:p>
        </p:txBody>
      </p:sp>
    </p:spTree>
    <p:extLst>
      <p:ext uri="{BB962C8B-B14F-4D97-AF65-F5344CB8AC3E}">
        <p14:creationId xmlns:p14="http://schemas.microsoft.com/office/powerpoint/2010/main" val="28895075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74C1F-62BF-4E32-0690-3C5706374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320" y="37871"/>
            <a:ext cx="3271075" cy="977900"/>
          </a:xfrm>
          <a:prstGeom prst="rect">
            <a:avLst/>
          </a:prstGeom>
        </p:spPr>
      </p:pic>
      <p:sp>
        <p:nvSpPr>
          <p:cNvPr id="6" name="Rectangle 5">
            <a:extLst>
              <a:ext uri="{FF2B5EF4-FFF2-40B4-BE49-F238E27FC236}">
                <a16:creationId xmlns:a16="http://schemas.microsoft.com/office/drawing/2014/main"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EB09F06-8695-47F4-82DD-D2477E0900FC}"/>
              </a:ext>
            </a:extLst>
          </p:cNvPr>
          <p:cNvSpPr txBox="1"/>
          <p:nvPr/>
        </p:nvSpPr>
        <p:spPr>
          <a:xfrm>
            <a:off x="461320" y="1200802"/>
            <a:ext cx="11458832" cy="6032421"/>
          </a:xfrm>
          <a:prstGeom prst="rect">
            <a:avLst/>
          </a:prstGeom>
          <a:noFill/>
          <a:ln w="6350">
            <a:solidFill>
              <a:schemeClr val="tx1"/>
            </a:solidFill>
          </a:ln>
        </p:spPr>
        <p:txBody>
          <a:bodyPr wrap="square" rtlCol="0">
            <a:spAutoFit/>
          </a:bodyPr>
          <a:lstStyle/>
          <a:p>
            <a:r>
              <a:rPr lang="en-IN" sz="3200" b="1" u="sng" dirty="0" smtClean="0">
                <a:latin typeface="Arial Black" panose="020B0A04020102020204" pitchFamily="34" charset="0"/>
              </a:rPr>
              <a:t>INTRODUCTION &amp; FEATURES</a:t>
            </a:r>
            <a:r>
              <a:rPr lang="en-IN" sz="3200" b="1" dirty="0" smtClean="0">
                <a:latin typeface="Arial Black" panose="020B0A04020102020204" pitchFamily="34" charset="0"/>
              </a:rPr>
              <a:t> : </a:t>
            </a:r>
          </a:p>
          <a:p>
            <a:endParaRPr lang="en-IN" b="1" u="sng" dirty="0" smtClean="0"/>
          </a:p>
          <a:p>
            <a:r>
              <a:rPr lang="en-US" b="1" dirty="0" smtClean="0"/>
              <a:t>I. Overview:</a:t>
            </a:r>
            <a:endParaRPr lang="en-US" dirty="0"/>
          </a:p>
          <a:p>
            <a:r>
              <a:rPr lang="en-US" dirty="0" smtClean="0"/>
              <a:t>     - The </a:t>
            </a:r>
            <a:r>
              <a:rPr lang="en-US" dirty="0"/>
              <a:t>ambulance booking service is designed to provide swift, reliable, and accessible emergency medical </a:t>
            </a:r>
            <a:endParaRPr lang="en-US" dirty="0" smtClean="0"/>
          </a:p>
          <a:p>
            <a:r>
              <a:rPr lang="en-US" dirty="0" smtClean="0"/>
              <a:t>  transportation.</a:t>
            </a:r>
          </a:p>
          <a:p>
            <a:endParaRPr lang="en-IN" b="1" dirty="0" smtClean="0"/>
          </a:p>
          <a:p>
            <a:r>
              <a:rPr lang="en-IN" sz="1600" b="1" dirty="0" smtClean="0"/>
              <a:t>II. </a:t>
            </a:r>
            <a:r>
              <a:rPr lang="en-US" b="1" dirty="0" smtClean="0"/>
              <a:t>Purpose:</a:t>
            </a:r>
          </a:p>
          <a:p>
            <a:r>
              <a:rPr lang="en-US" b="1" dirty="0"/>
              <a:t> </a:t>
            </a:r>
            <a:r>
              <a:rPr lang="en-US" b="1" dirty="0" smtClean="0"/>
              <a:t>     - </a:t>
            </a:r>
            <a:r>
              <a:rPr lang="en-US" dirty="0" smtClean="0"/>
              <a:t>To </a:t>
            </a:r>
            <a:r>
              <a:rPr lang="en-US" dirty="0"/>
              <a:t>bridge the gap between emergency medical needs and timely response, ensuring better patient outcomes</a:t>
            </a:r>
            <a:r>
              <a:rPr lang="en-US" dirty="0" smtClean="0"/>
              <a:t>.</a:t>
            </a:r>
          </a:p>
          <a:p>
            <a:endParaRPr lang="en-IN" b="1" dirty="0" smtClean="0"/>
          </a:p>
          <a:p>
            <a:r>
              <a:rPr lang="en-IN" sz="1600" b="1" dirty="0" smtClean="0"/>
              <a:t>III. </a:t>
            </a:r>
            <a:r>
              <a:rPr lang="en-IN" b="1" dirty="0" smtClean="0"/>
              <a:t>Scope:</a:t>
            </a:r>
          </a:p>
          <a:p>
            <a:r>
              <a:rPr lang="en-IN" sz="1600" b="1" dirty="0"/>
              <a:t> </a:t>
            </a:r>
            <a:r>
              <a:rPr lang="en-IN" sz="1600" b="1" dirty="0" smtClean="0"/>
              <a:t>     - </a:t>
            </a:r>
            <a:r>
              <a:rPr lang="en-US" dirty="0" smtClean="0"/>
              <a:t>This </a:t>
            </a:r>
            <a:r>
              <a:rPr lang="en-US" dirty="0"/>
              <a:t>service caters to various emergencies, non-emergencies, and scheduled medical </a:t>
            </a:r>
            <a:r>
              <a:rPr lang="en-US" dirty="0" smtClean="0"/>
              <a:t>transportation.</a:t>
            </a:r>
          </a:p>
          <a:p>
            <a:endParaRPr lang="en-US" dirty="0" smtClean="0"/>
          </a:p>
          <a:p>
            <a:r>
              <a:rPr lang="en-US" sz="1600" b="1" dirty="0" smtClean="0"/>
              <a:t>IV. </a:t>
            </a:r>
            <a:r>
              <a:rPr lang="en-IN" b="1" dirty="0" smtClean="0"/>
              <a:t>24/7 Availability:</a:t>
            </a:r>
          </a:p>
          <a:p>
            <a:r>
              <a:rPr lang="en-IN" sz="1600" b="1" dirty="0"/>
              <a:t> </a:t>
            </a:r>
            <a:r>
              <a:rPr lang="en-IN" sz="1600" b="1" dirty="0" smtClean="0"/>
              <a:t>      </a:t>
            </a:r>
            <a:r>
              <a:rPr lang="en-IN" b="1" dirty="0" smtClean="0"/>
              <a:t>- </a:t>
            </a:r>
            <a:r>
              <a:rPr lang="en-US" dirty="0" smtClean="0"/>
              <a:t>Round-the-clock </a:t>
            </a:r>
            <a:r>
              <a:rPr lang="en-US" dirty="0"/>
              <a:t>service ensuring immediate assistance at any hour</a:t>
            </a:r>
            <a:r>
              <a:rPr lang="en-US" dirty="0" smtClean="0"/>
              <a:t>.</a:t>
            </a:r>
          </a:p>
          <a:p>
            <a:endParaRPr lang="en-US" dirty="0"/>
          </a:p>
          <a:p>
            <a:r>
              <a:rPr lang="en-IN" sz="1600" b="1" dirty="0"/>
              <a:t> </a:t>
            </a:r>
            <a:endParaRPr lang="en-US" dirty="0" smtClean="0"/>
          </a:p>
          <a:p>
            <a:r>
              <a:rPr lang="en-IN" sz="1600" b="1" dirty="0" smtClean="0"/>
              <a:t> </a:t>
            </a:r>
            <a:endParaRPr lang="en-IN" b="1" dirty="0"/>
          </a:p>
          <a:p>
            <a:endParaRPr lang="en-US" dirty="0"/>
          </a:p>
          <a:p>
            <a:endParaRPr lang="en-IN" b="1" dirty="0"/>
          </a:p>
          <a:p>
            <a:endParaRPr lang="en-US" dirty="0"/>
          </a:p>
          <a:p>
            <a:endParaRPr lang="en-IN" sz="1600" b="1" dirty="0"/>
          </a:p>
        </p:txBody>
      </p:sp>
      <p:sp>
        <p:nvSpPr>
          <p:cNvPr id="2" name="TextBox 1">
            <a:extLst>
              <a:ext uri="{FF2B5EF4-FFF2-40B4-BE49-F238E27FC236}">
                <a16:creationId xmlns:a16="http://schemas.microsoft.com/office/drawing/2014/main" id="{39AEB2D2-2846-1D96-B18C-0EF293A79783}"/>
              </a:ext>
            </a:extLst>
          </p:cNvPr>
          <p:cNvSpPr txBox="1"/>
          <p:nvPr/>
        </p:nvSpPr>
        <p:spPr>
          <a:xfrm>
            <a:off x="5354320" y="492185"/>
            <a:ext cx="5943600" cy="338554"/>
          </a:xfrm>
          <a:prstGeom prst="rect">
            <a:avLst/>
          </a:prstGeom>
          <a:noFill/>
        </p:spPr>
        <p:txBody>
          <a:bodyPr wrap="square" rtlCol="0">
            <a:spAutoFit/>
          </a:bodyPr>
          <a:lstStyle/>
          <a:p>
            <a:pPr algn="ctr"/>
            <a:r>
              <a:rPr lang="en-IN" sz="1600" b="1" i="1" dirty="0"/>
              <a:t>          DEPARTMENT OF COMPUTER SCIENCE AND ENGINEERING </a:t>
            </a:r>
          </a:p>
        </p:txBody>
      </p:sp>
    </p:spTree>
    <p:extLst>
      <p:ext uri="{BB962C8B-B14F-4D97-AF65-F5344CB8AC3E}">
        <p14:creationId xmlns:p14="http://schemas.microsoft.com/office/powerpoint/2010/main" val="35780773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74C1F-62BF-4E32-0690-3C5706374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27" y="72934"/>
            <a:ext cx="3271075" cy="807910"/>
          </a:xfrm>
          <a:prstGeom prst="rect">
            <a:avLst/>
          </a:prstGeom>
        </p:spPr>
      </p:pic>
      <p:sp>
        <p:nvSpPr>
          <p:cNvPr id="6" name="Rectangle 5">
            <a:extLst>
              <a:ext uri="{FF2B5EF4-FFF2-40B4-BE49-F238E27FC236}">
                <a16:creationId xmlns:a16="http://schemas.microsoft.com/office/drawing/2014/main"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EB09F06-8695-47F4-82DD-D2477E0900FC}"/>
              </a:ext>
            </a:extLst>
          </p:cNvPr>
          <p:cNvSpPr txBox="1"/>
          <p:nvPr/>
        </p:nvSpPr>
        <p:spPr>
          <a:xfrm>
            <a:off x="258127" y="941433"/>
            <a:ext cx="11662941" cy="5909310"/>
          </a:xfrm>
          <a:prstGeom prst="rect">
            <a:avLst/>
          </a:prstGeom>
          <a:noFill/>
          <a:ln w="6350">
            <a:solidFill>
              <a:schemeClr val="tx1"/>
            </a:solidFill>
          </a:ln>
        </p:spPr>
        <p:txBody>
          <a:bodyPr wrap="square" rtlCol="0">
            <a:spAutoFit/>
          </a:bodyPr>
          <a:lstStyle/>
          <a:p>
            <a:r>
              <a:rPr lang="en-IN" b="1" dirty="0" smtClean="0"/>
              <a:t>V.  </a:t>
            </a:r>
            <a:r>
              <a:rPr lang="en-IN" b="1" dirty="0"/>
              <a:t>Emergency and Non-Emergency Services:</a:t>
            </a:r>
          </a:p>
          <a:p>
            <a:r>
              <a:rPr lang="en-IN" sz="1600" b="1" dirty="0"/>
              <a:t>     </a:t>
            </a:r>
            <a:r>
              <a:rPr lang="en-IN" b="1" dirty="0"/>
              <a:t>- </a:t>
            </a:r>
            <a:r>
              <a:rPr lang="en-US" dirty="0"/>
              <a:t>Handling both urgent emergencies and scheduled non-emergency medical transportation</a:t>
            </a:r>
            <a:r>
              <a:rPr lang="en-US" dirty="0" smtClean="0"/>
              <a:t>.</a:t>
            </a:r>
          </a:p>
          <a:p>
            <a:endParaRPr lang="en-US" dirty="0"/>
          </a:p>
          <a:p>
            <a:r>
              <a:rPr lang="en-IN" b="1" dirty="0" smtClean="0"/>
              <a:t>VI. </a:t>
            </a:r>
            <a:r>
              <a:rPr lang="en-IN" b="1" dirty="0"/>
              <a:t>User Satisfaction:</a:t>
            </a:r>
          </a:p>
          <a:p>
            <a:r>
              <a:rPr lang="en-IN" b="1" dirty="0"/>
              <a:t>     - </a:t>
            </a:r>
            <a:r>
              <a:rPr lang="en-US" dirty="0"/>
              <a:t>High-quality service leading to better user experiences.</a:t>
            </a:r>
          </a:p>
          <a:p>
            <a:endParaRPr lang="en-US" dirty="0"/>
          </a:p>
          <a:p>
            <a:r>
              <a:rPr lang="en-US" b="1" dirty="0" smtClean="0"/>
              <a:t>VIII. </a:t>
            </a:r>
            <a:r>
              <a:rPr lang="en-US" b="1" dirty="0"/>
              <a:t>Medical Coordination</a:t>
            </a:r>
            <a:r>
              <a:rPr lang="en-US" b="1" dirty="0" smtClean="0"/>
              <a:t>:</a:t>
            </a:r>
            <a:endParaRPr lang="en-US" dirty="0"/>
          </a:p>
          <a:p>
            <a:r>
              <a:rPr lang="en-US" dirty="0" smtClean="0"/>
              <a:t>    - Coordination </a:t>
            </a:r>
            <a:r>
              <a:rPr lang="en-US" dirty="0"/>
              <a:t>with hospitals and healthcare facilities for a smooth patient handover</a:t>
            </a:r>
            <a:r>
              <a:rPr lang="en-US" dirty="0" smtClean="0"/>
              <a:t>.</a:t>
            </a:r>
          </a:p>
          <a:p>
            <a:endParaRPr lang="en-US" dirty="0"/>
          </a:p>
          <a:p>
            <a:r>
              <a:rPr lang="en-US" b="1" dirty="0" smtClean="0"/>
              <a:t> IX. </a:t>
            </a:r>
            <a:r>
              <a:rPr lang="en-US" b="1" dirty="0"/>
              <a:t>User-friendly Interface</a:t>
            </a:r>
            <a:r>
              <a:rPr lang="en-US" b="1" dirty="0" smtClean="0"/>
              <a:t>:</a:t>
            </a:r>
          </a:p>
          <a:p>
            <a:r>
              <a:rPr lang="en-US" dirty="0"/>
              <a:t> </a:t>
            </a:r>
            <a:r>
              <a:rPr lang="en-US" dirty="0" smtClean="0"/>
              <a:t> - </a:t>
            </a:r>
            <a:r>
              <a:rPr lang="en-US" dirty="0"/>
              <a:t>Intuitive app and website design for easy navigation and quick </a:t>
            </a:r>
            <a:r>
              <a:rPr lang="en-US" dirty="0" smtClean="0"/>
              <a:t>booking.</a:t>
            </a:r>
          </a:p>
          <a:p>
            <a:endParaRPr lang="en-US" dirty="0"/>
          </a:p>
          <a:p>
            <a:r>
              <a:rPr lang="en-US" b="1" dirty="0" smtClean="0"/>
              <a:t> X</a:t>
            </a:r>
            <a:r>
              <a:rPr lang="en-US" b="1" dirty="0"/>
              <a:t>. Feedback System</a:t>
            </a:r>
            <a:r>
              <a:rPr lang="en-US" b="1" dirty="0" smtClean="0"/>
              <a:t>:</a:t>
            </a:r>
          </a:p>
          <a:p>
            <a:r>
              <a:rPr lang="en-US" dirty="0" smtClean="0"/>
              <a:t>  - Mechanism </a:t>
            </a:r>
            <a:r>
              <a:rPr lang="en-US" dirty="0"/>
              <a:t>for users to provide feedback and rate their experience for continuous improvement.</a:t>
            </a:r>
          </a:p>
          <a:p>
            <a:endParaRPr lang="en-US" b="1" dirty="0"/>
          </a:p>
          <a:p>
            <a:endParaRPr lang="en-US" dirty="0"/>
          </a:p>
          <a:p>
            <a:endParaRPr lang="en-US" dirty="0"/>
          </a:p>
          <a:p>
            <a:endParaRPr lang="en-US" b="1" dirty="0"/>
          </a:p>
          <a:p>
            <a:endParaRPr lang="en-US" b="1" dirty="0"/>
          </a:p>
          <a:p>
            <a:endParaRPr lang="en-US" b="1" dirty="0"/>
          </a:p>
          <a:p>
            <a:endParaRPr lang="en-IN" b="1" dirty="0"/>
          </a:p>
        </p:txBody>
      </p:sp>
      <p:sp>
        <p:nvSpPr>
          <p:cNvPr id="2" name="TextBox 1">
            <a:extLst>
              <a:ext uri="{FF2B5EF4-FFF2-40B4-BE49-F238E27FC236}">
                <a16:creationId xmlns:a16="http://schemas.microsoft.com/office/drawing/2014/main" id="{39AEB2D2-2846-1D96-B18C-0EF293A79783}"/>
              </a:ext>
            </a:extLst>
          </p:cNvPr>
          <p:cNvSpPr txBox="1"/>
          <p:nvPr/>
        </p:nvSpPr>
        <p:spPr>
          <a:xfrm>
            <a:off x="5547360" y="542290"/>
            <a:ext cx="6000205" cy="338554"/>
          </a:xfrm>
          <a:prstGeom prst="rect">
            <a:avLst/>
          </a:prstGeom>
          <a:noFill/>
        </p:spPr>
        <p:txBody>
          <a:bodyPr wrap="square" rtlCol="0">
            <a:spAutoFit/>
          </a:bodyPr>
          <a:lstStyle/>
          <a:p>
            <a:pPr algn="ctr"/>
            <a:r>
              <a:rPr lang="en-IN" sz="1600" b="1" i="1" dirty="0"/>
              <a:t>          DEPARTMENT OF COMPUTER SCIENCE AND ENGINEERING </a:t>
            </a:r>
          </a:p>
        </p:txBody>
      </p:sp>
    </p:spTree>
    <p:extLst>
      <p:ext uri="{BB962C8B-B14F-4D97-AF65-F5344CB8AC3E}">
        <p14:creationId xmlns:p14="http://schemas.microsoft.com/office/powerpoint/2010/main" val="7247528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74C1F-62BF-4E32-0690-3C5706374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13" y="18054"/>
            <a:ext cx="3271075" cy="977900"/>
          </a:xfrm>
          <a:prstGeom prst="rect">
            <a:avLst/>
          </a:prstGeom>
        </p:spPr>
      </p:pic>
      <p:sp>
        <p:nvSpPr>
          <p:cNvPr id="6" name="Rectangle 5">
            <a:extLst>
              <a:ext uri="{FF2B5EF4-FFF2-40B4-BE49-F238E27FC236}">
                <a16:creationId xmlns:a16="http://schemas.microsoft.com/office/drawing/2014/main"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9AEB2D2-2846-1D96-B18C-0EF293A79783}"/>
              </a:ext>
            </a:extLst>
          </p:cNvPr>
          <p:cNvSpPr txBox="1"/>
          <p:nvPr/>
        </p:nvSpPr>
        <p:spPr>
          <a:xfrm>
            <a:off x="5354320" y="492185"/>
            <a:ext cx="5943600" cy="338554"/>
          </a:xfrm>
          <a:prstGeom prst="rect">
            <a:avLst/>
          </a:prstGeom>
          <a:noFill/>
        </p:spPr>
        <p:txBody>
          <a:bodyPr wrap="square" rtlCol="0">
            <a:spAutoFit/>
          </a:bodyPr>
          <a:lstStyle/>
          <a:p>
            <a:pPr algn="ctr"/>
            <a:r>
              <a:rPr lang="en-IN" sz="1600" b="1" i="1" dirty="0"/>
              <a:t>          DEPARTMENT OF COMPUTER SCIENCE AND ENGINEERING </a:t>
            </a:r>
          </a:p>
        </p:txBody>
      </p:sp>
      <p:sp>
        <p:nvSpPr>
          <p:cNvPr id="3" name="Title 2"/>
          <p:cNvSpPr>
            <a:spLocks noGrp="1"/>
          </p:cNvSpPr>
          <p:nvPr>
            <p:ph type="title"/>
          </p:nvPr>
        </p:nvSpPr>
        <p:spPr>
          <a:xfrm>
            <a:off x="777081" y="1076960"/>
            <a:ext cx="3932237" cy="708297"/>
          </a:xfrm>
        </p:spPr>
        <p:txBody>
          <a:bodyPr/>
          <a:lstStyle/>
          <a:p>
            <a:r>
              <a:rPr lang="en-IN" b="1" u="sng" dirty="0" smtClean="0">
                <a:latin typeface="Arial Black" panose="020B0A04020102020204" pitchFamily="34" charset="0"/>
              </a:rPr>
              <a:t>HOMEPAGE</a:t>
            </a:r>
            <a:endParaRPr lang="en-IN" b="1" u="sng" dirty="0">
              <a:latin typeface="Arial Black" panose="020B0A04020102020204" pitchFamily="34" charset="0"/>
            </a:endParaRPr>
          </a:p>
        </p:txBody>
      </p:sp>
      <p:sp>
        <p:nvSpPr>
          <p:cNvPr id="7" name="Text Placeholder 6"/>
          <p:cNvSpPr>
            <a:spLocks noGrp="1"/>
          </p:cNvSpPr>
          <p:nvPr>
            <p:ph type="body" sz="half" idx="2"/>
          </p:nvPr>
        </p:nvSpPr>
        <p:spPr>
          <a:xfrm>
            <a:off x="716693" y="1881051"/>
            <a:ext cx="4274408" cy="4387943"/>
          </a:xfrm>
        </p:spPr>
        <p:txBody>
          <a:bodyPr>
            <a:normAutofit/>
          </a:bodyPr>
          <a:lstStyle/>
          <a:p>
            <a:pPr>
              <a:lnSpc>
                <a:spcPct val="100000"/>
              </a:lnSpc>
            </a:pPr>
            <a:r>
              <a:rPr lang="en-US" sz="2000" b="1" dirty="0" smtClean="0"/>
              <a:t>- </a:t>
            </a:r>
            <a:r>
              <a:rPr lang="en-US" sz="2000" b="1" u="sng" dirty="0" smtClean="0"/>
              <a:t>Login/ Register</a:t>
            </a:r>
            <a:endParaRPr lang="en-US" sz="2000" dirty="0"/>
          </a:p>
          <a:p>
            <a:r>
              <a:rPr lang="en-US" sz="1800" dirty="0"/>
              <a:t>The user login and registration feature ensures secure access by verifying user identity. It allows new users to create accounts, encrypts passwords for protection, and provides account management for updating personal information</a:t>
            </a:r>
            <a:r>
              <a:rPr lang="en-US" sz="1800" dirty="0" smtClean="0"/>
              <a:t>.</a:t>
            </a:r>
            <a:endParaRPr lang="en-IN" sz="1800" dirty="0" smtClean="0"/>
          </a:p>
          <a:p>
            <a:r>
              <a:rPr lang="en-IN" sz="2000" dirty="0" smtClean="0"/>
              <a:t>- </a:t>
            </a:r>
            <a:r>
              <a:rPr lang="en-US" sz="2000" b="1" u="sng" dirty="0" smtClean="0"/>
              <a:t>Quick Selection</a:t>
            </a:r>
            <a:endParaRPr lang="en-US" sz="2000" dirty="0"/>
          </a:p>
          <a:p>
            <a:r>
              <a:rPr lang="en-IN" sz="1800" dirty="0" smtClean="0"/>
              <a:t>Choose From the available categories:</a:t>
            </a:r>
          </a:p>
          <a:p>
            <a:r>
              <a:rPr lang="en-IN" sz="1800" dirty="0" smtClean="0"/>
              <a:t> - Basic &amp; Emergency</a:t>
            </a:r>
            <a:endParaRPr lang="en-IN" sz="1800"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91101" y="926533"/>
            <a:ext cx="7019924" cy="43856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85222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5" y="1524000"/>
            <a:ext cx="3352800" cy="200297"/>
          </a:xfrm>
        </p:spPr>
        <p:txBody>
          <a:bodyPr>
            <a:normAutofit fontScale="90000"/>
          </a:bodyPr>
          <a:lstStyle/>
          <a:p>
            <a:r>
              <a:rPr lang="en-US" u="sng" dirty="0" smtClean="0">
                <a:latin typeface="Arial Black" panose="020B0A04020102020204" pitchFamily="34" charset="0"/>
              </a:rPr>
              <a:t>ADMIN LOGIN:</a:t>
            </a:r>
            <a:endParaRPr lang="en-US" u="sng" dirty="0">
              <a:latin typeface="Arial Black" panose="020B0A04020102020204" pitchFamily="34"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8092" y="1059542"/>
            <a:ext cx="6932021" cy="4278812"/>
          </a:xfrm>
        </p:spPr>
      </p:pic>
      <p:sp>
        <p:nvSpPr>
          <p:cNvPr id="4" name="Text Placeholder 3"/>
          <p:cNvSpPr>
            <a:spLocks noGrp="1"/>
          </p:cNvSpPr>
          <p:nvPr>
            <p:ph type="body" sz="half" idx="2"/>
          </p:nvPr>
        </p:nvSpPr>
        <p:spPr>
          <a:xfrm>
            <a:off x="357052" y="1994263"/>
            <a:ext cx="4414974" cy="3874725"/>
          </a:xfrm>
        </p:spPr>
        <p:txBody>
          <a:bodyPr>
            <a:normAutofit/>
          </a:bodyPr>
          <a:lstStyle/>
          <a:p>
            <a:r>
              <a:rPr lang="en-US" sz="1800" dirty="0"/>
              <a:t>The admin section in the </a:t>
            </a:r>
            <a:r>
              <a:rPr lang="en-US" sz="1800" dirty="0" smtClean="0"/>
              <a:t>Medics </a:t>
            </a:r>
            <a:r>
              <a:rPr lang="en-US" sz="1800" dirty="0"/>
              <a:t>Ambulance Booking Portal allows administrators to manage bookings, user accounts, and ambulance availability efficiently. It includes features for monitoring system performance, generating reports, and ensuring smooth operation of the ambulance </a:t>
            </a:r>
            <a:r>
              <a:rPr lang="en-US" sz="1800" dirty="0" smtClean="0"/>
              <a:t>services.</a:t>
            </a:r>
            <a:endParaRPr lang="en-US" sz="1800" dirty="0"/>
          </a:p>
        </p:txBody>
      </p:sp>
      <p:pic>
        <p:nvPicPr>
          <p:cNvPr id="5" name="Picture 4">
            <a:extLst>
              <a:ext uri="{FF2B5EF4-FFF2-40B4-BE49-F238E27FC236}">
                <a16:creationId xmlns:a16="http://schemas.microsoft.com/office/drawing/2014/main" id="{86574C1F-62BF-4E32-0690-3C5706374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27" y="81642"/>
            <a:ext cx="3271075" cy="977900"/>
          </a:xfrm>
          <a:prstGeom prst="rect">
            <a:avLst/>
          </a:prstGeom>
        </p:spPr>
      </p:pic>
      <p:sp>
        <p:nvSpPr>
          <p:cNvPr id="6" name="Rectangle 5"/>
          <p:cNvSpPr/>
          <p:nvPr/>
        </p:nvSpPr>
        <p:spPr>
          <a:xfrm>
            <a:off x="5268686" y="496388"/>
            <a:ext cx="5886993" cy="369332"/>
          </a:xfrm>
          <a:prstGeom prst="rect">
            <a:avLst/>
          </a:prstGeom>
        </p:spPr>
        <p:txBody>
          <a:bodyPr wrap="square">
            <a:spAutoFit/>
          </a:bodyPr>
          <a:lstStyle/>
          <a:p>
            <a:r>
              <a:rPr lang="en-IN" b="1" i="1" dirty="0"/>
              <a:t> DEPARTMENT OF COMPUTER SCIENCE AND ENGINEERING </a:t>
            </a:r>
            <a:endParaRPr lang="en-US" dirty="0"/>
          </a:p>
        </p:txBody>
      </p:sp>
      <p:sp>
        <p:nvSpPr>
          <p:cNvPr id="7" name="Rectangle 6">
            <a:extLst>
              <a:ext uri="{FF2B5EF4-FFF2-40B4-BE49-F238E27FC236}">
                <a16:creationId xmlns:a16="http://schemas.microsoft.com/office/drawing/2014/main"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575700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74C1F-62BF-4E32-0690-3C5706374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96" y="147460"/>
            <a:ext cx="3271075" cy="977900"/>
          </a:xfrm>
          <a:prstGeom prst="rect">
            <a:avLst/>
          </a:prstGeom>
        </p:spPr>
      </p:pic>
      <p:sp>
        <p:nvSpPr>
          <p:cNvPr id="6" name="Rectangle 5">
            <a:extLst>
              <a:ext uri="{FF2B5EF4-FFF2-40B4-BE49-F238E27FC236}">
                <a16:creationId xmlns:a16="http://schemas.microsoft.com/office/drawing/2014/main"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9AEB2D2-2846-1D96-B18C-0EF293A79783}"/>
              </a:ext>
            </a:extLst>
          </p:cNvPr>
          <p:cNvSpPr txBox="1"/>
          <p:nvPr/>
        </p:nvSpPr>
        <p:spPr>
          <a:xfrm>
            <a:off x="5354320" y="467133"/>
            <a:ext cx="5943600" cy="338554"/>
          </a:xfrm>
          <a:prstGeom prst="rect">
            <a:avLst/>
          </a:prstGeom>
          <a:noFill/>
        </p:spPr>
        <p:txBody>
          <a:bodyPr wrap="square" rtlCol="0">
            <a:spAutoFit/>
          </a:bodyPr>
          <a:lstStyle/>
          <a:p>
            <a:pPr algn="ctr"/>
            <a:r>
              <a:rPr lang="en-IN" sz="1600" b="1" i="1" dirty="0"/>
              <a:t>          DEPARTMENT OF COMPUTER SCIENCE AND ENGINEERING </a:t>
            </a:r>
          </a:p>
        </p:txBody>
      </p:sp>
      <p:sp>
        <p:nvSpPr>
          <p:cNvPr id="3" name="Title 2"/>
          <p:cNvSpPr>
            <a:spLocks noGrp="1"/>
          </p:cNvSpPr>
          <p:nvPr>
            <p:ph type="title"/>
          </p:nvPr>
        </p:nvSpPr>
        <p:spPr>
          <a:xfrm>
            <a:off x="487680" y="1454330"/>
            <a:ext cx="4284345" cy="603069"/>
          </a:xfrm>
        </p:spPr>
        <p:txBody>
          <a:bodyPr/>
          <a:lstStyle/>
          <a:p>
            <a:r>
              <a:rPr lang="en-IN" u="sng" dirty="0" smtClean="0">
                <a:latin typeface="Arial Black" panose="020B0A04020102020204" pitchFamily="34" charset="0"/>
              </a:rPr>
              <a:t>LISTINGS</a:t>
            </a:r>
            <a:endParaRPr lang="en-IN" u="sng" dirty="0">
              <a:latin typeface="Arial Black" panose="020B0A04020102020204" pitchFamily="34"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55922" y="1001486"/>
            <a:ext cx="6674218" cy="47113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 Placeholder 6"/>
          <p:cNvSpPr>
            <a:spLocks noGrp="1"/>
          </p:cNvSpPr>
          <p:nvPr>
            <p:ph type="body" sz="half" idx="2"/>
          </p:nvPr>
        </p:nvSpPr>
        <p:spPr>
          <a:xfrm>
            <a:off x="487680" y="2177142"/>
            <a:ext cx="4284345" cy="3535681"/>
          </a:xfrm>
        </p:spPr>
        <p:txBody>
          <a:bodyPr>
            <a:normAutofit/>
          </a:bodyPr>
          <a:lstStyle/>
          <a:p>
            <a:r>
              <a:rPr lang="en-IN" sz="2000" dirty="0"/>
              <a:t>- </a:t>
            </a:r>
            <a:r>
              <a:rPr lang="en-US" sz="2000" b="1" u="sng" dirty="0" smtClean="0"/>
              <a:t>Basic Ambulance </a:t>
            </a:r>
            <a:r>
              <a:rPr lang="en-US" sz="2000" b="1" dirty="0"/>
              <a:t>:</a:t>
            </a:r>
            <a:endParaRPr lang="en-US" sz="2000" dirty="0"/>
          </a:p>
          <a:p>
            <a:r>
              <a:rPr lang="en-US" sz="1800" dirty="0"/>
              <a:t>The basic ambulance section in </a:t>
            </a:r>
            <a:r>
              <a:rPr lang="en-US" sz="1800" dirty="0" smtClean="0"/>
              <a:t>Medics </a:t>
            </a:r>
            <a:r>
              <a:rPr lang="en-US" sz="1800" dirty="0"/>
              <a:t>Ambulance Booking Portal manages standard ambulance services, ensuring prompt and reliable bookings for users</a:t>
            </a:r>
            <a:r>
              <a:rPr lang="en-US" sz="1800" dirty="0" smtClean="0"/>
              <a:t>.</a:t>
            </a:r>
          </a:p>
          <a:p>
            <a:r>
              <a:rPr lang="en-US" sz="2000" dirty="0" smtClean="0"/>
              <a:t>- </a:t>
            </a:r>
            <a:r>
              <a:rPr lang="en-US" sz="2000" b="1" u="sng" dirty="0" smtClean="0"/>
              <a:t>Emergency Ambulance</a:t>
            </a:r>
            <a:r>
              <a:rPr lang="en-US" sz="2000" b="1" dirty="0" smtClean="0"/>
              <a:t>:</a:t>
            </a:r>
            <a:endParaRPr lang="en-US" sz="2000" dirty="0"/>
          </a:p>
          <a:p>
            <a:r>
              <a:rPr lang="en-US" sz="1800" dirty="0"/>
              <a:t>The emergency ambulance section in </a:t>
            </a:r>
            <a:r>
              <a:rPr lang="en-US" sz="1800" dirty="0" smtClean="0"/>
              <a:t>Medics </a:t>
            </a:r>
            <a:r>
              <a:rPr lang="en-US" sz="1800" dirty="0"/>
              <a:t>Ambulance Booking Portal prioritizes urgent bookings, ensuring rapid response and immediate medical attention.</a:t>
            </a:r>
          </a:p>
        </p:txBody>
      </p:sp>
    </p:spTree>
    <p:extLst>
      <p:ext uri="{BB962C8B-B14F-4D97-AF65-F5344CB8AC3E}">
        <p14:creationId xmlns:p14="http://schemas.microsoft.com/office/powerpoint/2010/main" val="29331792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74C1F-62BF-4E32-0690-3C5706374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018" y="82264"/>
            <a:ext cx="3271075" cy="977900"/>
          </a:xfrm>
          <a:prstGeom prst="rect">
            <a:avLst/>
          </a:prstGeom>
        </p:spPr>
      </p:pic>
      <p:sp>
        <p:nvSpPr>
          <p:cNvPr id="6" name="Rectangle 5">
            <a:extLst>
              <a:ext uri="{FF2B5EF4-FFF2-40B4-BE49-F238E27FC236}">
                <a16:creationId xmlns:a16="http://schemas.microsoft.com/office/drawing/2014/main"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9AEB2D2-2846-1D96-B18C-0EF293A79783}"/>
              </a:ext>
            </a:extLst>
          </p:cNvPr>
          <p:cNvSpPr txBox="1"/>
          <p:nvPr/>
        </p:nvSpPr>
        <p:spPr>
          <a:xfrm>
            <a:off x="5354320" y="492185"/>
            <a:ext cx="5943600" cy="338554"/>
          </a:xfrm>
          <a:prstGeom prst="rect">
            <a:avLst/>
          </a:prstGeom>
          <a:noFill/>
        </p:spPr>
        <p:txBody>
          <a:bodyPr wrap="square" rtlCol="0">
            <a:spAutoFit/>
          </a:bodyPr>
          <a:lstStyle/>
          <a:p>
            <a:pPr algn="ctr"/>
            <a:r>
              <a:rPr lang="en-IN" sz="1600" b="1" i="1" dirty="0"/>
              <a:t>          DEPARTMENT OF COMPUTER SCIENCE AND ENGINEERING </a:t>
            </a:r>
          </a:p>
        </p:txBody>
      </p:sp>
      <p:sp>
        <p:nvSpPr>
          <p:cNvPr id="3" name="Title 2"/>
          <p:cNvSpPr>
            <a:spLocks noGrp="1"/>
          </p:cNvSpPr>
          <p:nvPr>
            <p:ph type="title"/>
          </p:nvPr>
        </p:nvSpPr>
        <p:spPr>
          <a:xfrm>
            <a:off x="583474" y="1297576"/>
            <a:ext cx="4188551" cy="759823"/>
          </a:xfrm>
        </p:spPr>
        <p:txBody>
          <a:bodyPr/>
          <a:lstStyle/>
          <a:p>
            <a:r>
              <a:rPr lang="en-US" u="sng" dirty="0" smtClean="0">
                <a:latin typeface="Arial Black" panose="020B0A04020102020204" pitchFamily="34" charset="0"/>
              </a:rPr>
              <a:t>DATABASE</a:t>
            </a:r>
            <a:endParaRPr lang="en-IN" u="sng" dirty="0">
              <a:latin typeface="Arial Black" panose="020B0A04020102020204" pitchFamily="34" charset="0"/>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37760" y="1158240"/>
            <a:ext cx="7062651" cy="43804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 Placeholder 6"/>
          <p:cNvSpPr>
            <a:spLocks noGrp="1"/>
          </p:cNvSpPr>
          <p:nvPr>
            <p:ph type="body" sz="half" idx="2"/>
          </p:nvPr>
        </p:nvSpPr>
        <p:spPr>
          <a:xfrm>
            <a:off x="304800" y="2057400"/>
            <a:ext cx="4467225" cy="3977640"/>
          </a:xfrm>
        </p:spPr>
        <p:txBody>
          <a:bodyPr>
            <a:normAutofit/>
          </a:bodyPr>
          <a:lstStyle/>
          <a:p>
            <a:r>
              <a:rPr lang="en-US" sz="2000" b="1" dirty="0" smtClean="0"/>
              <a:t>  -</a:t>
            </a:r>
            <a:r>
              <a:rPr lang="en-US" sz="2000" b="1" u="sng" dirty="0" smtClean="0"/>
              <a:t>MySQL:</a:t>
            </a:r>
          </a:p>
          <a:p>
            <a:r>
              <a:rPr lang="en-US" sz="1800" dirty="0"/>
              <a:t>The MySQL section in the </a:t>
            </a:r>
            <a:r>
              <a:rPr lang="en-US" sz="1800" dirty="0" smtClean="0"/>
              <a:t>Medics </a:t>
            </a:r>
            <a:r>
              <a:rPr lang="en-US" sz="1800" dirty="0"/>
              <a:t>Ambulance Booking Portal handles database management, storing user information, booking details, and ambulance data, ensuring efficient, secure, and organized data retrieval and storage.</a:t>
            </a:r>
            <a:endParaRPr lang="en-US" sz="1800" b="1" dirty="0" smtClean="0"/>
          </a:p>
          <a:p>
            <a:r>
              <a:rPr lang="en-IN" dirty="0" smtClean="0"/>
              <a:t> </a:t>
            </a:r>
            <a:r>
              <a:rPr lang="en-IN" sz="2000" dirty="0"/>
              <a:t>- </a:t>
            </a:r>
            <a:r>
              <a:rPr lang="en-US" sz="2000" b="1" u="sng" dirty="0" smtClean="0"/>
              <a:t>Xampp Server</a:t>
            </a:r>
            <a:r>
              <a:rPr lang="en-US" sz="2000" b="1" dirty="0" smtClean="0"/>
              <a:t>:</a:t>
            </a:r>
            <a:endParaRPr lang="en-US" sz="2000" dirty="0"/>
          </a:p>
          <a:p>
            <a:r>
              <a:rPr lang="en-US" sz="1800" dirty="0"/>
              <a:t>Data is stored in XAMPP server, a local web server solution, facilitating database management, website development, and testing in a self-contained environment.</a:t>
            </a:r>
            <a:endParaRPr lang="en-IN" sz="1800" dirty="0"/>
          </a:p>
        </p:txBody>
      </p:sp>
    </p:spTree>
    <p:extLst>
      <p:ext uri="{BB962C8B-B14F-4D97-AF65-F5344CB8AC3E}">
        <p14:creationId xmlns:p14="http://schemas.microsoft.com/office/powerpoint/2010/main" val="36577146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2626" y="1085215"/>
            <a:ext cx="10791173" cy="874213"/>
          </a:xfrm>
        </p:spPr>
        <p:txBody>
          <a:bodyPr>
            <a:normAutofit/>
          </a:bodyPr>
          <a:lstStyle/>
          <a:p>
            <a:r>
              <a:rPr lang="en-IN" sz="3600" b="1" u="sng" dirty="0" smtClean="0">
                <a:latin typeface="Arial Black" panose="020B0A04020102020204" pitchFamily="34" charset="0"/>
              </a:rPr>
              <a:t>TECHNOLOGIES USED</a:t>
            </a:r>
            <a:endParaRPr lang="en-IN" b="1" u="sng" dirty="0">
              <a:latin typeface="Arial Black" panose="020B0A04020102020204" pitchFamily="34" charset="0"/>
            </a:endParaRPr>
          </a:p>
        </p:txBody>
      </p:sp>
      <p:sp>
        <p:nvSpPr>
          <p:cNvPr id="6" name="Content Placeholder 5"/>
          <p:cNvSpPr>
            <a:spLocks noGrp="1"/>
          </p:cNvSpPr>
          <p:nvPr>
            <p:ph idx="1"/>
          </p:nvPr>
        </p:nvSpPr>
        <p:spPr>
          <a:xfrm>
            <a:off x="339635" y="1891429"/>
            <a:ext cx="11014166" cy="4285533"/>
          </a:xfrm>
        </p:spPr>
        <p:txBody>
          <a:bodyPr>
            <a:normAutofit lnSpcReduction="10000"/>
          </a:bodyPr>
          <a:lstStyle/>
          <a:p>
            <a:pPr>
              <a:lnSpc>
                <a:spcPct val="120000"/>
              </a:lnSpc>
            </a:pPr>
            <a:r>
              <a:rPr lang="en-IN" sz="2000" b="1" u="sng" dirty="0" smtClean="0"/>
              <a:t>HTML</a:t>
            </a:r>
            <a:r>
              <a:rPr lang="en-IN" sz="2000" b="1" dirty="0" smtClean="0"/>
              <a:t> :</a:t>
            </a:r>
            <a:r>
              <a:rPr lang="en-IN" dirty="0" smtClean="0"/>
              <a:t/>
            </a:r>
            <a:br>
              <a:rPr lang="en-IN" dirty="0" smtClean="0"/>
            </a:br>
            <a:r>
              <a:rPr lang="en-IN" sz="1800" dirty="0" smtClean="0"/>
              <a:t>- </a:t>
            </a:r>
            <a:r>
              <a:rPr lang="en-US" sz="1800" dirty="0"/>
              <a:t>HTML employs tags to structure content, defining elements like headings, paragraphs, links, images, forms, tables, and multimedia for webpages</a:t>
            </a:r>
            <a:r>
              <a:rPr lang="en-US" sz="1900" dirty="0" smtClean="0"/>
              <a:t>.</a:t>
            </a:r>
          </a:p>
          <a:p>
            <a:r>
              <a:rPr lang="en-IN" sz="2000" b="1" u="sng" dirty="0" smtClean="0"/>
              <a:t>CSS </a:t>
            </a:r>
            <a:r>
              <a:rPr lang="en-IN" sz="2000" b="1" dirty="0" smtClean="0"/>
              <a:t>:</a:t>
            </a:r>
          </a:p>
          <a:p>
            <a:pPr marL="0" indent="0">
              <a:buNone/>
            </a:pPr>
            <a:r>
              <a:rPr lang="en-IN" sz="2000" dirty="0" smtClean="0"/>
              <a:t>    - </a:t>
            </a:r>
            <a:r>
              <a:rPr lang="en-US" sz="1800" dirty="0"/>
              <a:t>CSS </a:t>
            </a:r>
            <a:r>
              <a:rPr lang="en-US" sz="1800" dirty="0" smtClean="0"/>
              <a:t>style </a:t>
            </a:r>
            <a:r>
              <a:rPr lang="en-US" sz="1800" dirty="0"/>
              <a:t>elements on a rental website, enhancing layout, color, typography, and responsiveness to </a:t>
            </a:r>
            <a:r>
              <a:rPr lang="en-US" sz="1800" dirty="0" smtClean="0"/>
              <a:t>create an appealing and functional interface.</a:t>
            </a:r>
          </a:p>
          <a:p>
            <a:r>
              <a:rPr lang="en-US" sz="2000" b="1" u="sng" dirty="0" err="1" smtClean="0"/>
              <a:t>Javascript</a:t>
            </a:r>
            <a:r>
              <a:rPr lang="en-US" sz="2000" b="1" u="sng" dirty="0" smtClean="0"/>
              <a:t>  </a:t>
            </a:r>
            <a:r>
              <a:rPr lang="en-US" sz="1800" b="1" u="sng" dirty="0" smtClean="0"/>
              <a:t> </a:t>
            </a:r>
          </a:p>
          <a:p>
            <a:pPr marL="0" indent="0">
              <a:buNone/>
            </a:pPr>
            <a:r>
              <a:rPr lang="en-US" sz="1800" dirty="0" smtClean="0"/>
              <a:t>- JavaScript </a:t>
            </a:r>
            <a:r>
              <a:rPr lang="en-US" sz="1800" dirty="0"/>
              <a:t>plays a crucial role in the development of an ambulance booking system, providing both client-side and </a:t>
            </a:r>
            <a:r>
              <a:rPr lang="en-US" sz="1800" dirty="0" smtClean="0"/>
              <a:t>      server-side functionalities</a:t>
            </a:r>
            <a:r>
              <a:rPr lang="en-US" sz="1800" dirty="0"/>
              <a:t>. Here’s how JavaScript can be utilized in different aspects of an ambulance booking </a:t>
            </a:r>
            <a:r>
              <a:rPr lang="en-US" sz="1800" dirty="0" smtClean="0"/>
              <a:t>system.</a:t>
            </a:r>
            <a:endParaRPr lang="en-IN" sz="1800" b="1" dirty="0"/>
          </a:p>
          <a:p>
            <a:r>
              <a:rPr lang="en-IN" sz="2000" b="1" u="sng" dirty="0" smtClean="0"/>
              <a:t>Database </a:t>
            </a:r>
            <a:r>
              <a:rPr lang="en-IN" sz="2000" b="1" u="sng" dirty="0"/>
              <a:t>Management System:</a:t>
            </a:r>
            <a:endParaRPr lang="en-IN" sz="2000" u="sng" dirty="0"/>
          </a:p>
          <a:p>
            <a:pPr marL="0" indent="0">
              <a:buNone/>
            </a:pPr>
            <a:r>
              <a:rPr lang="en-IN" sz="2400" dirty="0" smtClean="0"/>
              <a:t>   - </a:t>
            </a:r>
            <a:r>
              <a:rPr lang="en-IN" sz="1800" dirty="0" smtClean="0"/>
              <a:t>Use </a:t>
            </a:r>
            <a:r>
              <a:rPr lang="en-IN" sz="1800" dirty="0"/>
              <a:t>a relational database management system (RDBMS) like </a:t>
            </a:r>
            <a:r>
              <a:rPr lang="en-IN" sz="1800" dirty="0" smtClean="0"/>
              <a:t>MySQL and PHP to </a:t>
            </a:r>
            <a:r>
              <a:rPr lang="en-IN" sz="1800" dirty="0"/>
              <a:t>store </a:t>
            </a:r>
            <a:r>
              <a:rPr lang="en-IN" sz="1800" dirty="0" smtClean="0"/>
              <a:t>and manage property listings</a:t>
            </a:r>
            <a:r>
              <a:rPr lang="en-IN" sz="1800" dirty="0"/>
              <a:t>, user profiles, and other relevant information</a:t>
            </a:r>
            <a:r>
              <a:rPr lang="en-IN" sz="1800" dirty="0" smtClean="0"/>
              <a:t>.</a:t>
            </a:r>
          </a:p>
          <a:p>
            <a:pPr marL="0" indent="0">
              <a:buNone/>
            </a:pPr>
            <a:endParaRPr lang="en-IN" sz="2400" dirty="0"/>
          </a:p>
          <a:p>
            <a:endParaRPr lang="en-IN" sz="2000" dirty="0" smtClean="0"/>
          </a:p>
          <a:p>
            <a:endParaRPr lang="en-IN" sz="2000" dirty="0" smtClean="0"/>
          </a:p>
          <a:p>
            <a:pPr marL="0" indent="0">
              <a:buNone/>
            </a:pPr>
            <a:endParaRPr lang="en-IN" sz="2000" dirty="0"/>
          </a:p>
        </p:txBody>
      </p:sp>
      <p:pic>
        <p:nvPicPr>
          <p:cNvPr id="7" name="Picture 6">
            <a:extLst>
              <a:ext uri="{FF2B5EF4-FFF2-40B4-BE49-F238E27FC236}">
                <a16:creationId xmlns:a16="http://schemas.microsoft.com/office/drawing/2014/main" id="{86574C1F-62BF-4E32-0690-3C5706374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018" y="82264"/>
            <a:ext cx="3271075" cy="977900"/>
          </a:xfrm>
          <a:prstGeom prst="rect">
            <a:avLst/>
          </a:prstGeom>
        </p:spPr>
      </p:pic>
      <p:sp>
        <p:nvSpPr>
          <p:cNvPr id="8" name="TextBox 7">
            <a:extLst>
              <a:ext uri="{FF2B5EF4-FFF2-40B4-BE49-F238E27FC236}">
                <a16:creationId xmlns:a16="http://schemas.microsoft.com/office/drawing/2014/main" id="{39AEB2D2-2846-1D96-B18C-0EF293A79783}"/>
              </a:ext>
            </a:extLst>
          </p:cNvPr>
          <p:cNvSpPr txBox="1"/>
          <p:nvPr/>
        </p:nvSpPr>
        <p:spPr>
          <a:xfrm>
            <a:off x="5742627" y="514756"/>
            <a:ext cx="5943600" cy="338554"/>
          </a:xfrm>
          <a:prstGeom prst="rect">
            <a:avLst/>
          </a:prstGeom>
          <a:noFill/>
        </p:spPr>
        <p:txBody>
          <a:bodyPr wrap="square" rtlCol="0">
            <a:spAutoFit/>
          </a:bodyPr>
          <a:lstStyle/>
          <a:p>
            <a:pPr algn="ctr"/>
            <a:r>
              <a:rPr lang="en-IN" sz="1600" b="1" i="1" dirty="0"/>
              <a:t>          DEPARTMENT OF COMPUTER SCIENCE AND ENGINEERING </a:t>
            </a:r>
          </a:p>
        </p:txBody>
      </p:sp>
    </p:spTree>
    <p:extLst>
      <p:ext uri="{BB962C8B-B14F-4D97-AF65-F5344CB8AC3E}">
        <p14:creationId xmlns:p14="http://schemas.microsoft.com/office/powerpoint/2010/main" val="1512706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574C1F-62BF-4E32-0690-3C5706374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27" y="99060"/>
            <a:ext cx="3271075" cy="977900"/>
          </a:xfrm>
          <a:prstGeom prst="rect">
            <a:avLst/>
          </a:prstGeom>
        </p:spPr>
      </p:pic>
      <p:sp>
        <p:nvSpPr>
          <p:cNvPr id="6" name="Rectangle 5">
            <a:extLst>
              <a:ext uri="{FF2B5EF4-FFF2-40B4-BE49-F238E27FC236}">
                <a16:creationId xmlns:a16="http://schemas.microsoft.com/office/drawing/2014/main" id="{09DF8803-0377-804B-5381-42855F7475D1}"/>
              </a:ext>
            </a:extLst>
          </p:cNvPr>
          <p:cNvSpPr/>
          <p:nvPr/>
        </p:nvSpPr>
        <p:spPr>
          <a:xfrm>
            <a:off x="1188720" y="6350000"/>
            <a:ext cx="10109200" cy="12192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9AEB2D2-2846-1D96-B18C-0EF293A79783}"/>
              </a:ext>
            </a:extLst>
          </p:cNvPr>
          <p:cNvSpPr txBox="1"/>
          <p:nvPr/>
        </p:nvSpPr>
        <p:spPr>
          <a:xfrm>
            <a:off x="5354320" y="492185"/>
            <a:ext cx="5943600" cy="338554"/>
          </a:xfrm>
          <a:prstGeom prst="rect">
            <a:avLst/>
          </a:prstGeom>
          <a:noFill/>
        </p:spPr>
        <p:txBody>
          <a:bodyPr wrap="square" rtlCol="0">
            <a:spAutoFit/>
          </a:bodyPr>
          <a:lstStyle/>
          <a:p>
            <a:pPr algn="ctr"/>
            <a:r>
              <a:rPr lang="en-IN" sz="1600" b="1" i="1" dirty="0"/>
              <a:t>          DEPARTMENT OF COMPUTER SCIENCE AND ENGINEERING </a:t>
            </a:r>
          </a:p>
        </p:txBody>
      </p:sp>
      <p:sp>
        <p:nvSpPr>
          <p:cNvPr id="3" name="Title 2"/>
          <p:cNvSpPr>
            <a:spLocks noGrp="1"/>
          </p:cNvSpPr>
          <p:nvPr>
            <p:ph type="title"/>
          </p:nvPr>
        </p:nvSpPr>
        <p:spPr>
          <a:xfrm>
            <a:off x="838200" y="1169773"/>
            <a:ext cx="10515600" cy="1013210"/>
          </a:xfrm>
        </p:spPr>
        <p:txBody>
          <a:bodyPr>
            <a:normAutofit/>
          </a:bodyPr>
          <a:lstStyle/>
          <a:p>
            <a:r>
              <a:rPr lang="en-IN" sz="3200" b="1" u="sng" dirty="0" smtClean="0">
                <a:latin typeface="Arial Black" panose="020B0A04020102020204" pitchFamily="34" charset="0"/>
              </a:rPr>
              <a:t>CONCLUSION</a:t>
            </a:r>
            <a:endParaRPr lang="en-IN" sz="3200" b="1" u="sng" dirty="0">
              <a:latin typeface="Arial Black" panose="020B0A04020102020204" pitchFamily="34" charset="0"/>
            </a:endParaRPr>
          </a:p>
        </p:txBody>
      </p:sp>
      <p:sp>
        <p:nvSpPr>
          <p:cNvPr id="4" name="Content Placeholder 3"/>
          <p:cNvSpPr>
            <a:spLocks noGrp="1"/>
          </p:cNvSpPr>
          <p:nvPr>
            <p:ph idx="1"/>
          </p:nvPr>
        </p:nvSpPr>
        <p:spPr>
          <a:xfrm>
            <a:off x="748937" y="2055223"/>
            <a:ext cx="11068594" cy="4121739"/>
          </a:xfrm>
        </p:spPr>
        <p:txBody>
          <a:bodyPr>
            <a:normAutofit/>
          </a:bodyPr>
          <a:lstStyle/>
          <a:p>
            <a:pPr marL="0" indent="0">
              <a:buNone/>
            </a:pPr>
            <a:endParaRPr lang="en-IN" sz="1800" dirty="0" smtClean="0"/>
          </a:p>
          <a:p>
            <a:r>
              <a:rPr lang="en-US" sz="2000" dirty="0"/>
              <a:t>T</a:t>
            </a:r>
            <a:r>
              <a:rPr lang="en-US" sz="2000" dirty="0" smtClean="0"/>
              <a:t>he </a:t>
            </a:r>
            <a:r>
              <a:rPr lang="en-US" sz="2000" dirty="0"/>
              <a:t>ambulance booking system revolutionizes emergency medical services by providing quick, reliable, and user-friendly access to critical medical transportation. Utilizing advanced </a:t>
            </a:r>
            <a:r>
              <a:rPr lang="en-US" sz="2000" dirty="0" smtClean="0"/>
              <a:t>technologies like quick </a:t>
            </a:r>
            <a:r>
              <a:rPr lang="en-US" sz="2000" dirty="0"/>
              <a:t>booking, and secure user authentication, the system ensures timely and efficient responses to medical emergencies. By integrating both client-side and server-side JavaScript, it enhances the overall functionality and user experience. This innovative solution not only improves patient outcomes but also streamlines the process of accessing emergency medical care, ultimately contributing to better healthcare delivery</a:t>
            </a:r>
            <a:r>
              <a:rPr lang="en-US" sz="2000" dirty="0" smtClean="0"/>
              <a:t>.</a:t>
            </a:r>
            <a:endParaRPr lang="en-IN" sz="2000" dirty="0"/>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0" y="-17621"/>
            <a:ext cx="184731"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06431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TotalTime>
  <Words>881</Words>
  <Application>Microsoft Office PowerPoint</Application>
  <PresentationFormat>Widescreen</PresentationFormat>
  <Paragraphs>123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Arial Rounded MT Bold</vt:lpstr>
      <vt:lpstr>Calibri</vt:lpstr>
      <vt:lpstr>Calibri Light</vt:lpstr>
      <vt:lpstr>Office Theme</vt:lpstr>
      <vt:lpstr>MEDICS PORTAL</vt:lpstr>
      <vt:lpstr>PowerPoint Presentation</vt:lpstr>
      <vt:lpstr>PowerPoint Presentation</vt:lpstr>
      <vt:lpstr>HOMEPAGE</vt:lpstr>
      <vt:lpstr>ADMIN LOGIN:</vt:lpstr>
      <vt:lpstr>LISTINGS</vt:lpstr>
      <vt:lpstr>DATABASE</vt:lpstr>
      <vt:lpstr>TECHNOLOGIES USED</vt:lpstr>
      <vt:lpstr>CONCLUSION</vt:lpstr>
      <vt:lpstr>Benefits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vipinrawat6668@gmail.com</dc:creator>
  <cp:lastModifiedBy>HEMANT SINGH</cp:lastModifiedBy>
  <cp:revision>74</cp:revision>
  <dcterms:created xsi:type="dcterms:W3CDTF">2023-08-14T16:55:49Z</dcterms:created>
  <dcterms:modified xsi:type="dcterms:W3CDTF">2024-06-04T10:03:06Z</dcterms:modified>
</cp:coreProperties>
</file>