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34"/>
  </p:notesMasterIdLst>
  <p:handoutMasterIdLst>
    <p:handoutMasterId r:id="rId35"/>
  </p:handoutMasterIdLst>
  <p:sldIdLst>
    <p:sldId id="256" r:id="rId5"/>
    <p:sldId id="261" r:id="rId6"/>
    <p:sldId id="277" r:id="rId7"/>
    <p:sldId id="262" r:id="rId8"/>
    <p:sldId id="295" r:id="rId9"/>
    <p:sldId id="296" r:id="rId10"/>
    <p:sldId id="264" r:id="rId11"/>
    <p:sldId id="289" r:id="rId12"/>
    <p:sldId id="258" r:id="rId13"/>
    <p:sldId id="302" r:id="rId14"/>
    <p:sldId id="303" r:id="rId15"/>
    <p:sldId id="304" r:id="rId16"/>
    <p:sldId id="305" r:id="rId17"/>
    <p:sldId id="306" r:id="rId18"/>
    <p:sldId id="307" r:id="rId19"/>
    <p:sldId id="308" r:id="rId20"/>
    <p:sldId id="309" r:id="rId21"/>
    <p:sldId id="310" r:id="rId22"/>
    <p:sldId id="311" r:id="rId23"/>
    <p:sldId id="266" r:id="rId24"/>
    <p:sldId id="278" r:id="rId25"/>
    <p:sldId id="312" r:id="rId26"/>
    <p:sldId id="292" r:id="rId27"/>
    <p:sldId id="313" r:id="rId28"/>
    <p:sldId id="315" r:id="rId29"/>
    <p:sldId id="314" r:id="rId30"/>
    <p:sldId id="316" r:id="rId31"/>
    <p:sldId id="317" r:id="rId32"/>
    <p:sldId id="27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66"/>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6/18/2022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6/18/2022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26.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2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427750" y="2971851"/>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9595390" y="2841668"/>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23861" y="2255086"/>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454835" y="2263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053825" y="2217740"/>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20" name="Text Placeholder 2">
            <a:extLst>
              <a:ext uri="{FF2B5EF4-FFF2-40B4-BE49-F238E27FC236}">
                <a16:creationId xmlns:a16="http://schemas.microsoft.com/office/drawing/2014/main" id="{93D22B19-FE91-4569-B0AE-E5B1C9615F23}"/>
              </a:ext>
            </a:extLst>
          </p:cNvPr>
          <p:cNvSpPr>
            <a:spLocks noGrp="1"/>
          </p:cNvSpPr>
          <p:nvPr>
            <p:ph type="body" idx="15" hasCustomPrompt="1"/>
          </p:nvPr>
        </p:nvSpPr>
        <p:spPr>
          <a:xfrm>
            <a:off x="6959758" y="281282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pic>
        <p:nvPicPr>
          <p:cNvPr id="21" name="Graphic 20">
            <a:extLst>
              <a:ext uri="{FF2B5EF4-FFF2-40B4-BE49-F238E27FC236}">
                <a16:creationId xmlns:a16="http://schemas.microsoft.com/office/drawing/2014/main" id="{8F14DC21-ED23-4FBE-9BCC-17547FBE0486}"/>
              </a:ext>
              <a:ext uri="{C183D7F6-B498-43B3-948B-1728B52AA6E4}">
                <adec:decorative xmlns:adec="http://schemas.microsoft.com/office/drawing/2017/decorative" val="1"/>
              </a:ext>
            </a:extLst>
          </p:cNvPr>
          <p:cNvPicPr>
            <a:picLocks noChangeAspect="1"/>
          </p:cNvPicPr>
          <p:nvPr userDrawn="1"/>
        </p:nvPicPr>
        <p:blipFill>
          <a:blip r:embed="rId8">
            <a:extLst>
              <a:ext uri="{96DAC541-7B7A-43D3-8B79-37D633B846F1}">
                <asvg:svgBlip xmlns:asvg="http://schemas.microsoft.com/office/drawing/2016/SVG/main" r:embed="rId7"/>
              </a:ext>
            </a:extLst>
          </a:blip>
          <a:stretch>
            <a:fillRect/>
          </a:stretch>
        </p:blipFill>
        <p:spPr>
          <a:xfrm>
            <a:off x="3637195" y="2232171"/>
            <a:ext cx="2324100" cy="2057400"/>
          </a:xfrm>
          <a:prstGeom prst="rect">
            <a:avLst/>
          </a:prstGeom>
        </p:spPr>
      </p:pic>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hart and tabl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solidFill>
                  <a:schemeClr val="tx1">
                    <a:lumMod val="75000"/>
                    <a:lumOff val="2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lumMod val="75000"/>
                    <a:lumOff val="25000"/>
                  </a:schemeClr>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290034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701"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hyperlink" Target="mailto:patidarhemant27@gmail.com" TargetMode="Externa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5768788" y="4074459"/>
            <a:ext cx="5589023" cy="1482583"/>
          </a:xfrm>
        </p:spPr>
        <p:txBody>
          <a:bodyPr/>
          <a:lstStyle/>
          <a:p>
            <a:r>
              <a:rPr lang="en-US" sz="3200" dirty="0"/>
              <a:t>Automobile customers’ segmentation &amp; Marketing Strategies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5777753" y="5611570"/>
            <a:ext cx="4941770" cy="396660"/>
          </a:xfrm>
        </p:spPr>
        <p:txBody>
          <a:bodyPr>
            <a:normAutofit/>
          </a:bodyPr>
          <a:lstStyle/>
          <a:p>
            <a:r>
              <a:rPr lang="en-US" dirty="0"/>
              <a:t>Hemant Patidar</a:t>
            </a:r>
          </a:p>
        </p:txBody>
      </p:sp>
      <p:sp>
        <p:nvSpPr>
          <p:cNvPr id="4" name="Subtitle 2">
            <a:extLst>
              <a:ext uri="{FF2B5EF4-FFF2-40B4-BE49-F238E27FC236}">
                <a16:creationId xmlns:a16="http://schemas.microsoft.com/office/drawing/2014/main" id="{197BBBFB-8972-4752-AD5B-8F5D18BA1802}"/>
              </a:ext>
            </a:extLst>
          </p:cNvPr>
          <p:cNvSpPr txBox="1">
            <a:spLocks/>
          </p:cNvSpPr>
          <p:nvPr/>
        </p:nvSpPr>
        <p:spPr>
          <a:xfrm>
            <a:off x="5777753" y="6008230"/>
            <a:ext cx="4941770" cy="39666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19-06-2022</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CCF91D-5529-4643-A6D9-64504581A4AF}"/>
              </a:ext>
            </a:extLst>
          </p:cNvPr>
          <p:cNvSpPr txBox="1"/>
          <p:nvPr/>
        </p:nvSpPr>
        <p:spPr>
          <a:xfrm>
            <a:off x="8477932" y="-6256"/>
            <a:ext cx="3714068" cy="369332"/>
          </a:xfrm>
          <a:prstGeom prst="rect">
            <a:avLst/>
          </a:prstGeom>
          <a:noFill/>
        </p:spPr>
        <p:txBody>
          <a:bodyPr wrap="square" rtlCol="0">
            <a:spAutoFit/>
          </a:bodyPr>
          <a:lstStyle/>
          <a:p>
            <a:r>
              <a:rPr lang="en-US" dirty="0"/>
              <a:t>Exploratory Analysis and Inferences</a:t>
            </a:r>
            <a:endParaRPr lang="en-IN" dirty="0"/>
          </a:p>
        </p:txBody>
      </p:sp>
      <p:sp>
        <p:nvSpPr>
          <p:cNvPr id="8" name="TextBox 7">
            <a:extLst>
              <a:ext uri="{FF2B5EF4-FFF2-40B4-BE49-F238E27FC236}">
                <a16:creationId xmlns:a16="http://schemas.microsoft.com/office/drawing/2014/main" id="{EC446411-8EDA-4441-A47A-181A4B75B2F4}"/>
              </a:ext>
            </a:extLst>
          </p:cNvPr>
          <p:cNvSpPr txBox="1"/>
          <p:nvPr/>
        </p:nvSpPr>
        <p:spPr>
          <a:xfrm>
            <a:off x="4734773" y="615424"/>
            <a:ext cx="2722454" cy="461665"/>
          </a:xfrm>
          <a:prstGeom prst="rect">
            <a:avLst/>
          </a:prstGeom>
          <a:noFill/>
        </p:spPr>
        <p:txBody>
          <a:bodyPr wrap="square">
            <a:spAutoFit/>
          </a:bodyPr>
          <a:lstStyle/>
          <a:p>
            <a:r>
              <a:rPr lang="en-US" sz="2400" dirty="0"/>
              <a:t>Univariate Analysis</a:t>
            </a:r>
          </a:p>
        </p:txBody>
      </p:sp>
      <p:sp>
        <p:nvSpPr>
          <p:cNvPr id="28" name="Date Placeholder 19">
            <a:extLst>
              <a:ext uri="{FF2B5EF4-FFF2-40B4-BE49-F238E27FC236}">
                <a16:creationId xmlns:a16="http://schemas.microsoft.com/office/drawing/2014/main" id="{3B7941AD-3C80-4068-AF44-801530AF013E}"/>
              </a:ext>
            </a:extLst>
          </p:cNvPr>
          <p:cNvSpPr>
            <a:spLocks noGrp="1"/>
          </p:cNvSpPr>
          <p:nvPr>
            <p:ph type="dt" sz="half" idx="20"/>
          </p:nvPr>
        </p:nvSpPr>
        <p:spPr>
          <a:xfrm>
            <a:off x="5919680" y="6356350"/>
            <a:ext cx="947516" cy="365125"/>
          </a:xfrm>
        </p:spPr>
        <p:txBody>
          <a:bodyPr/>
          <a:lstStyle/>
          <a:p>
            <a:r>
              <a:rPr lang="en-US" dirty="0"/>
              <a:t>2022</a:t>
            </a:r>
          </a:p>
        </p:txBody>
      </p:sp>
      <p:sp>
        <p:nvSpPr>
          <p:cNvPr id="29" name="Footer Placeholder 20">
            <a:extLst>
              <a:ext uri="{FF2B5EF4-FFF2-40B4-BE49-F238E27FC236}">
                <a16:creationId xmlns:a16="http://schemas.microsoft.com/office/drawing/2014/main" id="{9899031D-F86C-4FAB-89B3-B1A1E5E4D3B1}"/>
              </a:ext>
            </a:extLst>
          </p:cNvPr>
          <p:cNvSpPr>
            <a:spLocks noGrp="1"/>
          </p:cNvSpPr>
          <p:nvPr>
            <p:ph type="ftr" sz="quarter" idx="21"/>
          </p:nvPr>
        </p:nvSpPr>
        <p:spPr>
          <a:xfrm>
            <a:off x="7100888" y="6329364"/>
            <a:ext cx="3305009" cy="392112"/>
          </a:xfrm>
        </p:spPr>
        <p:txBody>
          <a:bodyPr/>
          <a:lstStyle/>
          <a:p>
            <a:r>
              <a:rPr lang="en-US" dirty="0"/>
              <a:t>Hemant Patidar</a:t>
            </a:r>
          </a:p>
        </p:txBody>
      </p:sp>
      <p:sp>
        <p:nvSpPr>
          <p:cNvPr id="31" name="TextBox 30">
            <a:extLst>
              <a:ext uri="{FF2B5EF4-FFF2-40B4-BE49-F238E27FC236}">
                <a16:creationId xmlns:a16="http://schemas.microsoft.com/office/drawing/2014/main" id="{259D2DDE-CC4B-417F-855D-3C620CC873D8}"/>
              </a:ext>
            </a:extLst>
          </p:cNvPr>
          <p:cNvSpPr txBox="1"/>
          <p:nvPr/>
        </p:nvSpPr>
        <p:spPr>
          <a:xfrm>
            <a:off x="6526213" y="5228462"/>
            <a:ext cx="4946423" cy="369332"/>
          </a:xfrm>
          <a:prstGeom prst="rect">
            <a:avLst/>
          </a:prstGeom>
          <a:noFill/>
        </p:spPr>
        <p:txBody>
          <a:bodyPr wrap="square" rtlCol="0">
            <a:spAutoFit/>
          </a:bodyPr>
          <a:lstStyle/>
          <a:p>
            <a:endParaRPr lang="en-IN" dirty="0"/>
          </a:p>
        </p:txBody>
      </p:sp>
      <p:sp>
        <p:nvSpPr>
          <p:cNvPr id="32" name="TextBox 31">
            <a:extLst>
              <a:ext uri="{FF2B5EF4-FFF2-40B4-BE49-F238E27FC236}">
                <a16:creationId xmlns:a16="http://schemas.microsoft.com/office/drawing/2014/main" id="{5D7F7849-3C77-463F-911B-D340F61C9376}"/>
              </a:ext>
            </a:extLst>
          </p:cNvPr>
          <p:cNvSpPr txBox="1"/>
          <p:nvPr/>
        </p:nvSpPr>
        <p:spPr>
          <a:xfrm>
            <a:off x="728663" y="5228153"/>
            <a:ext cx="4946423" cy="800219"/>
          </a:xfrm>
          <a:prstGeom prst="rect">
            <a:avLst/>
          </a:prstGeom>
          <a:noFill/>
        </p:spPr>
        <p:txBody>
          <a:bodyPr wrap="square" rtlCol="0">
            <a:spAutoFit/>
          </a:bodyPr>
          <a:lstStyle/>
          <a:p>
            <a:r>
              <a:rPr lang="en-GB" dirty="0"/>
              <a:t>Country-wise Orders</a:t>
            </a:r>
          </a:p>
          <a:p>
            <a:pPr marL="285750" indent="-285750">
              <a:buFont typeface="Arial" panose="020B0604020202020204" pitchFamily="34" charset="0"/>
              <a:buChar char="•"/>
            </a:pPr>
            <a:r>
              <a:rPr lang="en-IN" sz="1400" dirty="0"/>
              <a:t>Most orders were purchased from USA</a:t>
            </a:r>
          </a:p>
          <a:p>
            <a:pPr marL="285750" indent="-285750">
              <a:buFont typeface="Arial" panose="020B0604020202020204" pitchFamily="34" charset="0"/>
              <a:buChar char="•"/>
            </a:pPr>
            <a:r>
              <a:rPr lang="en-IN" sz="1400" dirty="0"/>
              <a:t>Ireland has least number of orders placed</a:t>
            </a:r>
          </a:p>
        </p:txBody>
      </p:sp>
      <p:sp>
        <p:nvSpPr>
          <p:cNvPr id="33" name="TextBox 32">
            <a:extLst>
              <a:ext uri="{FF2B5EF4-FFF2-40B4-BE49-F238E27FC236}">
                <a16:creationId xmlns:a16="http://schemas.microsoft.com/office/drawing/2014/main" id="{2CF390EF-AEEA-466E-B8B0-3AD8D0122D6D}"/>
              </a:ext>
            </a:extLst>
          </p:cNvPr>
          <p:cNvSpPr txBox="1"/>
          <p:nvPr/>
        </p:nvSpPr>
        <p:spPr>
          <a:xfrm>
            <a:off x="6511925" y="5230296"/>
            <a:ext cx="4946423" cy="800219"/>
          </a:xfrm>
          <a:prstGeom prst="rect">
            <a:avLst/>
          </a:prstGeom>
          <a:noFill/>
        </p:spPr>
        <p:txBody>
          <a:bodyPr wrap="square" rtlCol="0">
            <a:spAutoFit/>
          </a:bodyPr>
          <a:lstStyle/>
          <a:p>
            <a:r>
              <a:rPr lang="en-GB" dirty="0"/>
              <a:t>City-wise Orders</a:t>
            </a:r>
          </a:p>
          <a:p>
            <a:pPr marL="285750" indent="-285750">
              <a:buFont typeface="Arial" panose="020B0604020202020204" pitchFamily="34" charset="0"/>
              <a:buChar char="•"/>
            </a:pPr>
            <a:r>
              <a:rPr lang="en-GB" sz="1400" dirty="0"/>
              <a:t>Madrid has most numbers of orders purchased</a:t>
            </a:r>
          </a:p>
          <a:p>
            <a:pPr marL="285750" indent="-285750">
              <a:buFont typeface="Arial" panose="020B0604020202020204" pitchFamily="34" charset="0"/>
              <a:buChar char="•"/>
            </a:pPr>
            <a:r>
              <a:rPr lang="en-GB" sz="1400" dirty="0"/>
              <a:t>Plot displays top 20 city by number of orders</a:t>
            </a:r>
          </a:p>
        </p:txBody>
      </p:sp>
      <p:pic>
        <p:nvPicPr>
          <p:cNvPr id="2050" name="Picture 2">
            <a:extLst>
              <a:ext uri="{FF2B5EF4-FFF2-40B4-BE49-F238E27FC236}">
                <a16:creationId xmlns:a16="http://schemas.microsoft.com/office/drawing/2014/main" id="{EBA76CF2-E72A-4BA1-81C3-3B4F50EFD4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42871"/>
            <a:ext cx="5581650" cy="36195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AA9C6F00-EE02-48C4-B1C9-56FA17D959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9680" y="1375938"/>
            <a:ext cx="5981783"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8975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CCF91D-5529-4643-A6D9-64504581A4AF}"/>
              </a:ext>
            </a:extLst>
          </p:cNvPr>
          <p:cNvSpPr txBox="1"/>
          <p:nvPr/>
        </p:nvSpPr>
        <p:spPr>
          <a:xfrm>
            <a:off x="8477932" y="-6256"/>
            <a:ext cx="3714068" cy="369332"/>
          </a:xfrm>
          <a:prstGeom prst="rect">
            <a:avLst/>
          </a:prstGeom>
          <a:noFill/>
        </p:spPr>
        <p:txBody>
          <a:bodyPr wrap="square" rtlCol="0">
            <a:spAutoFit/>
          </a:bodyPr>
          <a:lstStyle/>
          <a:p>
            <a:r>
              <a:rPr lang="en-US" dirty="0"/>
              <a:t>Exploratory Analysis and Inferences</a:t>
            </a:r>
            <a:endParaRPr lang="en-IN" dirty="0"/>
          </a:p>
        </p:txBody>
      </p:sp>
      <p:sp>
        <p:nvSpPr>
          <p:cNvPr id="8" name="TextBox 7">
            <a:extLst>
              <a:ext uri="{FF2B5EF4-FFF2-40B4-BE49-F238E27FC236}">
                <a16:creationId xmlns:a16="http://schemas.microsoft.com/office/drawing/2014/main" id="{EC446411-8EDA-4441-A47A-181A4B75B2F4}"/>
              </a:ext>
            </a:extLst>
          </p:cNvPr>
          <p:cNvSpPr txBox="1"/>
          <p:nvPr/>
        </p:nvSpPr>
        <p:spPr>
          <a:xfrm>
            <a:off x="4714884" y="586848"/>
            <a:ext cx="4471139" cy="461665"/>
          </a:xfrm>
          <a:prstGeom prst="rect">
            <a:avLst/>
          </a:prstGeom>
          <a:noFill/>
        </p:spPr>
        <p:txBody>
          <a:bodyPr wrap="square">
            <a:spAutoFit/>
          </a:bodyPr>
          <a:lstStyle/>
          <a:p>
            <a:r>
              <a:rPr lang="en-US" sz="2400" dirty="0"/>
              <a:t>Univariate Analysis</a:t>
            </a:r>
          </a:p>
        </p:txBody>
      </p:sp>
      <p:sp>
        <p:nvSpPr>
          <p:cNvPr id="28" name="Date Placeholder 19">
            <a:extLst>
              <a:ext uri="{FF2B5EF4-FFF2-40B4-BE49-F238E27FC236}">
                <a16:creationId xmlns:a16="http://schemas.microsoft.com/office/drawing/2014/main" id="{3B7941AD-3C80-4068-AF44-801530AF013E}"/>
              </a:ext>
            </a:extLst>
          </p:cNvPr>
          <p:cNvSpPr>
            <a:spLocks noGrp="1"/>
          </p:cNvSpPr>
          <p:nvPr>
            <p:ph type="dt" sz="half" idx="20"/>
          </p:nvPr>
        </p:nvSpPr>
        <p:spPr>
          <a:xfrm>
            <a:off x="5919680" y="6356350"/>
            <a:ext cx="947516" cy="365125"/>
          </a:xfrm>
        </p:spPr>
        <p:txBody>
          <a:bodyPr/>
          <a:lstStyle/>
          <a:p>
            <a:r>
              <a:rPr lang="en-US" dirty="0"/>
              <a:t>2022</a:t>
            </a:r>
          </a:p>
        </p:txBody>
      </p:sp>
      <p:sp>
        <p:nvSpPr>
          <p:cNvPr id="29" name="Footer Placeholder 20">
            <a:extLst>
              <a:ext uri="{FF2B5EF4-FFF2-40B4-BE49-F238E27FC236}">
                <a16:creationId xmlns:a16="http://schemas.microsoft.com/office/drawing/2014/main" id="{9899031D-F86C-4FAB-89B3-B1A1E5E4D3B1}"/>
              </a:ext>
            </a:extLst>
          </p:cNvPr>
          <p:cNvSpPr>
            <a:spLocks noGrp="1"/>
          </p:cNvSpPr>
          <p:nvPr>
            <p:ph type="ftr" sz="quarter" idx="21"/>
          </p:nvPr>
        </p:nvSpPr>
        <p:spPr>
          <a:xfrm>
            <a:off x="7100888" y="6329364"/>
            <a:ext cx="3305009" cy="392112"/>
          </a:xfrm>
        </p:spPr>
        <p:txBody>
          <a:bodyPr/>
          <a:lstStyle/>
          <a:p>
            <a:r>
              <a:rPr lang="en-US" dirty="0"/>
              <a:t>Hemant Patidar</a:t>
            </a:r>
          </a:p>
        </p:txBody>
      </p:sp>
      <p:sp>
        <p:nvSpPr>
          <p:cNvPr id="31" name="TextBox 30">
            <a:extLst>
              <a:ext uri="{FF2B5EF4-FFF2-40B4-BE49-F238E27FC236}">
                <a16:creationId xmlns:a16="http://schemas.microsoft.com/office/drawing/2014/main" id="{259D2DDE-CC4B-417F-855D-3C620CC873D8}"/>
              </a:ext>
            </a:extLst>
          </p:cNvPr>
          <p:cNvSpPr txBox="1"/>
          <p:nvPr/>
        </p:nvSpPr>
        <p:spPr>
          <a:xfrm>
            <a:off x="6526213" y="5228462"/>
            <a:ext cx="4946423" cy="369332"/>
          </a:xfrm>
          <a:prstGeom prst="rect">
            <a:avLst/>
          </a:prstGeom>
          <a:noFill/>
        </p:spPr>
        <p:txBody>
          <a:bodyPr wrap="square" rtlCol="0">
            <a:spAutoFit/>
          </a:bodyPr>
          <a:lstStyle/>
          <a:p>
            <a:endParaRPr lang="en-IN" dirty="0"/>
          </a:p>
        </p:txBody>
      </p:sp>
      <p:sp>
        <p:nvSpPr>
          <p:cNvPr id="32" name="TextBox 31">
            <a:extLst>
              <a:ext uri="{FF2B5EF4-FFF2-40B4-BE49-F238E27FC236}">
                <a16:creationId xmlns:a16="http://schemas.microsoft.com/office/drawing/2014/main" id="{5D7F7849-3C77-463F-911B-D340F61C9376}"/>
              </a:ext>
            </a:extLst>
          </p:cNvPr>
          <p:cNvSpPr txBox="1"/>
          <p:nvPr/>
        </p:nvSpPr>
        <p:spPr>
          <a:xfrm>
            <a:off x="728663" y="5228153"/>
            <a:ext cx="4946423" cy="800219"/>
          </a:xfrm>
          <a:prstGeom prst="rect">
            <a:avLst/>
          </a:prstGeom>
          <a:noFill/>
        </p:spPr>
        <p:txBody>
          <a:bodyPr wrap="square" rtlCol="0">
            <a:spAutoFit/>
          </a:bodyPr>
          <a:lstStyle/>
          <a:p>
            <a:r>
              <a:rPr lang="en-GB" dirty="0"/>
              <a:t>Orders’ Deal Size</a:t>
            </a:r>
          </a:p>
          <a:p>
            <a:pPr marL="285750" indent="-285750">
              <a:buFont typeface="Arial" panose="020B0604020202020204" pitchFamily="34" charset="0"/>
              <a:buChar char="•"/>
            </a:pPr>
            <a:r>
              <a:rPr lang="en-IN" sz="1400" dirty="0"/>
              <a:t>Mostly medium size orders were purchased</a:t>
            </a:r>
          </a:p>
          <a:p>
            <a:pPr marL="285750" indent="-285750">
              <a:buFont typeface="Arial" panose="020B0604020202020204" pitchFamily="34" charset="0"/>
              <a:buChar char="•"/>
            </a:pPr>
            <a:r>
              <a:rPr lang="en-IN" sz="1400" dirty="0"/>
              <a:t>Large size orders are comparatively very less.</a:t>
            </a:r>
          </a:p>
        </p:txBody>
      </p:sp>
      <p:sp>
        <p:nvSpPr>
          <p:cNvPr id="33" name="TextBox 32">
            <a:extLst>
              <a:ext uri="{FF2B5EF4-FFF2-40B4-BE49-F238E27FC236}">
                <a16:creationId xmlns:a16="http://schemas.microsoft.com/office/drawing/2014/main" id="{2CF390EF-AEEA-466E-B8B0-3AD8D0122D6D}"/>
              </a:ext>
            </a:extLst>
          </p:cNvPr>
          <p:cNvSpPr txBox="1"/>
          <p:nvPr/>
        </p:nvSpPr>
        <p:spPr>
          <a:xfrm>
            <a:off x="6348311" y="5173144"/>
            <a:ext cx="5538668" cy="1015663"/>
          </a:xfrm>
          <a:prstGeom prst="rect">
            <a:avLst/>
          </a:prstGeom>
          <a:noFill/>
        </p:spPr>
        <p:txBody>
          <a:bodyPr wrap="square" rtlCol="0">
            <a:spAutoFit/>
          </a:bodyPr>
          <a:lstStyle/>
          <a:p>
            <a:r>
              <a:rPr lang="en-GB" dirty="0"/>
              <a:t>Sales</a:t>
            </a:r>
          </a:p>
          <a:p>
            <a:pPr marL="285750" indent="-285750">
              <a:buFont typeface="Arial" panose="020B0604020202020204" pitchFamily="34" charset="0"/>
              <a:buChar char="•"/>
            </a:pPr>
            <a:r>
              <a:rPr lang="en-GB" sz="1400" dirty="0"/>
              <a:t>The median value for sales lies between 2000 to 4000</a:t>
            </a:r>
          </a:p>
          <a:p>
            <a:pPr marL="285750" indent="-285750">
              <a:buFont typeface="Arial" panose="020B0604020202020204" pitchFamily="34" charset="0"/>
              <a:buChar char="•"/>
            </a:pPr>
            <a:r>
              <a:rPr lang="en-GB" sz="1400" dirty="0"/>
              <a:t>Outliers can be seen in data due to high valued ordered with lesser frequency.</a:t>
            </a:r>
          </a:p>
        </p:txBody>
      </p:sp>
      <p:pic>
        <p:nvPicPr>
          <p:cNvPr id="3074" name="Picture 2">
            <a:extLst>
              <a:ext uri="{FF2B5EF4-FFF2-40B4-BE49-F238E27FC236}">
                <a16:creationId xmlns:a16="http://schemas.microsoft.com/office/drawing/2014/main" id="{0D022913-23EC-4604-BD71-7BAA63AD9F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37" y="1375938"/>
            <a:ext cx="5276851" cy="334339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BEEEF39D-E13F-42A5-94C6-8E992828E3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3303" y="1294058"/>
            <a:ext cx="5719333" cy="3343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5281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CCF91D-5529-4643-A6D9-64504581A4AF}"/>
              </a:ext>
            </a:extLst>
          </p:cNvPr>
          <p:cNvSpPr txBox="1"/>
          <p:nvPr/>
        </p:nvSpPr>
        <p:spPr>
          <a:xfrm>
            <a:off x="8477932" y="-6256"/>
            <a:ext cx="3714068" cy="369332"/>
          </a:xfrm>
          <a:prstGeom prst="rect">
            <a:avLst/>
          </a:prstGeom>
          <a:noFill/>
        </p:spPr>
        <p:txBody>
          <a:bodyPr wrap="square" rtlCol="0">
            <a:spAutoFit/>
          </a:bodyPr>
          <a:lstStyle/>
          <a:p>
            <a:r>
              <a:rPr lang="en-US" dirty="0"/>
              <a:t>Exploratory Analysis and Inferences</a:t>
            </a:r>
            <a:endParaRPr lang="en-IN" dirty="0"/>
          </a:p>
        </p:txBody>
      </p:sp>
      <p:sp>
        <p:nvSpPr>
          <p:cNvPr id="8" name="TextBox 7">
            <a:extLst>
              <a:ext uri="{FF2B5EF4-FFF2-40B4-BE49-F238E27FC236}">
                <a16:creationId xmlns:a16="http://schemas.microsoft.com/office/drawing/2014/main" id="{EC446411-8EDA-4441-A47A-181A4B75B2F4}"/>
              </a:ext>
            </a:extLst>
          </p:cNvPr>
          <p:cNvSpPr txBox="1"/>
          <p:nvPr/>
        </p:nvSpPr>
        <p:spPr>
          <a:xfrm>
            <a:off x="4734773" y="615424"/>
            <a:ext cx="2722454" cy="461665"/>
          </a:xfrm>
          <a:prstGeom prst="rect">
            <a:avLst/>
          </a:prstGeom>
          <a:noFill/>
        </p:spPr>
        <p:txBody>
          <a:bodyPr wrap="square">
            <a:spAutoFit/>
          </a:bodyPr>
          <a:lstStyle/>
          <a:p>
            <a:r>
              <a:rPr lang="en-US" sz="2400" dirty="0"/>
              <a:t>Bi-variate Analysis</a:t>
            </a:r>
          </a:p>
        </p:txBody>
      </p:sp>
      <p:sp>
        <p:nvSpPr>
          <p:cNvPr id="28" name="Date Placeholder 19">
            <a:extLst>
              <a:ext uri="{FF2B5EF4-FFF2-40B4-BE49-F238E27FC236}">
                <a16:creationId xmlns:a16="http://schemas.microsoft.com/office/drawing/2014/main" id="{3B7941AD-3C80-4068-AF44-801530AF013E}"/>
              </a:ext>
            </a:extLst>
          </p:cNvPr>
          <p:cNvSpPr>
            <a:spLocks noGrp="1"/>
          </p:cNvSpPr>
          <p:nvPr>
            <p:ph type="dt" sz="half" idx="20"/>
          </p:nvPr>
        </p:nvSpPr>
        <p:spPr>
          <a:xfrm>
            <a:off x="5919680" y="6356350"/>
            <a:ext cx="947516" cy="365125"/>
          </a:xfrm>
        </p:spPr>
        <p:txBody>
          <a:bodyPr/>
          <a:lstStyle/>
          <a:p>
            <a:r>
              <a:rPr lang="en-US" dirty="0"/>
              <a:t>2022</a:t>
            </a:r>
          </a:p>
        </p:txBody>
      </p:sp>
      <p:sp>
        <p:nvSpPr>
          <p:cNvPr id="29" name="Footer Placeholder 20">
            <a:extLst>
              <a:ext uri="{FF2B5EF4-FFF2-40B4-BE49-F238E27FC236}">
                <a16:creationId xmlns:a16="http://schemas.microsoft.com/office/drawing/2014/main" id="{9899031D-F86C-4FAB-89B3-B1A1E5E4D3B1}"/>
              </a:ext>
            </a:extLst>
          </p:cNvPr>
          <p:cNvSpPr>
            <a:spLocks noGrp="1"/>
          </p:cNvSpPr>
          <p:nvPr>
            <p:ph type="ftr" sz="quarter" idx="21"/>
          </p:nvPr>
        </p:nvSpPr>
        <p:spPr>
          <a:xfrm>
            <a:off x="7100888" y="6329364"/>
            <a:ext cx="3305009" cy="392112"/>
          </a:xfrm>
        </p:spPr>
        <p:txBody>
          <a:bodyPr/>
          <a:lstStyle/>
          <a:p>
            <a:r>
              <a:rPr lang="en-US" dirty="0"/>
              <a:t>Hemant Patidar</a:t>
            </a:r>
          </a:p>
        </p:txBody>
      </p:sp>
      <p:sp>
        <p:nvSpPr>
          <p:cNvPr id="31" name="TextBox 30">
            <a:extLst>
              <a:ext uri="{FF2B5EF4-FFF2-40B4-BE49-F238E27FC236}">
                <a16:creationId xmlns:a16="http://schemas.microsoft.com/office/drawing/2014/main" id="{259D2DDE-CC4B-417F-855D-3C620CC873D8}"/>
              </a:ext>
            </a:extLst>
          </p:cNvPr>
          <p:cNvSpPr txBox="1"/>
          <p:nvPr/>
        </p:nvSpPr>
        <p:spPr>
          <a:xfrm>
            <a:off x="6526213" y="5228462"/>
            <a:ext cx="4946423" cy="369332"/>
          </a:xfrm>
          <a:prstGeom prst="rect">
            <a:avLst/>
          </a:prstGeom>
          <a:noFill/>
        </p:spPr>
        <p:txBody>
          <a:bodyPr wrap="square" rtlCol="0">
            <a:spAutoFit/>
          </a:bodyPr>
          <a:lstStyle/>
          <a:p>
            <a:endParaRPr lang="en-IN" dirty="0"/>
          </a:p>
        </p:txBody>
      </p:sp>
      <p:sp>
        <p:nvSpPr>
          <p:cNvPr id="32" name="TextBox 31">
            <a:extLst>
              <a:ext uri="{FF2B5EF4-FFF2-40B4-BE49-F238E27FC236}">
                <a16:creationId xmlns:a16="http://schemas.microsoft.com/office/drawing/2014/main" id="{5D7F7849-3C77-463F-911B-D340F61C9376}"/>
              </a:ext>
            </a:extLst>
          </p:cNvPr>
          <p:cNvSpPr txBox="1"/>
          <p:nvPr/>
        </p:nvSpPr>
        <p:spPr>
          <a:xfrm>
            <a:off x="728663" y="5228153"/>
            <a:ext cx="4946423" cy="800219"/>
          </a:xfrm>
          <a:prstGeom prst="rect">
            <a:avLst/>
          </a:prstGeom>
          <a:noFill/>
        </p:spPr>
        <p:txBody>
          <a:bodyPr wrap="square" rtlCol="0">
            <a:spAutoFit/>
          </a:bodyPr>
          <a:lstStyle/>
          <a:p>
            <a:r>
              <a:rPr lang="en-GB" dirty="0"/>
              <a:t>Deal Size vs. Sales</a:t>
            </a:r>
          </a:p>
          <a:p>
            <a:pPr marL="285750" indent="-285750">
              <a:buFont typeface="Arial" panose="020B0604020202020204" pitchFamily="34" charset="0"/>
              <a:buChar char="•"/>
            </a:pPr>
            <a:r>
              <a:rPr lang="en-IN" sz="1400" dirty="0"/>
              <a:t>Number of high value deals are lesser compared to others</a:t>
            </a:r>
          </a:p>
          <a:p>
            <a:pPr marL="285750" indent="-285750">
              <a:buFont typeface="Arial" panose="020B0604020202020204" pitchFamily="34" charset="0"/>
              <a:buChar char="•"/>
            </a:pPr>
            <a:r>
              <a:rPr lang="en-IN" sz="1400" dirty="0"/>
              <a:t>Medium size deal are happening often than small or high</a:t>
            </a:r>
          </a:p>
        </p:txBody>
      </p:sp>
      <p:sp>
        <p:nvSpPr>
          <p:cNvPr id="33" name="TextBox 32">
            <a:extLst>
              <a:ext uri="{FF2B5EF4-FFF2-40B4-BE49-F238E27FC236}">
                <a16:creationId xmlns:a16="http://schemas.microsoft.com/office/drawing/2014/main" id="{2CF390EF-AEEA-466E-B8B0-3AD8D0122D6D}"/>
              </a:ext>
            </a:extLst>
          </p:cNvPr>
          <p:cNvSpPr txBox="1"/>
          <p:nvPr/>
        </p:nvSpPr>
        <p:spPr>
          <a:xfrm>
            <a:off x="6511925" y="5230296"/>
            <a:ext cx="4946423" cy="800219"/>
          </a:xfrm>
          <a:prstGeom prst="rect">
            <a:avLst/>
          </a:prstGeom>
          <a:noFill/>
        </p:spPr>
        <p:txBody>
          <a:bodyPr wrap="square" rtlCol="0">
            <a:spAutoFit/>
          </a:bodyPr>
          <a:lstStyle/>
          <a:p>
            <a:r>
              <a:rPr lang="en-GB" dirty="0"/>
              <a:t>County vs. Sales</a:t>
            </a:r>
          </a:p>
          <a:p>
            <a:pPr marL="285750" indent="-285750">
              <a:buFont typeface="Arial" panose="020B0604020202020204" pitchFamily="34" charset="0"/>
              <a:buChar char="•"/>
            </a:pPr>
            <a:r>
              <a:rPr lang="en-GB" sz="1400" dirty="0"/>
              <a:t>USA has most numbers of orders and many of them are medium valued sales</a:t>
            </a:r>
          </a:p>
        </p:txBody>
      </p:sp>
      <p:pic>
        <p:nvPicPr>
          <p:cNvPr id="4098" name="Picture 2">
            <a:extLst>
              <a:ext uri="{FF2B5EF4-FFF2-40B4-BE49-F238E27FC236}">
                <a16:creationId xmlns:a16="http://schemas.microsoft.com/office/drawing/2014/main" id="{C55266AB-B28F-4F97-BF5D-ED4A17BE1C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36" y="1371446"/>
            <a:ext cx="4946423" cy="35623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CB815167-E8CC-4B9C-AB8C-45076BD45E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260206"/>
            <a:ext cx="4946423" cy="356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0563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CCF91D-5529-4643-A6D9-64504581A4AF}"/>
              </a:ext>
            </a:extLst>
          </p:cNvPr>
          <p:cNvSpPr txBox="1"/>
          <p:nvPr/>
        </p:nvSpPr>
        <p:spPr>
          <a:xfrm>
            <a:off x="8477932" y="-6256"/>
            <a:ext cx="3714068" cy="369332"/>
          </a:xfrm>
          <a:prstGeom prst="rect">
            <a:avLst/>
          </a:prstGeom>
          <a:noFill/>
        </p:spPr>
        <p:txBody>
          <a:bodyPr wrap="square" rtlCol="0">
            <a:spAutoFit/>
          </a:bodyPr>
          <a:lstStyle/>
          <a:p>
            <a:r>
              <a:rPr lang="en-US" dirty="0"/>
              <a:t>Exploratory Analysis and Inferences</a:t>
            </a:r>
            <a:endParaRPr lang="en-IN" dirty="0"/>
          </a:p>
        </p:txBody>
      </p:sp>
      <p:sp>
        <p:nvSpPr>
          <p:cNvPr id="8" name="TextBox 7">
            <a:extLst>
              <a:ext uri="{FF2B5EF4-FFF2-40B4-BE49-F238E27FC236}">
                <a16:creationId xmlns:a16="http://schemas.microsoft.com/office/drawing/2014/main" id="{EC446411-8EDA-4441-A47A-181A4B75B2F4}"/>
              </a:ext>
            </a:extLst>
          </p:cNvPr>
          <p:cNvSpPr txBox="1"/>
          <p:nvPr/>
        </p:nvSpPr>
        <p:spPr>
          <a:xfrm>
            <a:off x="4329113" y="615424"/>
            <a:ext cx="3128114" cy="461665"/>
          </a:xfrm>
          <a:prstGeom prst="rect">
            <a:avLst/>
          </a:prstGeom>
          <a:noFill/>
        </p:spPr>
        <p:txBody>
          <a:bodyPr wrap="square">
            <a:spAutoFit/>
          </a:bodyPr>
          <a:lstStyle/>
          <a:p>
            <a:r>
              <a:rPr lang="en-US" sz="2400" dirty="0"/>
              <a:t>Multi-variate Analysis</a:t>
            </a:r>
          </a:p>
        </p:txBody>
      </p:sp>
      <p:sp>
        <p:nvSpPr>
          <p:cNvPr id="28" name="Date Placeholder 19">
            <a:extLst>
              <a:ext uri="{FF2B5EF4-FFF2-40B4-BE49-F238E27FC236}">
                <a16:creationId xmlns:a16="http://schemas.microsoft.com/office/drawing/2014/main" id="{3B7941AD-3C80-4068-AF44-801530AF013E}"/>
              </a:ext>
            </a:extLst>
          </p:cNvPr>
          <p:cNvSpPr>
            <a:spLocks noGrp="1"/>
          </p:cNvSpPr>
          <p:nvPr>
            <p:ph type="dt" sz="half" idx="20"/>
          </p:nvPr>
        </p:nvSpPr>
        <p:spPr>
          <a:xfrm>
            <a:off x="5919680" y="6356350"/>
            <a:ext cx="947516" cy="365125"/>
          </a:xfrm>
        </p:spPr>
        <p:txBody>
          <a:bodyPr/>
          <a:lstStyle/>
          <a:p>
            <a:r>
              <a:rPr lang="en-US" dirty="0"/>
              <a:t>2022</a:t>
            </a:r>
          </a:p>
        </p:txBody>
      </p:sp>
      <p:sp>
        <p:nvSpPr>
          <p:cNvPr id="29" name="Footer Placeholder 20">
            <a:extLst>
              <a:ext uri="{FF2B5EF4-FFF2-40B4-BE49-F238E27FC236}">
                <a16:creationId xmlns:a16="http://schemas.microsoft.com/office/drawing/2014/main" id="{9899031D-F86C-4FAB-89B3-B1A1E5E4D3B1}"/>
              </a:ext>
            </a:extLst>
          </p:cNvPr>
          <p:cNvSpPr>
            <a:spLocks noGrp="1"/>
          </p:cNvSpPr>
          <p:nvPr>
            <p:ph type="ftr" sz="quarter" idx="21"/>
          </p:nvPr>
        </p:nvSpPr>
        <p:spPr>
          <a:xfrm>
            <a:off x="7100888" y="6329364"/>
            <a:ext cx="3305009" cy="392112"/>
          </a:xfrm>
        </p:spPr>
        <p:txBody>
          <a:bodyPr/>
          <a:lstStyle/>
          <a:p>
            <a:r>
              <a:rPr lang="en-US" dirty="0"/>
              <a:t>Hemant Patidar</a:t>
            </a:r>
          </a:p>
        </p:txBody>
      </p:sp>
      <p:sp>
        <p:nvSpPr>
          <p:cNvPr id="31" name="TextBox 30">
            <a:extLst>
              <a:ext uri="{FF2B5EF4-FFF2-40B4-BE49-F238E27FC236}">
                <a16:creationId xmlns:a16="http://schemas.microsoft.com/office/drawing/2014/main" id="{259D2DDE-CC4B-417F-855D-3C620CC873D8}"/>
              </a:ext>
            </a:extLst>
          </p:cNvPr>
          <p:cNvSpPr txBox="1"/>
          <p:nvPr/>
        </p:nvSpPr>
        <p:spPr>
          <a:xfrm>
            <a:off x="6526213" y="5228462"/>
            <a:ext cx="4946423" cy="369332"/>
          </a:xfrm>
          <a:prstGeom prst="rect">
            <a:avLst/>
          </a:prstGeom>
          <a:noFill/>
        </p:spPr>
        <p:txBody>
          <a:bodyPr wrap="square" rtlCol="0">
            <a:spAutoFit/>
          </a:bodyPr>
          <a:lstStyle/>
          <a:p>
            <a:endParaRPr lang="en-IN" dirty="0"/>
          </a:p>
        </p:txBody>
      </p:sp>
      <p:pic>
        <p:nvPicPr>
          <p:cNvPr id="5122" name="Picture 2">
            <a:extLst>
              <a:ext uri="{FF2B5EF4-FFF2-40B4-BE49-F238E27FC236}">
                <a16:creationId xmlns:a16="http://schemas.microsoft.com/office/drawing/2014/main" id="{7F1C7BD0-84BD-4510-8DAF-D4F484EE3C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7" y="1260206"/>
            <a:ext cx="7061940" cy="509614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040D69C-34BF-45AF-ADF3-3B6548D7FDF3}"/>
              </a:ext>
            </a:extLst>
          </p:cNvPr>
          <p:cNvSpPr txBox="1"/>
          <p:nvPr/>
        </p:nvSpPr>
        <p:spPr>
          <a:xfrm>
            <a:off x="7858125" y="1800224"/>
            <a:ext cx="3714068" cy="2277547"/>
          </a:xfrm>
          <a:prstGeom prst="rect">
            <a:avLst/>
          </a:prstGeom>
          <a:noFill/>
        </p:spPr>
        <p:txBody>
          <a:bodyPr wrap="square" rtlCol="0">
            <a:spAutoFit/>
          </a:bodyPr>
          <a:lstStyle/>
          <a:p>
            <a:r>
              <a:rPr lang="en-GB" sz="1600" dirty="0"/>
              <a:t>INTERFERENCE</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Sales and each product’s price having kind of linear relationship</a:t>
            </a:r>
          </a:p>
          <a:p>
            <a:endParaRPr lang="en-GB" sz="1400" dirty="0"/>
          </a:p>
          <a:p>
            <a:pPr marL="285750" indent="-285750">
              <a:buFont typeface="Arial" panose="020B0604020202020204" pitchFamily="34" charset="0"/>
              <a:buChar char="•"/>
            </a:pPr>
            <a:r>
              <a:rPr lang="en-GB" sz="1400" dirty="0"/>
              <a:t>With increasing MSRP, sales seem increasing</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IN" sz="1400" dirty="0"/>
              <a:t>Sales data distribution is following normal distribution</a:t>
            </a:r>
          </a:p>
        </p:txBody>
      </p:sp>
    </p:spTree>
    <p:extLst>
      <p:ext uri="{BB962C8B-B14F-4D97-AF65-F5344CB8AC3E}">
        <p14:creationId xmlns:p14="http://schemas.microsoft.com/office/powerpoint/2010/main" val="3037511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CCF91D-5529-4643-A6D9-64504581A4AF}"/>
              </a:ext>
            </a:extLst>
          </p:cNvPr>
          <p:cNvSpPr txBox="1"/>
          <p:nvPr/>
        </p:nvSpPr>
        <p:spPr>
          <a:xfrm>
            <a:off x="8477932" y="-6256"/>
            <a:ext cx="3714068" cy="369332"/>
          </a:xfrm>
          <a:prstGeom prst="rect">
            <a:avLst/>
          </a:prstGeom>
          <a:noFill/>
        </p:spPr>
        <p:txBody>
          <a:bodyPr wrap="square" rtlCol="0">
            <a:spAutoFit/>
          </a:bodyPr>
          <a:lstStyle/>
          <a:p>
            <a:r>
              <a:rPr lang="en-US" dirty="0"/>
              <a:t>Exploratory Analysis and Inferences</a:t>
            </a:r>
            <a:endParaRPr lang="en-IN" dirty="0"/>
          </a:p>
        </p:txBody>
      </p:sp>
      <p:sp>
        <p:nvSpPr>
          <p:cNvPr id="8" name="TextBox 7">
            <a:extLst>
              <a:ext uri="{FF2B5EF4-FFF2-40B4-BE49-F238E27FC236}">
                <a16:creationId xmlns:a16="http://schemas.microsoft.com/office/drawing/2014/main" id="{EC446411-8EDA-4441-A47A-181A4B75B2F4}"/>
              </a:ext>
            </a:extLst>
          </p:cNvPr>
          <p:cNvSpPr txBox="1"/>
          <p:nvPr/>
        </p:nvSpPr>
        <p:spPr>
          <a:xfrm>
            <a:off x="4329113" y="615424"/>
            <a:ext cx="3128114" cy="461665"/>
          </a:xfrm>
          <a:prstGeom prst="rect">
            <a:avLst/>
          </a:prstGeom>
          <a:noFill/>
        </p:spPr>
        <p:txBody>
          <a:bodyPr wrap="square">
            <a:spAutoFit/>
          </a:bodyPr>
          <a:lstStyle/>
          <a:p>
            <a:r>
              <a:rPr lang="en-US" sz="2400" dirty="0"/>
              <a:t>Multi-variate Analysis</a:t>
            </a:r>
          </a:p>
        </p:txBody>
      </p:sp>
      <p:sp>
        <p:nvSpPr>
          <p:cNvPr id="28" name="Date Placeholder 19">
            <a:extLst>
              <a:ext uri="{FF2B5EF4-FFF2-40B4-BE49-F238E27FC236}">
                <a16:creationId xmlns:a16="http://schemas.microsoft.com/office/drawing/2014/main" id="{3B7941AD-3C80-4068-AF44-801530AF013E}"/>
              </a:ext>
            </a:extLst>
          </p:cNvPr>
          <p:cNvSpPr>
            <a:spLocks noGrp="1"/>
          </p:cNvSpPr>
          <p:nvPr>
            <p:ph type="dt" sz="half" idx="20"/>
          </p:nvPr>
        </p:nvSpPr>
        <p:spPr>
          <a:xfrm>
            <a:off x="5919680" y="6356350"/>
            <a:ext cx="947516" cy="365125"/>
          </a:xfrm>
        </p:spPr>
        <p:txBody>
          <a:bodyPr/>
          <a:lstStyle/>
          <a:p>
            <a:r>
              <a:rPr lang="en-US" dirty="0"/>
              <a:t>2022</a:t>
            </a:r>
          </a:p>
        </p:txBody>
      </p:sp>
      <p:sp>
        <p:nvSpPr>
          <p:cNvPr id="29" name="Footer Placeholder 20">
            <a:extLst>
              <a:ext uri="{FF2B5EF4-FFF2-40B4-BE49-F238E27FC236}">
                <a16:creationId xmlns:a16="http://schemas.microsoft.com/office/drawing/2014/main" id="{9899031D-F86C-4FAB-89B3-B1A1E5E4D3B1}"/>
              </a:ext>
            </a:extLst>
          </p:cNvPr>
          <p:cNvSpPr>
            <a:spLocks noGrp="1"/>
          </p:cNvSpPr>
          <p:nvPr>
            <p:ph type="ftr" sz="quarter" idx="21"/>
          </p:nvPr>
        </p:nvSpPr>
        <p:spPr>
          <a:xfrm>
            <a:off x="7100888" y="6329364"/>
            <a:ext cx="3305009" cy="392112"/>
          </a:xfrm>
        </p:spPr>
        <p:txBody>
          <a:bodyPr/>
          <a:lstStyle/>
          <a:p>
            <a:r>
              <a:rPr lang="en-US" dirty="0"/>
              <a:t>Hemant Patidar</a:t>
            </a:r>
          </a:p>
        </p:txBody>
      </p:sp>
      <p:sp>
        <p:nvSpPr>
          <p:cNvPr id="31" name="TextBox 30">
            <a:extLst>
              <a:ext uri="{FF2B5EF4-FFF2-40B4-BE49-F238E27FC236}">
                <a16:creationId xmlns:a16="http://schemas.microsoft.com/office/drawing/2014/main" id="{259D2DDE-CC4B-417F-855D-3C620CC873D8}"/>
              </a:ext>
            </a:extLst>
          </p:cNvPr>
          <p:cNvSpPr txBox="1"/>
          <p:nvPr/>
        </p:nvSpPr>
        <p:spPr>
          <a:xfrm>
            <a:off x="6526213" y="5228462"/>
            <a:ext cx="4946423" cy="369332"/>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9040D69C-34BF-45AF-ADF3-3B6548D7FDF3}"/>
              </a:ext>
            </a:extLst>
          </p:cNvPr>
          <p:cNvSpPr txBox="1"/>
          <p:nvPr/>
        </p:nvSpPr>
        <p:spPr>
          <a:xfrm>
            <a:off x="7858125" y="1800224"/>
            <a:ext cx="3714068" cy="2708434"/>
          </a:xfrm>
          <a:prstGeom prst="rect">
            <a:avLst/>
          </a:prstGeom>
          <a:noFill/>
        </p:spPr>
        <p:txBody>
          <a:bodyPr wrap="square" rtlCol="0">
            <a:spAutoFit/>
          </a:bodyPr>
          <a:lstStyle/>
          <a:p>
            <a:r>
              <a:rPr lang="en-GB" sz="1600" dirty="0"/>
              <a:t>INTERFERENCE</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Sales vs. Each product price are highly correlated</a:t>
            </a:r>
          </a:p>
          <a:p>
            <a:endParaRPr lang="en-GB" sz="1400" dirty="0"/>
          </a:p>
          <a:p>
            <a:pPr marL="285750" indent="-285750">
              <a:buFont typeface="Arial" panose="020B0604020202020204" pitchFamily="34" charset="0"/>
              <a:buChar char="•"/>
            </a:pPr>
            <a:r>
              <a:rPr lang="en-GB" sz="1400" dirty="0"/>
              <a:t>Sales vs. MSRP are highly correlated</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IN" sz="1400" dirty="0"/>
              <a:t>Quantity ordered is correlated with sales</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MSRP seems negatively correlated with number of days, means MSRP for product was less in the past.</a:t>
            </a:r>
          </a:p>
        </p:txBody>
      </p:sp>
      <p:pic>
        <p:nvPicPr>
          <p:cNvPr id="6146" name="Picture 2">
            <a:extLst>
              <a:ext uri="{FF2B5EF4-FFF2-40B4-BE49-F238E27FC236}">
                <a16:creationId xmlns:a16="http://schemas.microsoft.com/office/drawing/2014/main" id="{E576F576-92C3-450B-BFD5-13E4A4AAFE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48469"/>
            <a:ext cx="7624331" cy="3825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3536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CCF91D-5529-4643-A6D9-64504581A4AF}"/>
              </a:ext>
            </a:extLst>
          </p:cNvPr>
          <p:cNvSpPr txBox="1"/>
          <p:nvPr/>
        </p:nvSpPr>
        <p:spPr>
          <a:xfrm>
            <a:off x="8477932" y="-6256"/>
            <a:ext cx="3714068" cy="369332"/>
          </a:xfrm>
          <a:prstGeom prst="rect">
            <a:avLst/>
          </a:prstGeom>
          <a:noFill/>
        </p:spPr>
        <p:txBody>
          <a:bodyPr wrap="square" rtlCol="0">
            <a:spAutoFit/>
          </a:bodyPr>
          <a:lstStyle/>
          <a:p>
            <a:r>
              <a:rPr lang="en-US" dirty="0"/>
              <a:t>Exploratory Analysis and Inferences</a:t>
            </a:r>
            <a:endParaRPr lang="en-IN" dirty="0"/>
          </a:p>
        </p:txBody>
      </p:sp>
      <p:sp>
        <p:nvSpPr>
          <p:cNvPr id="8" name="TextBox 7">
            <a:extLst>
              <a:ext uri="{FF2B5EF4-FFF2-40B4-BE49-F238E27FC236}">
                <a16:creationId xmlns:a16="http://schemas.microsoft.com/office/drawing/2014/main" id="{EC446411-8EDA-4441-A47A-181A4B75B2F4}"/>
              </a:ext>
            </a:extLst>
          </p:cNvPr>
          <p:cNvSpPr txBox="1"/>
          <p:nvPr/>
        </p:nvSpPr>
        <p:spPr>
          <a:xfrm>
            <a:off x="4329112" y="615424"/>
            <a:ext cx="3557587" cy="461665"/>
          </a:xfrm>
          <a:prstGeom prst="rect">
            <a:avLst/>
          </a:prstGeom>
          <a:noFill/>
        </p:spPr>
        <p:txBody>
          <a:bodyPr wrap="square">
            <a:spAutoFit/>
          </a:bodyPr>
          <a:lstStyle/>
          <a:p>
            <a:r>
              <a:rPr lang="en-US" sz="2400" dirty="0"/>
              <a:t>Trend Analysis (Weekly)</a:t>
            </a:r>
          </a:p>
        </p:txBody>
      </p:sp>
      <p:sp>
        <p:nvSpPr>
          <p:cNvPr id="28" name="Date Placeholder 19">
            <a:extLst>
              <a:ext uri="{FF2B5EF4-FFF2-40B4-BE49-F238E27FC236}">
                <a16:creationId xmlns:a16="http://schemas.microsoft.com/office/drawing/2014/main" id="{3B7941AD-3C80-4068-AF44-801530AF013E}"/>
              </a:ext>
            </a:extLst>
          </p:cNvPr>
          <p:cNvSpPr>
            <a:spLocks noGrp="1"/>
          </p:cNvSpPr>
          <p:nvPr>
            <p:ph type="dt" sz="half" idx="20"/>
          </p:nvPr>
        </p:nvSpPr>
        <p:spPr>
          <a:xfrm>
            <a:off x="5919680" y="6356350"/>
            <a:ext cx="947516" cy="365125"/>
          </a:xfrm>
        </p:spPr>
        <p:txBody>
          <a:bodyPr/>
          <a:lstStyle/>
          <a:p>
            <a:r>
              <a:rPr lang="en-US" dirty="0"/>
              <a:t>2022</a:t>
            </a:r>
          </a:p>
        </p:txBody>
      </p:sp>
      <p:sp>
        <p:nvSpPr>
          <p:cNvPr id="29" name="Footer Placeholder 20">
            <a:extLst>
              <a:ext uri="{FF2B5EF4-FFF2-40B4-BE49-F238E27FC236}">
                <a16:creationId xmlns:a16="http://schemas.microsoft.com/office/drawing/2014/main" id="{9899031D-F86C-4FAB-89B3-B1A1E5E4D3B1}"/>
              </a:ext>
            </a:extLst>
          </p:cNvPr>
          <p:cNvSpPr>
            <a:spLocks noGrp="1"/>
          </p:cNvSpPr>
          <p:nvPr>
            <p:ph type="ftr" sz="quarter" idx="21"/>
          </p:nvPr>
        </p:nvSpPr>
        <p:spPr>
          <a:xfrm>
            <a:off x="7100888" y="6329364"/>
            <a:ext cx="3305009" cy="392112"/>
          </a:xfrm>
        </p:spPr>
        <p:txBody>
          <a:bodyPr/>
          <a:lstStyle/>
          <a:p>
            <a:r>
              <a:rPr lang="en-US" dirty="0"/>
              <a:t>Hemant Patidar</a:t>
            </a:r>
          </a:p>
        </p:txBody>
      </p:sp>
      <p:pic>
        <p:nvPicPr>
          <p:cNvPr id="7172" name="Picture 4">
            <a:extLst>
              <a:ext uri="{FF2B5EF4-FFF2-40B4-BE49-F238E27FC236}">
                <a16:creationId xmlns:a16="http://schemas.microsoft.com/office/drawing/2014/main" id="{8862B688-A7CE-468E-A485-1805BDCB34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992" y="1351346"/>
            <a:ext cx="8534400" cy="46767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ACCAE37-0EBC-444C-A9BD-82CB09C88392}"/>
              </a:ext>
            </a:extLst>
          </p:cNvPr>
          <p:cNvSpPr txBox="1"/>
          <p:nvPr/>
        </p:nvSpPr>
        <p:spPr>
          <a:xfrm>
            <a:off x="9158288" y="1728788"/>
            <a:ext cx="2543175" cy="2369880"/>
          </a:xfrm>
          <a:prstGeom prst="rect">
            <a:avLst/>
          </a:prstGeom>
          <a:noFill/>
        </p:spPr>
        <p:txBody>
          <a:bodyPr wrap="square" rtlCol="0">
            <a:spAutoFit/>
          </a:bodyPr>
          <a:lstStyle/>
          <a:p>
            <a:r>
              <a:rPr lang="en-GB" sz="1600" dirty="0"/>
              <a:t>INTERFERENCE</a:t>
            </a:r>
          </a:p>
          <a:p>
            <a:endParaRPr lang="en-GB" dirty="0"/>
          </a:p>
          <a:p>
            <a:pPr marL="285750" indent="-285750">
              <a:buFont typeface="Arial" panose="020B0604020202020204" pitchFamily="34" charset="0"/>
              <a:buChar char="•"/>
            </a:pPr>
            <a:r>
              <a:rPr lang="en-GB" sz="1400" dirty="0"/>
              <a:t>Sales are never in always increasing mode for consecutive weeks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Period Oct – Jan seems to have high sales, but it is not consistently increasing every week</a:t>
            </a:r>
            <a:endParaRPr lang="en-IN" sz="1400" dirty="0"/>
          </a:p>
        </p:txBody>
      </p:sp>
    </p:spTree>
    <p:extLst>
      <p:ext uri="{BB962C8B-B14F-4D97-AF65-F5344CB8AC3E}">
        <p14:creationId xmlns:p14="http://schemas.microsoft.com/office/powerpoint/2010/main" val="1419673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CCF91D-5529-4643-A6D9-64504581A4AF}"/>
              </a:ext>
            </a:extLst>
          </p:cNvPr>
          <p:cNvSpPr txBox="1"/>
          <p:nvPr/>
        </p:nvSpPr>
        <p:spPr>
          <a:xfrm>
            <a:off x="8477932" y="-6256"/>
            <a:ext cx="3714068" cy="369332"/>
          </a:xfrm>
          <a:prstGeom prst="rect">
            <a:avLst/>
          </a:prstGeom>
          <a:noFill/>
        </p:spPr>
        <p:txBody>
          <a:bodyPr wrap="square" rtlCol="0">
            <a:spAutoFit/>
          </a:bodyPr>
          <a:lstStyle/>
          <a:p>
            <a:r>
              <a:rPr lang="en-US" dirty="0"/>
              <a:t>Exploratory Analysis and Inferences</a:t>
            </a:r>
            <a:endParaRPr lang="en-IN" dirty="0"/>
          </a:p>
        </p:txBody>
      </p:sp>
      <p:sp>
        <p:nvSpPr>
          <p:cNvPr id="8" name="TextBox 7">
            <a:extLst>
              <a:ext uri="{FF2B5EF4-FFF2-40B4-BE49-F238E27FC236}">
                <a16:creationId xmlns:a16="http://schemas.microsoft.com/office/drawing/2014/main" id="{EC446411-8EDA-4441-A47A-181A4B75B2F4}"/>
              </a:ext>
            </a:extLst>
          </p:cNvPr>
          <p:cNvSpPr txBox="1"/>
          <p:nvPr/>
        </p:nvSpPr>
        <p:spPr>
          <a:xfrm>
            <a:off x="4329112" y="615424"/>
            <a:ext cx="3557587" cy="461665"/>
          </a:xfrm>
          <a:prstGeom prst="rect">
            <a:avLst/>
          </a:prstGeom>
          <a:noFill/>
        </p:spPr>
        <p:txBody>
          <a:bodyPr wrap="square">
            <a:spAutoFit/>
          </a:bodyPr>
          <a:lstStyle/>
          <a:p>
            <a:r>
              <a:rPr lang="en-US" sz="2400" dirty="0"/>
              <a:t>Trend Analysis (Monthly)</a:t>
            </a:r>
          </a:p>
        </p:txBody>
      </p:sp>
      <p:sp>
        <p:nvSpPr>
          <p:cNvPr id="28" name="Date Placeholder 19">
            <a:extLst>
              <a:ext uri="{FF2B5EF4-FFF2-40B4-BE49-F238E27FC236}">
                <a16:creationId xmlns:a16="http://schemas.microsoft.com/office/drawing/2014/main" id="{3B7941AD-3C80-4068-AF44-801530AF013E}"/>
              </a:ext>
            </a:extLst>
          </p:cNvPr>
          <p:cNvSpPr>
            <a:spLocks noGrp="1"/>
          </p:cNvSpPr>
          <p:nvPr>
            <p:ph type="dt" sz="half" idx="20"/>
          </p:nvPr>
        </p:nvSpPr>
        <p:spPr>
          <a:xfrm>
            <a:off x="5919680" y="6356350"/>
            <a:ext cx="947516" cy="365125"/>
          </a:xfrm>
        </p:spPr>
        <p:txBody>
          <a:bodyPr/>
          <a:lstStyle/>
          <a:p>
            <a:r>
              <a:rPr lang="en-US" dirty="0"/>
              <a:t>2022</a:t>
            </a:r>
          </a:p>
        </p:txBody>
      </p:sp>
      <p:sp>
        <p:nvSpPr>
          <p:cNvPr id="29" name="Footer Placeholder 20">
            <a:extLst>
              <a:ext uri="{FF2B5EF4-FFF2-40B4-BE49-F238E27FC236}">
                <a16:creationId xmlns:a16="http://schemas.microsoft.com/office/drawing/2014/main" id="{9899031D-F86C-4FAB-89B3-B1A1E5E4D3B1}"/>
              </a:ext>
            </a:extLst>
          </p:cNvPr>
          <p:cNvSpPr>
            <a:spLocks noGrp="1"/>
          </p:cNvSpPr>
          <p:nvPr>
            <p:ph type="ftr" sz="quarter" idx="21"/>
          </p:nvPr>
        </p:nvSpPr>
        <p:spPr>
          <a:xfrm>
            <a:off x="7100888" y="6329364"/>
            <a:ext cx="3305009" cy="392112"/>
          </a:xfrm>
        </p:spPr>
        <p:txBody>
          <a:bodyPr/>
          <a:lstStyle/>
          <a:p>
            <a:r>
              <a:rPr lang="en-US" dirty="0"/>
              <a:t>Hemant Patidar</a:t>
            </a:r>
          </a:p>
        </p:txBody>
      </p:sp>
      <p:sp>
        <p:nvSpPr>
          <p:cNvPr id="4" name="TextBox 3">
            <a:extLst>
              <a:ext uri="{FF2B5EF4-FFF2-40B4-BE49-F238E27FC236}">
                <a16:creationId xmlns:a16="http://schemas.microsoft.com/office/drawing/2014/main" id="{BACCAE37-0EBC-444C-A9BD-82CB09C88392}"/>
              </a:ext>
            </a:extLst>
          </p:cNvPr>
          <p:cNvSpPr txBox="1"/>
          <p:nvPr/>
        </p:nvSpPr>
        <p:spPr>
          <a:xfrm>
            <a:off x="9158288" y="1728788"/>
            <a:ext cx="2543175" cy="2769989"/>
          </a:xfrm>
          <a:prstGeom prst="rect">
            <a:avLst/>
          </a:prstGeom>
          <a:noFill/>
        </p:spPr>
        <p:txBody>
          <a:bodyPr wrap="square" rtlCol="0">
            <a:spAutoFit/>
          </a:bodyPr>
          <a:lstStyle/>
          <a:p>
            <a:r>
              <a:rPr lang="en-GB" sz="1600" dirty="0"/>
              <a:t>INTERFERENCE</a:t>
            </a:r>
          </a:p>
          <a:p>
            <a:endParaRPr lang="en-GB" dirty="0"/>
          </a:p>
          <a:p>
            <a:pPr marL="285750" indent="-285750">
              <a:buFont typeface="Arial" panose="020B0604020202020204" pitchFamily="34" charset="0"/>
              <a:buChar char="•"/>
            </a:pPr>
            <a:r>
              <a:rPr lang="en-GB" sz="1400" dirty="0"/>
              <a:t>Sales seems seasoning high between Oct and Jan</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There was a drop in sales after February 2019 in March and April.</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April 2020 has lower sales against compared to last 10-11 months.</a:t>
            </a:r>
            <a:endParaRPr lang="en-GB" sz="1400" dirty="0"/>
          </a:p>
        </p:txBody>
      </p:sp>
      <p:pic>
        <p:nvPicPr>
          <p:cNvPr id="8194" name="Picture 2">
            <a:extLst>
              <a:ext uri="{FF2B5EF4-FFF2-40B4-BE49-F238E27FC236}">
                <a16:creationId xmlns:a16="http://schemas.microsoft.com/office/drawing/2014/main" id="{2D2B9A90-36A7-4EEC-B181-79C11DDD96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47" y="1266828"/>
            <a:ext cx="8324850" cy="478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961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CCF91D-5529-4643-A6D9-64504581A4AF}"/>
              </a:ext>
            </a:extLst>
          </p:cNvPr>
          <p:cNvSpPr txBox="1"/>
          <p:nvPr/>
        </p:nvSpPr>
        <p:spPr>
          <a:xfrm>
            <a:off x="8477932" y="-6256"/>
            <a:ext cx="3714068" cy="369332"/>
          </a:xfrm>
          <a:prstGeom prst="rect">
            <a:avLst/>
          </a:prstGeom>
          <a:noFill/>
        </p:spPr>
        <p:txBody>
          <a:bodyPr wrap="square" rtlCol="0">
            <a:spAutoFit/>
          </a:bodyPr>
          <a:lstStyle/>
          <a:p>
            <a:r>
              <a:rPr lang="en-US" dirty="0"/>
              <a:t>Exploratory Analysis and Inferences</a:t>
            </a:r>
            <a:endParaRPr lang="en-IN" dirty="0"/>
          </a:p>
        </p:txBody>
      </p:sp>
      <p:sp>
        <p:nvSpPr>
          <p:cNvPr id="8" name="TextBox 7">
            <a:extLst>
              <a:ext uri="{FF2B5EF4-FFF2-40B4-BE49-F238E27FC236}">
                <a16:creationId xmlns:a16="http://schemas.microsoft.com/office/drawing/2014/main" id="{EC446411-8EDA-4441-A47A-181A4B75B2F4}"/>
              </a:ext>
            </a:extLst>
          </p:cNvPr>
          <p:cNvSpPr txBox="1"/>
          <p:nvPr/>
        </p:nvSpPr>
        <p:spPr>
          <a:xfrm>
            <a:off x="4329112" y="615424"/>
            <a:ext cx="3557587" cy="461665"/>
          </a:xfrm>
          <a:prstGeom prst="rect">
            <a:avLst/>
          </a:prstGeom>
          <a:noFill/>
        </p:spPr>
        <p:txBody>
          <a:bodyPr wrap="square">
            <a:spAutoFit/>
          </a:bodyPr>
          <a:lstStyle/>
          <a:p>
            <a:r>
              <a:rPr lang="en-US" sz="2400" dirty="0"/>
              <a:t>Trend Analysis (Yearly)</a:t>
            </a:r>
          </a:p>
        </p:txBody>
      </p:sp>
      <p:sp>
        <p:nvSpPr>
          <p:cNvPr id="28" name="Date Placeholder 19">
            <a:extLst>
              <a:ext uri="{FF2B5EF4-FFF2-40B4-BE49-F238E27FC236}">
                <a16:creationId xmlns:a16="http://schemas.microsoft.com/office/drawing/2014/main" id="{3B7941AD-3C80-4068-AF44-801530AF013E}"/>
              </a:ext>
            </a:extLst>
          </p:cNvPr>
          <p:cNvSpPr>
            <a:spLocks noGrp="1"/>
          </p:cNvSpPr>
          <p:nvPr>
            <p:ph type="dt" sz="half" idx="20"/>
          </p:nvPr>
        </p:nvSpPr>
        <p:spPr>
          <a:xfrm>
            <a:off x="5919680" y="6356350"/>
            <a:ext cx="947516" cy="365125"/>
          </a:xfrm>
        </p:spPr>
        <p:txBody>
          <a:bodyPr/>
          <a:lstStyle/>
          <a:p>
            <a:r>
              <a:rPr lang="en-US" dirty="0"/>
              <a:t>2022</a:t>
            </a:r>
          </a:p>
        </p:txBody>
      </p:sp>
      <p:sp>
        <p:nvSpPr>
          <p:cNvPr id="29" name="Footer Placeholder 20">
            <a:extLst>
              <a:ext uri="{FF2B5EF4-FFF2-40B4-BE49-F238E27FC236}">
                <a16:creationId xmlns:a16="http://schemas.microsoft.com/office/drawing/2014/main" id="{9899031D-F86C-4FAB-89B3-B1A1E5E4D3B1}"/>
              </a:ext>
            </a:extLst>
          </p:cNvPr>
          <p:cNvSpPr>
            <a:spLocks noGrp="1"/>
          </p:cNvSpPr>
          <p:nvPr>
            <p:ph type="ftr" sz="quarter" idx="21"/>
          </p:nvPr>
        </p:nvSpPr>
        <p:spPr>
          <a:xfrm>
            <a:off x="7100888" y="6329364"/>
            <a:ext cx="3305009" cy="392112"/>
          </a:xfrm>
        </p:spPr>
        <p:txBody>
          <a:bodyPr/>
          <a:lstStyle/>
          <a:p>
            <a:r>
              <a:rPr lang="en-US" dirty="0"/>
              <a:t>Hemant Patidar</a:t>
            </a:r>
          </a:p>
        </p:txBody>
      </p:sp>
      <p:sp>
        <p:nvSpPr>
          <p:cNvPr id="4" name="TextBox 3">
            <a:extLst>
              <a:ext uri="{FF2B5EF4-FFF2-40B4-BE49-F238E27FC236}">
                <a16:creationId xmlns:a16="http://schemas.microsoft.com/office/drawing/2014/main" id="{BACCAE37-0EBC-444C-A9BD-82CB09C88392}"/>
              </a:ext>
            </a:extLst>
          </p:cNvPr>
          <p:cNvSpPr txBox="1"/>
          <p:nvPr/>
        </p:nvSpPr>
        <p:spPr>
          <a:xfrm>
            <a:off x="9158288" y="1728788"/>
            <a:ext cx="2543175" cy="1692771"/>
          </a:xfrm>
          <a:prstGeom prst="rect">
            <a:avLst/>
          </a:prstGeom>
          <a:noFill/>
        </p:spPr>
        <p:txBody>
          <a:bodyPr wrap="square" rtlCol="0">
            <a:spAutoFit/>
          </a:bodyPr>
          <a:lstStyle/>
          <a:p>
            <a:r>
              <a:rPr lang="en-GB" sz="1600" dirty="0"/>
              <a:t>INTERFERENCE</a:t>
            </a:r>
          </a:p>
          <a:p>
            <a:endParaRPr lang="en-GB" dirty="0"/>
          </a:p>
          <a:p>
            <a:pPr marL="285750" indent="-285750">
              <a:buFont typeface="Arial" panose="020B0604020202020204" pitchFamily="34" charset="0"/>
              <a:buChar char="•"/>
            </a:pPr>
            <a:r>
              <a:rPr lang="en-GB" sz="1400" dirty="0"/>
              <a:t>Sales were highest in 2019</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In year 2020 we have lowest sale compared to other 2 years</a:t>
            </a:r>
          </a:p>
        </p:txBody>
      </p:sp>
      <p:pic>
        <p:nvPicPr>
          <p:cNvPr id="9218" name="Picture 2">
            <a:extLst>
              <a:ext uri="{FF2B5EF4-FFF2-40B4-BE49-F238E27FC236}">
                <a16:creationId xmlns:a16="http://schemas.microsoft.com/office/drawing/2014/main" id="{160057FB-FDB3-4B6B-99A9-CAA92D2DD5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3" y="1133477"/>
            <a:ext cx="8448675" cy="467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953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dirty="0"/>
              <a:t>Customer Segmentation using RFM analysis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4" y="3660773"/>
            <a:ext cx="6110289" cy="2025652"/>
          </a:xfrm>
        </p:spPr>
        <p:txBody>
          <a:bodyPr vert="horz" lIns="91440" tIns="45720" rIns="91440" bIns="45720" rtlCol="0" anchor="t">
            <a:normAutofit/>
          </a:bodyPr>
          <a:lstStyle/>
          <a:p>
            <a:r>
              <a:rPr lang="en-US" b="1" noProof="1"/>
              <a:t>Customer segmentation</a:t>
            </a:r>
            <a:r>
              <a:rPr lang="en-US" noProof="1"/>
              <a:t> is the process by which you divide your customers up based on common characteristics.</a:t>
            </a:r>
          </a:p>
          <a:p>
            <a:r>
              <a:rPr lang="en-US" b="1" noProof="1"/>
              <a:t>	RFM analysis</a:t>
            </a:r>
            <a:r>
              <a:rPr lang="en-US" noProof="1"/>
              <a:t> is a marketing technique used to quantitatively rank and group customers based on the recency, frequency and monetary total of their recent transactions to identify the best customers and perform targeted marketing campaigns.</a:t>
            </a:r>
            <a:endParaRPr lang="en-ZA" noProof="1"/>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2022</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Hemant Patidar</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4089242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t>What Is RFM?</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682546"/>
            <a:ext cx="5111750" cy="1525588"/>
          </a:xfrm>
        </p:spPr>
        <p:txBody>
          <a:bodyPr vert="horz" lIns="91440" tIns="45720" rIns="91440" bIns="45720" rtlCol="0" anchor="b">
            <a:normAutofit/>
          </a:bodyPr>
          <a:lstStyle/>
          <a:p>
            <a:r>
              <a:rPr lang="en-US" b="1" dirty="0"/>
              <a:t>RFM</a:t>
            </a:r>
            <a:r>
              <a:rPr lang="en-US" dirty="0"/>
              <a:t> stands for </a:t>
            </a:r>
            <a:r>
              <a:rPr lang="en-US" b="1" i="1" dirty="0"/>
              <a:t>Recency</a:t>
            </a:r>
            <a:r>
              <a:rPr lang="en-US" dirty="0"/>
              <a:t>, </a:t>
            </a:r>
            <a:r>
              <a:rPr lang="en-US" b="1" i="1" dirty="0"/>
              <a:t>Frequency</a:t>
            </a:r>
            <a:r>
              <a:rPr lang="en-US" dirty="0"/>
              <a:t>, and </a:t>
            </a:r>
            <a:r>
              <a:rPr lang="en-US" b="1" i="1" dirty="0"/>
              <a:t>Monetary</a:t>
            </a:r>
            <a:r>
              <a:rPr lang="en-US" dirty="0"/>
              <a:t> </a:t>
            </a:r>
            <a:r>
              <a:rPr lang="en-US" b="1" i="1" dirty="0"/>
              <a:t>value</a:t>
            </a:r>
            <a:r>
              <a:rPr lang="en-US" dirty="0"/>
              <a:t>, each corresponding to some key customer trait. These RFM metrics are important indicators of a customer’s behavior because frequency and monetary value affects a customer’s lifetime value, and recency affects retention, a measure of engagement.</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2022</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Hemant Patidar</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19</a:t>
            </a:fld>
            <a:endParaRPr lang="en-US" dirty="0"/>
          </a:p>
        </p:txBody>
      </p:sp>
      <p:sp>
        <p:nvSpPr>
          <p:cNvPr id="7" name="TextBox 6">
            <a:extLst>
              <a:ext uri="{FF2B5EF4-FFF2-40B4-BE49-F238E27FC236}">
                <a16:creationId xmlns:a16="http://schemas.microsoft.com/office/drawing/2014/main" id="{D82DB43F-49B1-47B5-A36D-CC7CEEF6FEDE}"/>
              </a:ext>
            </a:extLst>
          </p:cNvPr>
          <p:cNvSpPr txBox="1"/>
          <p:nvPr/>
        </p:nvSpPr>
        <p:spPr>
          <a:xfrm>
            <a:off x="7615238" y="-2049"/>
            <a:ext cx="4576762" cy="369332"/>
          </a:xfrm>
          <a:prstGeom prst="rect">
            <a:avLst/>
          </a:prstGeom>
          <a:noFill/>
        </p:spPr>
        <p:txBody>
          <a:bodyPr wrap="square" rtlCol="0">
            <a:spAutoFit/>
          </a:bodyPr>
          <a:lstStyle/>
          <a:p>
            <a:r>
              <a:rPr lang="en-US" dirty="0"/>
              <a:t>Customer Segmentation using RFM analysis</a:t>
            </a:r>
            <a:endParaRPr lang="en-IN" dirty="0"/>
          </a:p>
        </p:txBody>
      </p:sp>
    </p:spTree>
    <p:extLst>
      <p:ext uri="{BB962C8B-B14F-4D97-AF65-F5344CB8AC3E}">
        <p14:creationId xmlns:p14="http://schemas.microsoft.com/office/powerpoint/2010/main" val="2343557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Analysis Steps</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fontScale="77500" lnSpcReduction="20000"/>
          </a:bodyPr>
          <a:lstStyle/>
          <a:p>
            <a:r>
              <a:rPr lang="en-ZA" dirty="0"/>
              <a:t>Agenda &amp; Executive Summary</a:t>
            </a:r>
            <a:endParaRPr lang="en-US" dirty="0"/>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sz="1200" dirty="0"/>
              <a:t>Exploratory Analysis and Inferences</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sz="1200" dirty="0"/>
              <a:t>Customer Segmentation using RFM analysis</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sz="1200" dirty="0"/>
              <a:t>Inferences from RFM Analysis and identified segments</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t>Data detailing with shape, state etc.</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a:lstStyle/>
          <a:p>
            <a:r>
              <a:rPr lang="en-US" dirty="0"/>
              <a:t>Univariate &amp; Bivariate analysis.</a:t>
            </a:r>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Recency, Frequency and Monetary analysis.</a:t>
            </a:r>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Segmented customers analysis and marketing strategies.</a:t>
            </a:r>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2022</a:t>
            </a:r>
          </a:p>
        </p:txBody>
      </p:sp>
      <p:sp>
        <p:nvSpPr>
          <p:cNvPr id="12" name="Footer Placeholder 11">
            <a:extLst>
              <a:ext uri="{FF2B5EF4-FFF2-40B4-BE49-F238E27FC236}">
                <a16:creationId xmlns:a16="http://schemas.microsoft.com/office/drawing/2014/main" id="{7312B71A-5E84-41DE-9754-5F6291F6DFB7}"/>
              </a:ext>
            </a:extLst>
          </p:cNvPr>
          <p:cNvSpPr>
            <a:spLocks noGrp="1"/>
          </p:cNvSpPr>
          <p:nvPr>
            <p:ph type="ftr" sz="quarter" idx="11"/>
          </p:nvPr>
        </p:nvSpPr>
        <p:spPr>
          <a:xfrm>
            <a:off x="6155823" y="6356350"/>
            <a:ext cx="1808712" cy="365125"/>
          </a:xfrm>
        </p:spPr>
        <p:txBody>
          <a:bodyPr/>
          <a:lstStyle/>
          <a:p>
            <a:r>
              <a:rPr lang="en-US" dirty="0"/>
              <a:t>Hemant Patidar</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971554"/>
            <a:ext cx="8421688" cy="1325563"/>
          </a:xfrm>
        </p:spPr>
        <p:txBody>
          <a:bodyPr/>
          <a:lstStyle/>
          <a:p>
            <a:r>
              <a:rPr lang="en-US" dirty="0"/>
              <a:t>RFM Metrics</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1243104" y="2776936"/>
            <a:ext cx="2882475" cy="823912"/>
          </a:xfrm>
        </p:spPr>
        <p:txBody>
          <a:bodyPr/>
          <a:lstStyle/>
          <a:p>
            <a:r>
              <a:rPr lang="en-ZA" dirty="0" err="1"/>
              <a:t>RECEncy</a:t>
            </a:r>
            <a:endParaRPr lang="en-ZA" dirty="0"/>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1243104" y="3834606"/>
            <a:ext cx="2882475" cy="1997867"/>
          </a:xfrm>
        </p:spPr>
        <p:txBody>
          <a:bodyPr vert="horz" lIns="91440" tIns="45720" rIns="91440" bIns="45720" rtlCol="0" anchor="t">
            <a:normAutofit/>
          </a:bodyPr>
          <a:lstStyle/>
          <a:p>
            <a:r>
              <a:rPr lang="en-GB" noProof="1"/>
              <a:t>The freshness of the customer’s activity, be it purchases or visits</a:t>
            </a:r>
            <a:endParaRPr lang="en-ZA" noProof="1"/>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4647665" y="2776936"/>
            <a:ext cx="2896671" cy="823912"/>
          </a:xfrm>
        </p:spPr>
        <p:txBody>
          <a:bodyPr/>
          <a:lstStyle/>
          <a:p>
            <a:r>
              <a:rPr lang="en-ZA" dirty="0"/>
              <a:t>Frequency</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4647665" y="3834606"/>
            <a:ext cx="2896671" cy="1997867"/>
          </a:xfrm>
        </p:spPr>
        <p:txBody>
          <a:bodyPr/>
          <a:lstStyle/>
          <a:p>
            <a:r>
              <a:rPr lang="en-ZA" dirty="0"/>
              <a:t>The frequency of the customer transactions or visits</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8066421" y="2776936"/>
            <a:ext cx="2882475" cy="823912"/>
          </a:xfrm>
        </p:spPr>
        <p:txBody>
          <a:bodyPr vert="horz" lIns="91440" tIns="45720" rIns="91440" bIns="45720" rtlCol="0" anchor="b">
            <a:normAutofit/>
          </a:bodyPr>
          <a:lstStyle/>
          <a:p>
            <a:r>
              <a:rPr lang="en-ZA" dirty="0"/>
              <a:t>monetary</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8066421" y="3834606"/>
            <a:ext cx="2882475" cy="1997867"/>
          </a:xfrm>
        </p:spPr>
        <p:txBody>
          <a:bodyPr/>
          <a:lstStyle/>
          <a:p>
            <a:r>
              <a:rPr lang="en-ZA" noProof="1"/>
              <a:t>The intension of customer of spend or purchasing power of customer</a:t>
            </a:r>
            <a:endParaRPr lang="en-US" dirty="0"/>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Hemant Patidar</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20</a:t>
            </a:fld>
            <a:endParaRPr lang="en-US" dirty="0"/>
          </a:p>
        </p:txBody>
      </p:sp>
      <p:sp>
        <p:nvSpPr>
          <p:cNvPr id="12" name="TextBox 11">
            <a:extLst>
              <a:ext uri="{FF2B5EF4-FFF2-40B4-BE49-F238E27FC236}">
                <a16:creationId xmlns:a16="http://schemas.microsoft.com/office/drawing/2014/main" id="{5FDEEB43-BFE2-443A-80E1-E97FD6EF76B4}"/>
              </a:ext>
            </a:extLst>
          </p:cNvPr>
          <p:cNvSpPr txBox="1"/>
          <p:nvPr/>
        </p:nvSpPr>
        <p:spPr>
          <a:xfrm>
            <a:off x="7615238" y="-2049"/>
            <a:ext cx="4576762" cy="369332"/>
          </a:xfrm>
          <a:prstGeom prst="rect">
            <a:avLst/>
          </a:prstGeom>
          <a:noFill/>
        </p:spPr>
        <p:txBody>
          <a:bodyPr wrap="square" rtlCol="0">
            <a:spAutoFit/>
          </a:bodyPr>
          <a:lstStyle/>
          <a:p>
            <a:r>
              <a:rPr lang="en-US" dirty="0"/>
              <a:t>Customer Segmentation using RFM analysis</a:t>
            </a:r>
            <a:endParaRPr lang="en-IN" dirty="0"/>
          </a:p>
        </p:txBody>
      </p:sp>
    </p:spTree>
    <p:extLst>
      <p:ext uri="{BB962C8B-B14F-4D97-AF65-F5344CB8AC3E}">
        <p14:creationId xmlns:p14="http://schemas.microsoft.com/office/powerpoint/2010/main" val="2121178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490900" y="1152771"/>
            <a:ext cx="5431971" cy="846301"/>
          </a:xfrm>
        </p:spPr>
        <p:txBody>
          <a:bodyPr/>
          <a:lstStyle/>
          <a:p>
            <a:r>
              <a:rPr lang="en-ZA" dirty="0"/>
              <a:t>Parameters Used</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492985" y="2469515"/>
            <a:ext cx="5433204" cy="365125"/>
          </a:xfrm>
        </p:spPr>
        <p:txBody>
          <a:bodyPr vert="horz" lIns="91440" tIns="45720" rIns="91440" bIns="45720" rtlCol="0" anchor="t">
            <a:noAutofit/>
          </a:bodyPr>
          <a:lstStyle/>
          <a:p>
            <a:r>
              <a:rPr lang="en-ZA" noProof="1"/>
              <a:t>Days_SINCE_lastorder</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492559" y="2798940"/>
            <a:ext cx="5431971" cy="557950"/>
          </a:xfrm>
        </p:spPr>
        <p:txBody>
          <a:bodyPr>
            <a:normAutofit/>
          </a:bodyPr>
          <a:lstStyle/>
          <a:p>
            <a:r>
              <a:rPr lang="en-ZA" noProof="1"/>
              <a:t>The field already captures RECENCY of R-F-M metrics, it shows the number of days since the last order purchased</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492985" y="3569311"/>
            <a:ext cx="5433204" cy="365125"/>
          </a:xfrm>
        </p:spPr>
        <p:txBody>
          <a:bodyPr vert="horz" lIns="91440" tIns="45720" rIns="91440" bIns="45720" rtlCol="0" anchor="t">
            <a:noAutofit/>
          </a:bodyPr>
          <a:lstStyle/>
          <a:p>
            <a:r>
              <a:rPr lang="en-ZA" noProof="1"/>
              <a:t>Frequency (COUNT OF ORDERS)</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492559" y="3898736"/>
            <a:ext cx="5431971" cy="557950"/>
          </a:xfrm>
        </p:spPr>
        <p:txBody>
          <a:bodyPr>
            <a:normAutofit/>
          </a:bodyPr>
          <a:lstStyle/>
          <a:p>
            <a:r>
              <a:rPr lang="en-ZA" noProof="1"/>
              <a:t>We have grouped data against CUSTOMERNAME to get number of orders made by single customer</a:t>
            </a:r>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25"/>
          </p:nvPr>
        </p:nvSpPr>
        <p:spPr>
          <a:xfrm>
            <a:off x="492985" y="4669107"/>
            <a:ext cx="5433204" cy="365125"/>
          </a:xfrm>
        </p:spPr>
        <p:txBody>
          <a:bodyPr vert="horz" lIns="91440" tIns="45720" rIns="91440" bIns="45720" rtlCol="0" anchor="t">
            <a:normAutofit lnSpcReduction="10000"/>
          </a:bodyPr>
          <a:lstStyle/>
          <a:p>
            <a:r>
              <a:rPr lang="en-ZA" noProof="1"/>
              <a:t>SALES</a:t>
            </a:r>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492559" y="4998532"/>
            <a:ext cx="5431971" cy="557950"/>
          </a:xfrm>
        </p:spPr>
        <p:txBody>
          <a:bodyPr>
            <a:normAutofit/>
          </a:bodyPr>
          <a:lstStyle/>
          <a:p>
            <a:r>
              <a:rPr lang="en-ZA" noProof="1"/>
              <a:t>Sales total would be our MONETARY value in RFM metrics. We have calculated this against customer name</a:t>
            </a: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r>
              <a:rPr lang="en-US" dirty="0"/>
              <a:t>2022</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ZA" dirty="0"/>
              <a:t>Hemant Patidar</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21</a:t>
            </a:fld>
            <a:endParaRPr lang="en-ZA" dirty="0"/>
          </a:p>
        </p:txBody>
      </p:sp>
      <p:sp>
        <p:nvSpPr>
          <p:cNvPr id="12" name="Title 1">
            <a:extLst>
              <a:ext uri="{FF2B5EF4-FFF2-40B4-BE49-F238E27FC236}">
                <a16:creationId xmlns:a16="http://schemas.microsoft.com/office/drawing/2014/main" id="{1606580D-065B-430A-9129-DDB7EF81E52E}"/>
              </a:ext>
            </a:extLst>
          </p:cNvPr>
          <p:cNvSpPr txBox="1">
            <a:spLocks/>
          </p:cNvSpPr>
          <p:nvPr/>
        </p:nvSpPr>
        <p:spPr>
          <a:xfrm>
            <a:off x="6229721" y="1162292"/>
            <a:ext cx="5431971" cy="84630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r>
              <a:rPr lang="en-ZA" dirty="0"/>
              <a:t>Assumption made</a:t>
            </a:r>
          </a:p>
        </p:txBody>
      </p:sp>
      <p:sp>
        <p:nvSpPr>
          <p:cNvPr id="13" name="Text Placeholder 5">
            <a:extLst>
              <a:ext uri="{FF2B5EF4-FFF2-40B4-BE49-F238E27FC236}">
                <a16:creationId xmlns:a16="http://schemas.microsoft.com/office/drawing/2014/main" id="{956D1167-0A5C-4FED-8693-7CADAFA7F4CB}"/>
              </a:ext>
            </a:extLst>
          </p:cNvPr>
          <p:cNvSpPr txBox="1">
            <a:spLocks/>
          </p:cNvSpPr>
          <p:nvPr/>
        </p:nvSpPr>
        <p:spPr>
          <a:xfrm>
            <a:off x="6231806" y="2479036"/>
            <a:ext cx="5433204" cy="36512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noProof="1"/>
              <a:t>Segmentation type</a:t>
            </a:r>
          </a:p>
        </p:txBody>
      </p:sp>
      <p:sp>
        <p:nvSpPr>
          <p:cNvPr id="14" name="Text Placeholder 6">
            <a:extLst>
              <a:ext uri="{FF2B5EF4-FFF2-40B4-BE49-F238E27FC236}">
                <a16:creationId xmlns:a16="http://schemas.microsoft.com/office/drawing/2014/main" id="{9CA44696-24BE-43E3-9F43-B6AD0DD39B92}"/>
              </a:ext>
            </a:extLst>
          </p:cNvPr>
          <p:cNvSpPr txBox="1">
            <a:spLocks/>
          </p:cNvSpPr>
          <p:nvPr/>
        </p:nvSpPr>
        <p:spPr>
          <a:xfrm>
            <a:off x="6231380" y="2808461"/>
            <a:ext cx="5431971" cy="55795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ZA" noProof="1"/>
          </a:p>
        </p:txBody>
      </p:sp>
      <p:sp>
        <p:nvSpPr>
          <p:cNvPr id="15" name="Text Placeholder 7">
            <a:extLst>
              <a:ext uri="{FF2B5EF4-FFF2-40B4-BE49-F238E27FC236}">
                <a16:creationId xmlns:a16="http://schemas.microsoft.com/office/drawing/2014/main" id="{EB7F015F-72E1-4448-B421-02323456A376}"/>
              </a:ext>
            </a:extLst>
          </p:cNvPr>
          <p:cNvSpPr txBox="1">
            <a:spLocks/>
          </p:cNvSpPr>
          <p:nvPr/>
        </p:nvSpPr>
        <p:spPr>
          <a:xfrm>
            <a:off x="6229721" y="3578832"/>
            <a:ext cx="5433204" cy="36512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noProof="1"/>
              <a:t>Scoring method</a:t>
            </a:r>
          </a:p>
        </p:txBody>
      </p:sp>
      <p:sp>
        <p:nvSpPr>
          <p:cNvPr id="16" name="Text Placeholder 8">
            <a:extLst>
              <a:ext uri="{FF2B5EF4-FFF2-40B4-BE49-F238E27FC236}">
                <a16:creationId xmlns:a16="http://schemas.microsoft.com/office/drawing/2014/main" id="{471979DB-93DC-4D27-BA00-E80FFFA00853}"/>
              </a:ext>
            </a:extLst>
          </p:cNvPr>
          <p:cNvSpPr txBox="1">
            <a:spLocks/>
          </p:cNvSpPr>
          <p:nvPr/>
        </p:nvSpPr>
        <p:spPr>
          <a:xfrm>
            <a:off x="6231380" y="3908257"/>
            <a:ext cx="5431971" cy="55795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noProof="1"/>
              <a:t>With quantile scoring method, we will identify R-F-M in 5 different buckets.</a:t>
            </a:r>
          </a:p>
        </p:txBody>
      </p:sp>
      <p:sp>
        <p:nvSpPr>
          <p:cNvPr id="17" name="Text Placeholder 9">
            <a:extLst>
              <a:ext uri="{FF2B5EF4-FFF2-40B4-BE49-F238E27FC236}">
                <a16:creationId xmlns:a16="http://schemas.microsoft.com/office/drawing/2014/main" id="{E2038428-FB21-4AF2-B4A3-1BBD32172628}"/>
              </a:ext>
            </a:extLst>
          </p:cNvPr>
          <p:cNvSpPr txBox="1">
            <a:spLocks/>
          </p:cNvSpPr>
          <p:nvPr/>
        </p:nvSpPr>
        <p:spPr>
          <a:xfrm>
            <a:off x="6231806" y="4678628"/>
            <a:ext cx="5433204"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noProof="1"/>
              <a:t>BinS classification</a:t>
            </a:r>
          </a:p>
        </p:txBody>
      </p:sp>
      <p:sp>
        <p:nvSpPr>
          <p:cNvPr id="18" name="Text Placeholder 4">
            <a:extLst>
              <a:ext uri="{FF2B5EF4-FFF2-40B4-BE49-F238E27FC236}">
                <a16:creationId xmlns:a16="http://schemas.microsoft.com/office/drawing/2014/main" id="{7E241188-02BE-4CE4-A2FB-48956CB9BF0A}"/>
              </a:ext>
            </a:extLst>
          </p:cNvPr>
          <p:cNvSpPr txBox="1">
            <a:spLocks/>
          </p:cNvSpPr>
          <p:nvPr/>
        </p:nvSpPr>
        <p:spPr>
          <a:xfrm>
            <a:off x="6231380" y="5008053"/>
            <a:ext cx="5431971" cy="131972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noProof="1"/>
              <a:t>Recency </a:t>
            </a:r>
            <a:r>
              <a:rPr lang="en-ZA" noProof="1">
                <a:sym typeface="Wingdings" panose="05000000000000000000" pitchFamily="2" charset="2"/>
              </a:rPr>
              <a:t> 0 (high number of days) – 5 (low number of days)</a:t>
            </a:r>
          </a:p>
          <a:p>
            <a:r>
              <a:rPr lang="en-ZA" noProof="1">
                <a:sym typeface="Wingdings" panose="05000000000000000000" pitchFamily="2" charset="2"/>
              </a:rPr>
              <a:t>Frequency  0 (Rare purchase) – 5 (high purchase count)</a:t>
            </a:r>
          </a:p>
          <a:p>
            <a:r>
              <a:rPr lang="en-ZA" noProof="1">
                <a:sym typeface="Wingdings" panose="05000000000000000000" pitchFamily="2" charset="2"/>
              </a:rPr>
              <a:t>Monetary  0 (Lower sales) – 5 (Higher sales)</a:t>
            </a:r>
            <a:endParaRPr lang="en-ZA" noProof="1"/>
          </a:p>
        </p:txBody>
      </p:sp>
      <p:sp>
        <p:nvSpPr>
          <p:cNvPr id="19" name="Text Placeholder 6">
            <a:extLst>
              <a:ext uri="{FF2B5EF4-FFF2-40B4-BE49-F238E27FC236}">
                <a16:creationId xmlns:a16="http://schemas.microsoft.com/office/drawing/2014/main" id="{F2D425D7-86F2-40DF-BE62-6B53DA1F38B1}"/>
              </a:ext>
            </a:extLst>
          </p:cNvPr>
          <p:cNvSpPr txBox="1">
            <a:spLocks/>
          </p:cNvSpPr>
          <p:nvPr/>
        </p:nvSpPr>
        <p:spPr>
          <a:xfrm>
            <a:off x="6274252" y="2779884"/>
            <a:ext cx="5431971" cy="55795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noProof="1"/>
              <a:t>We will analyse CUSTOMER segmentation not order segmentation</a:t>
            </a:r>
          </a:p>
        </p:txBody>
      </p:sp>
      <p:sp>
        <p:nvSpPr>
          <p:cNvPr id="20" name="TextBox 19">
            <a:extLst>
              <a:ext uri="{FF2B5EF4-FFF2-40B4-BE49-F238E27FC236}">
                <a16:creationId xmlns:a16="http://schemas.microsoft.com/office/drawing/2014/main" id="{452ABE44-FC14-433A-8042-6BE428429A98}"/>
              </a:ext>
            </a:extLst>
          </p:cNvPr>
          <p:cNvSpPr txBox="1"/>
          <p:nvPr/>
        </p:nvSpPr>
        <p:spPr>
          <a:xfrm>
            <a:off x="7615238" y="-2049"/>
            <a:ext cx="4576762" cy="369332"/>
          </a:xfrm>
          <a:prstGeom prst="rect">
            <a:avLst/>
          </a:prstGeom>
          <a:noFill/>
        </p:spPr>
        <p:txBody>
          <a:bodyPr wrap="square" rtlCol="0">
            <a:spAutoFit/>
          </a:bodyPr>
          <a:lstStyle/>
          <a:p>
            <a:r>
              <a:rPr lang="en-US" dirty="0"/>
              <a:t>Customer Segmentation using RFM analysis</a:t>
            </a:r>
            <a:endParaRPr lang="en-IN" dirty="0"/>
          </a:p>
        </p:txBody>
      </p:sp>
    </p:spTree>
    <p:extLst>
      <p:ext uri="{BB962C8B-B14F-4D97-AF65-F5344CB8AC3E}">
        <p14:creationId xmlns:p14="http://schemas.microsoft.com/office/powerpoint/2010/main" val="2069393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708597"/>
            <a:ext cx="8421688" cy="365125"/>
          </a:xfrm>
        </p:spPr>
        <p:txBody>
          <a:bodyPr>
            <a:normAutofit fontScale="90000"/>
          </a:bodyPr>
          <a:lstStyle/>
          <a:p>
            <a:r>
              <a:rPr lang="en-US" dirty="0"/>
              <a:t>Output table (RFM BINS &amp; Clusters)</a:t>
            </a:r>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Hemant Patidar</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22</a:t>
            </a:fld>
            <a:endParaRPr lang="en-US" dirty="0"/>
          </a:p>
        </p:txBody>
      </p:sp>
      <p:sp>
        <p:nvSpPr>
          <p:cNvPr id="12" name="TextBox 11">
            <a:extLst>
              <a:ext uri="{FF2B5EF4-FFF2-40B4-BE49-F238E27FC236}">
                <a16:creationId xmlns:a16="http://schemas.microsoft.com/office/drawing/2014/main" id="{5FDEEB43-BFE2-443A-80E1-E97FD6EF76B4}"/>
              </a:ext>
            </a:extLst>
          </p:cNvPr>
          <p:cNvSpPr txBox="1"/>
          <p:nvPr/>
        </p:nvSpPr>
        <p:spPr>
          <a:xfrm>
            <a:off x="7615238" y="0"/>
            <a:ext cx="4576762" cy="369332"/>
          </a:xfrm>
          <a:prstGeom prst="rect">
            <a:avLst/>
          </a:prstGeom>
          <a:noFill/>
        </p:spPr>
        <p:txBody>
          <a:bodyPr wrap="square" rtlCol="0">
            <a:spAutoFit/>
          </a:bodyPr>
          <a:lstStyle/>
          <a:p>
            <a:r>
              <a:rPr lang="en-US" dirty="0"/>
              <a:t>Customer Segmentation using RFM analysis</a:t>
            </a:r>
            <a:endParaRPr lang="en-IN" dirty="0"/>
          </a:p>
        </p:txBody>
      </p:sp>
      <p:graphicFrame>
        <p:nvGraphicFramePr>
          <p:cNvPr id="25" name="Table 24">
            <a:extLst>
              <a:ext uri="{FF2B5EF4-FFF2-40B4-BE49-F238E27FC236}">
                <a16:creationId xmlns:a16="http://schemas.microsoft.com/office/drawing/2014/main" id="{B37699FC-6588-4F13-85C5-56112DCDFB23}"/>
              </a:ext>
            </a:extLst>
          </p:cNvPr>
          <p:cNvGraphicFramePr>
            <a:graphicFrameLocks noGrp="1"/>
          </p:cNvGraphicFramePr>
          <p:nvPr>
            <p:extLst>
              <p:ext uri="{D42A27DB-BD31-4B8C-83A1-F6EECF244321}">
                <p14:modId xmlns:p14="http://schemas.microsoft.com/office/powerpoint/2010/main" val="2466279495"/>
              </p:ext>
            </p:extLst>
          </p:nvPr>
        </p:nvGraphicFramePr>
        <p:xfrm>
          <a:off x="1885156" y="2234572"/>
          <a:ext cx="9372601" cy="1346835"/>
        </p:xfrm>
        <a:graphic>
          <a:graphicData uri="http://schemas.openxmlformats.org/drawingml/2006/table">
            <a:tbl>
              <a:tblPr/>
              <a:tblGrid>
                <a:gridCol w="2413475">
                  <a:extLst>
                    <a:ext uri="{9D8B030D-6E8A-4147-A177-3AD203B41FA5}">
                      <a16:colId xmlns:a16="http://schemas.microsoft.com/office/drawing/2014/main" val="3830724726"/>
                    </a:ext>
                  </a:extLst>
                </a:gridCol>
                <a:gridCol w="733827">
                  <a:extLst>
                    <a:ext uri="{9D8B030D-6E8A-4147-A177-3AD203B41FA5}">
                      <a16:colId xmlns:a16="http://schemas.microsoft.com/office/drawing/2014/main" val="3584854472"/>
                    </a:ext>
                  </a:extLst>
                </a:gridCol>
                <a:gridCol w="868362">
                  <a:extLst>
                    <a:ext uri="{9D8B030D-6E8A-4147-A177-3AD203B41FA5}">
                      <a16:colId xmlns:a16="http://schemas.microsoft.com/office/drawing/2014/main" val="606755436"/>
                    </a:ext>
                  </a:extLst>
                </a:gridCol>
                <a:gridCol w="864286">
                  <a:extLst>
                    <a:ext uri="{9D8B030D-6E8A-4147-A177-3AD203B41FA5}">
                      <a16:colId xmlns:a16="http://schemas.microsoft.com/office/drawing/2014/main" val="1838521486"/>
                    </a:ext>
                  </a:extLst>
                </a:gridCol>
                <a:gridCol w="672674">
                  <a:extLst>
                    <a:ext uri="{9D8B030D-6E8A-4147-A177-3AD203B41FA5}">
                      <a16:colId xmlns:a16="http://schemas.microsoft.com/office/drawing/2014/main" val="2310897458"/>
                    </a:ext>
                  </a:extLst>
                </a:gridCol>
                <a:gridCol w="1190430">
                  <a:extLst>
                    <a:ext uri="{9D8B030D-6E8A-4147-A177-3AD203B41FA5}">
                      <a16:colId xmlns:a16="http://schemas.microsoft.com/office/drawing/2014/main" val="2200324498"/>
                    </a:ext>
                  </a:extLst>
                </a:gridCol>
                <a:gridCol w="1320889">
                  <a:extLst>
                    <a:ext uri="{9D8B030D-6E8A-4147-A177-3AD203B41FA5}">
                      <a16:colId xmlns:a16="http://schemas.microsoft.com/office/drawing/2014/main" val="3520532032"/>
                    </a:ext>
                  </a:extLst>
                </a:gridCol>
                <a:gridCol w="1308658">
                  <a:extLst>
                    <a:ext uri="{9D8B030D-6E8A-4147-A177-3AD203B41FA5}">
                      <a16:colId xmlns:a16="http://schemas.microsoft.com/office/drawing/2014/main" val="608775537"/>
                    </a:ext>
                  </a:extLst>
                </a:gridCol>
              </a:tblGrid>
              <a:tr h="167055">
                <a:tc>
                  <a:txBody>
                    <a:bodyPr/>
                    <a:lstStyle/>
                    <a:p>
                      <a:pPr algn="l" fontAlgn="b"/>
                      <a:r>
                        <a:rPr lang="en-IN" sz="1200" b="1" i="0" u="none" strike="noStrike" dirty="0">
                          <a:solidFill>
                            <a:srgbClr val="FFFFFF"/>
                          </a:solidFill>
                          <a:effectLst/>
                          <a:latin typeface="Calibri" panose="020F0502020204030204" pitchFamily="34" charset="0"/>
                        </a:rPr>
                        <a:t>CUSTOMERNAME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b"/>
                      <a:r>
                        <a:rPr lang="en-IN" sz="1200" b="1" i="0" u="none" strike="noStrike">
                          <a:solidFill>
                            <a:srgbClr val="FFFFFF"/>
                          </a:solidFill>
                          <a:effectLst/>
                          <a:latin typeface="Calibri" panose="020F0502020204030204" pitchFamily="34" charset="0"/>
                        </a:rPr>
                        <a:t>recency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b"/>
                      <a:r>
                        <a:rPr lang="en-IN" sz="1200" b="1" i="0" u="none" strike="noStrike">
                          <a:solidFill>
                            <a:srgbClr val="FFFFFF"/>
                          </a:solidFill>
                          <a:effectLst/>
                          <a:latin typeface="Calibri" panose="020F0502020204030204" pitchFamily="34" charset="0"/>
                        </a:rPr>
                        <a:t>frequency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b"/>
                      <a:r>
                        <a:rPr lang="en-IN" sz="1200" b="1" i="0" u="none" strike="noStrike">
                          <a:solidFill>
                            <a:srgbClr val="FFFFFF"/>
                          </a:solidFill>
                          <a:effectLst/>
                          <a:latin typeface="Calibri" panose="020F0502020204030204" pitchFamily="34" charset="0"/>
                        </a:rPr>
                        <a:t>monetary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b"/>
                      <a:r>
                        <a:rPr lang="en-IN" sz="1200" b="1" i="0" u="none" strike="noStrike">
                          <a:solidFill>
                            <a:srgbClr val="FFFFFF"/>
                          </a:solidFill>
                          <a:effectLst/>
                          <a:latin typeface="Calibri" panose="020F0502020204030204" pitchFamily="34" charset="0"/>
                        </a:rPr>
                        <a:t>cluster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b"/>
                      <a:r>
                        <a:rPr lang="en-IN" sz="1200" b="1" i="0" u="none" strike="noStrike">
                          <a:solidFill>
                            <a:srgbClr val="FFFFFF"/>
                          </a:solidFill>
                          <a:effectLst/>
                          <a:latin typeface="Calibri" panose="020F0502020204030204" pitchFamily="34" charset="0"/>
                        </a:rPr>
                        <a:t>recency_scores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b"/>
                      <a:r>
                        <a:rPr lang="en-IN" sz="1200" b="1" i="0" u="none" strike="noStrike">
                          <a:solidFill>
                            <a:srgbClr val="FFFFFF"/>
                          </a:solidFill>
                          <a:effectLst/>
                          <a:latin typeface="Calibri" panose="020F0502020204030204" pitchFamily="34" charset="0"/>
                        </a:rPr>
                        <a:t>frequency_scores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b"/>
                      <a:r>
                        <a:rPr lang="en-IN" sz="1200" b="1" i="0" u="none" strike="noStrike">
                          <a:solidFill>
                            <a:srgbClr val="FFFFFF"/>
                          </a:solidFill>
                          <a:effectLst/>
                          <a:latin typeface="Calibri" panose="020F0502020204030204" pitchFamily="34" charset="0"/>
                        </a:rPr>
                        <a:t>monetary_scores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616652888"/>
                  </a:ext>
                </a:extLst>
              </a:tr>
              <a:tr h="167055">
                <a:tc>
                  <a:txBody>
                    <a:bodyPr/>
                    <a:lstStyle/>
                    <a:p>
                      <a:pPr algn="l" fontAlgn="b"/>
                      <a:r>
                        <a:rPr lang="en-IN" sz="1200" b="0" i="0" u="none" strike="noStrike">
                          <a:solidFill>
                            <a:srgbClr val="000000"/>
                          </a:solidFill>
                          <a:effectLst/>
                          <a:latin typeface="Calibri" panose="020F0502020204030204" pitchFamily="34" charset="0"/>
                        </a:rPr>
                        <a:t>AV Stores, Co.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421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157807.81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BDF91"/>
                    </a:solidFill>
                  </a:tcPr>
                </a:tc>
                <a:tc>
                  <a:txBody>
                    <a:bodyPr/>
                    <a:lstStyle/>
                    <a:p>
                      <a:pPr algn="r" fontAlgn="b"/>
                      <a:r>
                        <a:rPr lang="en-IN" sz="12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9042733"/>
                  </a:ext>
                </a:extLst>
              </a:tr>
              <a:tr h="167055">
                <a:tc>
                  <a:txBody>
                    <a:bodyPr/>
                    <a:lstStyle/>
                    <a:p>
                      <a:pPr algn="l" fontAlgn="b"/>
                      <a:r>
                        <a:rPr lang="en-IN" sz="1200" b="0" i="0" u="none" strike="noStrike" dirty="0">
                          <a:solidFill>
                            <a:srgbClr val="000000"/>
                          </a:solidFill>
                          <a:effectLst/>
                          <a:latin typeface="Calibri" panose="020F0502020204030204" pitchFamily="34" charset="0"/>
                        </a:rPr>
                        <a:t>Alpha Cognac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675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70488.44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F9C"/>
                    </a:solidFill>
                  </a:tcPr>
                </a:tc>
                <a:tc>
                  <a:txBody>
                    <a:bodyPr/>
                    <a:lstStyle/>
                    <a:p>
                      <a:pPr algn="r" fontAlgn="b"/>
                      <a:r>
                        <a:rPr lang="en-IN" sz="12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3727426"/>
                  </a:ext>
                </a:extLst>
              </a:tr>
              <a:tr h="167055">
                <a:tc>
                  <a:txBody>
                    <a:bodyPr/>
                    <a:lstStyle/>
                    <a:p>
                      <a:pPr algn="l" fontAlgn="b"/>
                      <a:r>
                        <a:rPr lang="en-IN" sz="1200" b="0" i="0" u="none" strike="noStrike">
                          <a:solidFill>
                            <a:srgbClr val="000000"/>
                          </a:solidFill>
                          <a:effectLst/>
                          <a:latin typeface="Calibri" panose="020F0502020204030204" pitchFamily="34" charset="0"/>
                        </a:rPr>
                        <a:t>Amica Models &amp; Co.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328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94117.26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IN" sz="12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9909591"/>
                  </a:ext>
                </a:extLst>
              </a:tr>
              <a:tr h="167055">
                <a:tc>
                  <a:txBody>
                    <a:bodyPr/>
                    <a:lstStyle/>
                    <a:p>
                      <a:pPr algn="l" fontAlgn="b"/>
                      <a:r>
                        <a:rPr lang="en-IN" sz="1200" b="0" i="0" u="none" strike="noStrike">
                          <a:solidFill>
                            <a:srgbClr val="000000"/>
                          </a:solidFill>
                          <a:effectLst/>
                          <a:latin typeface="Calibri" panose="020F0502020204030204" pitchFamily="34" charset="0"/>
                        </a:rPr>
                        <a:t>Anna's Decorations, Ltd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131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153996.13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BDF91"/>
                    </a:solidFill>
                  </a:tcPr>
                </a:tc>
                <a:tc>
                  <a:txBody>
                    <a:bodyPr/>
                    <a:lstStyle/>
                    <a:p>
                      <a:pPr algn="r" fontAlgn="b"/>
                      <a:r>
                        <a:rPr lang="en-IN" sz="12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3535818"/>
                  </a:ext>
                </a:extLst>
              </a:tr>
              <a:tr h="167055">
                <a:tc>
                  <a:txBody>
                    <a:bodyPr/>
                    <a:lstStyle/>
                    <a:p>
                      <a:pPr algn="l" fontAlgn="b"/>
                      <a:r>
                        <a:rPr lang="en-IN" sz="1200" b="0" i="0" u="none" strike="noStrike">
                          <a:solidFill>
                            <a:srgbClr val="000000"/>
                          </a:solidFill>
                          <a:effectLst/>
                          <a:latin typeface="Calibri" panose="020F0502020204030204" pitchFamily="34" charset="0"/>
                        </a:rPr>
                        <a:t>Atelier graphique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312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24179.96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IN" sz="12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4587748"/>
                  </a:ext>
                </a:extLst>
              </a:tr>
              <a:tr h="167055">
                <a:tc>
                  <a:txBody>
                    <a:bodyPr/>
                    <a:lstStyle/>
                    <a:p>
                      <a:pPr algn="l" fontAlgn="b"/>
                      <a:r>
                        <a:rPr lang="en-IN" sz="1200" b="0" i="0" u="none" strike="noStrike">
                          <a:solidFill>
                            <a:srgbClr val="000000"/>
                          </a:solidFill>
                          <a:effectLst/>
                          <a:latin typeface="Calibri" panose="020F0502020204030204" pitchFamily="34" charset="0"/>
                        </a:rPr>
                        <a:t>Australian Collectables, Ltd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1018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64591.46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F9C"/>
                    </a:solidFill>
                  </a:tcPr>
                </a:tc>
                <a:tc>
                  <a:txBody>
                    <a:bodyPr/>
                    <a:lstStyle/>
                    <a:p>
                      <a:pPr algn="r" fontAlgn="b"/>
                      <a:r>
                        <a:rPr lang="en-IN" sz="12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607280"/>
                  </a:ext>
                </a:extLst>
              </a:tr>
            </a:tbl>
          </a:graphicData>
        </a:graphic>
      </p:graphicFrame>
      <p:sp>
        <p:nvSpPr>
          <p:cNvPr id="26" name="TextBox 25">
            <a:extLst>
              <a:ext uri="{FF2B5EF4-FFF2-40B4-BE49-F238E27FC236}">
                <a16:creationId xmlns:a16="http://schemas.microsoft.com/office/drawing/2014/main" id="{CCC25CFA-F95D-4791-806C-2ACD4C06F345}"/>
              </a:ext>
            </a:extLst>
          </p:cNvPr>
          <p:cNvSpPr txBox="1"/>
          <p:nvPr/>
        </p:nvSpPr>
        <p:spPr>
          <a:xfrm>
            <a:off x="1385888" y="1643063"/>
            <a:ext cx="3614737" cy="369332"/>
          </a:xfrm>
          <a:prstGeom prst="rect">
            <a:avLst/>
          </a:prstGeom>
          <a:noFill/>
        </p:spPr>
        <p:txBody>
          <a:bodyPr wrap="square" rtlCol="0">
            <a:spAutoFit/>
          </a:bodyPr>
          <a:lstStyle/>
          <a:p>
            <a:r>
              <a:rPr lang="en-GB" dirty="0"/>
              <a:t>Customer Segmentation (Example)</a:t>
            </a:r>
            <a:endParaRPr lang="en-IN" dirty="0"/>
          </a:p>
        </p:txBody>
      </p:sp>
      <p:sp>
        <p:nvSpPr>
          <p:cNvPr id="27" name="TextBox 26">
            <a:extLst>
              <a:ext uri="{FF2B5EF4-FFF2-40B4-BE49-F238E27FC236}">
                <a16:creationId xmlns:a16="http://schemas.microsoft.com/office/drawing/2014/main" id="{7A20546F-8EC5-4B07-BC89-4B9721927399}"/>
              </a:ext>
            </a:extLst>
          </p:cNvPr>
          <p:cNvSpPr txBox="1"/>
          <p:nvPr/>
        </p:nvSpPr>
        <p:spPr>
          <a:xfrm>
            <a:off x="1466848" y="3881446"/>
            <a:ext cx="3614737" cy="369332"/>
          </a:xfrm>
          <a:prstGeom prst="rect">
            <a:avLst/>
          </a:prstGeom>
          <a:noFill/>
        </p:spPr>
        <p:txBody>
          <a:bodyPr wrap="square" rtlCol="0">
            <a:spAutoFit/>
          </a:bodyPr>
          <a:lstStyle/>
          <a:p>
            <a:r>
              <a:rPr lang="en-GB" dirty="0"/>
              <a:t>Output Summary</a:t>
            </a:r>
            <a:endParaRPr lang="en-IN" dirty="0"/>
          </a:p>
        </p:txBody>
      </p:sp>
      <p:graphicFrame>
        <p:nvGraphicFramePr>
          <p:cNvPr id="28" name="Table 27">
            <a:extLst>
              <a:ext uri="{FF2B5EF4-FFF2-40B4-BE49-F238E27FC236}">
                <a16:creationId xmlns:a16="http://schemas.microsoft.com/office/drawing/2014/main" id="{F0C2E32E-1E46-496D-B2C3-1937BC227D4E}"/>
              </a:ext>
            </a:extLst>
          </p:cNvPr>
          <p:cNvGraphicFramePr>
            <a:graphicFrameLocks noGrp="1"/>
          </p:cNvGraphicFramePr>
          <p:nvPr>
            <p:extLst>
              <p:ext uri="{D42A27DB-BD31-4B8C-83A1-F6EECF244321}">
                <p14:modId xmlns:p14="http://schemas.microsoft.com/office/powerpoint/2010/main" val="4125633325"/>
              </p:ext>
            </p:extLst>
          </p:nvPr>
        </p:nvGraphicFramePr>
        <p:xfrm>
          <a:off x="3193256" y="4420550"/>
          <a:ext cx="7113587" cy="1741696"/>
        </p:xfrm>
        <a:graphic>
          <a:graphicData uri="http://schemas.openxmlformats.org/drawingml/2006/table">
            <a:tbl>
              <a:tblPr>
                <a:tableStyleId>{5C22544A-7EE6-4342-B048-85BDC9FD1C3A}</a:tableStyleId>
              </a:tblPr>
              <a:tblGrid>
                <a:gridCol w="782250">
                  <a:extLst>
                    <a:ext uri="{9D8B030D-6E8A-4147-A177-3AD203B41FA5}">
                      <a16:colId xmlns:a16="http://schemas.microsoft.com/office/drawing/2014/main" val="2414294298"/>
                    </a:ext>
                  </a:extLst>
                </a:gridCol>
                <a:gridCol w="782250">
                  <a:extLst>
                    <a:ext uri="{9D8B030D-6E8A-4147-A177-3AD203B41FA5}">
                      <a16:colId xmlns:a16="http://schemas.microsoft.com/office/drawing/2014/main" val="2894127830"/>
                    </a:ext>
                  </a:extLst>
                </a:gridCol>
                <a:gridCol w="867808">
                  <a:extLst>
                    <a:ext uri="{9D8B030D-6E8A-4147-A177-3AD203B41FA5}">
                      <a16:colId xmlns:a16="http://schemas.microsoft.com/office/drawing/2014/main" val="4001834754"/>
                    </a:ext>
                  </a:extLst>
                </a:gridCol>
                <a:gridCol w="863734">
                  <a:extLst>
                    <a:ext uri="{9D8B030D-6E8A-4147-A177-3AD203B41FA5}">
                      <a16:colId xmlns:a16="http://schemas.microsoft.com/office/drawing/2014/main" val="958569142"/>
                    </a:ext>
                  </a:extLst>
                </a:gridCol>
                <a:gridCol w="1189672">
                  <a:extLst>
                    <a:ext uri="{9D8B030D-6E8A-4147-A177-3AD203B41FA5}">
                      <a16:colId xmlns:a16="http://schemas.microsoft.com/office/drawing/2014/main" val="562208173"/>
                    </a:ext>
                  </a:extLst>
                </a:gridCol>
                <a:gridCol w="1320048">
                  <a:extLst>
                    <a:ext uri="{9D8B030D-6E8A-4147-A177-3AD203B41FA5}">
                      <a16:colId xmlns:a16="http://schemas.microsoft.com/office/drawing/2014/main" val="752063083"/>
                    </a:ext>
                  </a:extLst>
                </a:gridCol>
                <a:gridCol w="1307825">
                  <a:extLst>
                    <a:ext uri="{9D8B030D-6E8A-4147-A177-3AD203B41FA5}">
                      <a16:colId xmlns:a16="http://schemas.microsoft.com/office/drawing/2014/main" val="1397846437"/>
                    </a:ext>
                  </a:extLst>
                </a:gridCol>
              </a:tblGrid>
              <a:tr h="240556">
                <a:tc>
                  <a:txBody>
                    <a:bodyPr/>
                    <a:lstStyle/>
                    <a:p>
                      <a:pPr algn="ctr" fontAlgn="b"/>
                      <a:r>
                        <a:rPr lang="en-IN" sz="1200" u="none" strike="noStrike">
                          <a:effectLst/>
                        </a:rPr>
                        <a:t>cluster</a:t>
                      </a:r>
                      <a:endParaRPr lang="en-IN" sz="12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recency </a:t>
                      </a:r>
                      <a:endParaRPr lang="en-IN" sz="12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frequency </a:t>
                      </a:r>
                      <a:endParaRPr lang="en-IN" sz="12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monetary </a:t>
                      </a:r>
                      <a:endParaRPr lang="en-IN" sz="12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recency_scores </a:t>
                      </a:r>
                      <a:endParaRPr lang="en-IN" sz="12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frequency_scores </a:t>
                      </a:r>
                      <a:endParaRPr lang="en-IN" sz="12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monetary_scores </a:t>
                      </a:r>
                      <a:endParaRPr lang="en-IN" sz="1200" b="1" i="0" u="none" strike="noStrike">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63498240"/>
                  </a:ext>
                </a:extLst>
              </a:tr>
              <a:tr h="240556">
                <a:tc>
                  <a:txBody>
                    <a:bodyPr/>
                    <a:lstStyle/>
                    <a:p>
                      <a:pPr algn="ctr" fontAlgn="b"/>
                      <a:r>
                        <a:rPr lang="en-IN" sz="1200" u="none" strike="noStrike">
                          <a:effectLst/>
                        </a:rPr>
                        <a:t>0</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798.68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20.41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67,481.99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1.14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dirty="0">
                          <a:effectLst/>
                        </a:rPr>
                        <a:t>                          2.05 </a:t>
                      </a:r>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                          1.91 </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4114210"/>
                  </a:ext>
                </a:extLst>
              </a:tr>
              <a:tr h="240556">
                <a:tc>
                  <a:txBody>
                    <a:bodyPr/>
                    <a:lstStyle/>
                    <a:p>
                      <a:pPr algn="ctr" fontAlgn="b"/>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215.93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33.30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119,050.88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dirty="0">
                          <a:effectLst/>
                        </a:rPr>
                        <a:t>                      4.50 </a:t>
                      </a:r>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dirty="0">
                          <a:effectLst/>
                        </a:rPr>
                        <a:t>3.77 </a:t>
                      </a:r>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                          3.87 </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2424098"/>
                  </a:ext>
                </a:extLst>
              </a:tr>
              <a:tr h="240556">
                <a:tc>
                  <a:txBody>
                    <a:bodyPr/>
                    <a:lstStyle/>
                    <a:p>
                      <a:pPr algn="ctr" fontAlgn="b"/>
                      <a:r>
                        <a:rPr lang="en-IN" sz="1200" u="none" strike="noStrike">
                          <a:effectLst/>
                        </a:rPr>
                        <a:t>2</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130.50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219.50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783,576.09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5.00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dirty="0">
                          <a:effectLst/>
                        </a:rPr>
                        <a:t>                          5.00 </a:t>
                      </a:r>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                          5.00 </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91490136"/>
                  </a:ext>
                </a:extLst>
              </a:tr>
              <a:tr h="240556">
                <a:tc>
                  <a:txBody>
                    <a:bodyPr/>
                    <a:lstStyle/>
                    <a:p>
                      <a:pPr algn="ctr" fontAlgn="b"/>
                      <a:r>
                        <a:rPr lang="en-IN" sz="1200" u="none" strike="noStrike">
                          <a:effectLst/>
                        </a:rPr>
                        <a:t>3</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451.37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24.57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89,626.84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2.74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dirty="0">
                          <a:effectLst/>
                        </a:rPr>
                        <a:t>                          2.71 </a:t>
                      </a:r>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dirty="0">
                          <a:effectLst/>
                        </a:rPr>
                        <a:t>                          2.83 </a:t>
                      </a:r>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28005352"/>
                  </a:ext>
                </a:extLst>
              </a:tr>
            </a:tbl>
          </a:graphicData>
        </a:graphic>
      </p:graphicFrame>
    </p:spTree>
    <p:extLst>
      <p:ext uri="{BB962C8B-B14F-4D97-AF65-F5344CB8AC3E}">
        <p14:creationId xmlns:p14="http://schemas.microsoft.com/office/powerpoint/2010/main" val="1308501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a:xfrm>
            <a:off x="1885156" y="892178"/>
            <a:ext cx="8421688" cy="678708"/>
          </a:xfrm>
        </p:spPr>
        <p:txBody>
          <a:bodyPr/>
          <a:lstStyle/>
          <a:p>
            <a:r>
              <a:rPr lang="en-US" dirty="0"/>
              <a:t>Cluster analysis</a:t>
            </a:r>
          </a:p>
        </p:txBody>
      </p:sp>
      <p:sp>
        <p:nvSpPr>
          <p:cNvPr id="19" name="Content Placeholder 18">
            <a:extLst>
              <a:ext uri="{FF2B5EF4-FFF2-40B4-BE49-F238E27FC236}">
                <a16:creationId xmlns:a16="http://schemas.microsoft.com/office/drawing/2014/main" id="{791D6145-F7F7-43DE-A16B-BF4F9607D4E8}"/>
              </a:ext>
            </a:extLst>
          </p:cNvPr>
          <p:cNvSpPr>
            <a:spLocks noGrp="1"/>
          </p:cNvSpPr>
          <p:nvPr>
            <p:ph sz="half" idx="2"/>
          </p:nvPr>
        </p:nvSpPr>
        <p:spPr>
          <a:xfrm>
            <a:off x="174961" y="4532127"/>
            <a:ext cx="3124093" cy="347805"/>
          </a:xfrm>
        </p:spPr>
        <p:txBody>
          <a:bodyPr/>
          <a:lstStyle/>
          <a:p>
            <a:r>
              <a:rPr lang="en-US" dirty="0"/>
              <a:t>Best customers</a:t>
            </a:r>
          </a:p>
        </p:txBody>
      </p:sp>
      <p:sp>
        <p:nvSpPr>
          <p:cNvPr id="22" name="Content Placeholder 21">
            <a:extLst>
              <a:ext uri="{FF2B5EF4-FFF2-40B4-BE49-F238E27FC236}">
                <a16:creationId xmlns:a16="http://schemas.microsoft.com/office/drawing/2014/main" id="{F296843C-0ED0-4314-A6F0-DD60C828DDFB}"/>
              </a:ext>
            </a:extLst>
          </p:cNvPr>
          <p:cNvSpPr>
            <a:spLocks noGrp="1"/>
          </p:cNvSpPr>
          <p:nvPr>
            <p:ph sz="half" idx="17"/>
          </p:nvPr>
        </p:nvSpPr>
        <p:spPr>
          <a:xfrm>
            <a:off x="174961" y="4972630"/>
            <a:ext cx="3124093" cy="993192"/>
          </a:xfrm>
        </p:spPr>
        <p:txBody>
          <a:bodyPr>
            <a:normAutofit/>
          </a:bodyPr>
          <a:lstStyle/>
          <a:p>
            <a:r>
              <a:rPr lang="en-US" dirty="0"/>
              <a:t>Cluster 2 has customers with high monetary values, and they are frequent visitors. They have also visited recently.</a:t>
            </a:r>
          </a:p>
        </p:txBody>
      </p:sp>
      <p:sp>
        <p:nvSpPr>
          <p:cNvPr id="5" name="Date Placeholder 4">
            <a:extLst>
              <a:ext uri="{FF2B5EF4-FFF2-40B4-BE49-F238E27FC236}">
                <a16:creationId xmlns:a16="http://schemas.microsoft.com/office/drawing/2014/main" id="{79C22D8C-87A6-47AD-8D29-FBBA539EDBE2}"/>
              </a:ext>
            </a:extLst>
          </p:cNvPr>
          <p:cNvSpPr>
            <a:spLocks noGrp="1"/>
          </p:cNvSpPr>
          <p:nvPr>
            <p:ph type="dt" sz="half" idx="10"/>
          </p:nvPr>
        </p:nvSpPr>
        <p:spPr>
          <a:xfrm>
            <a:off x="838200" y="6356350"/>
            <a:ext cx="2743200" cy="365125"/>
          </a:xfrm>
        </p:spPr>
        <p:txBody>
          <a:bodyPr/>
          <a:lstStyle/>
          <a:p>
            <a:r>
              <a:rPr lang="en-US" dirty="0"/>
              <a:t>2022</a:t>
            </a:r>
          </a:p>
        </p:txBody>
      </p:sp>
      <p:sp>
        <p:nvSpPr>
          <p:cNvPr id="6" name="Footer Placeholder 5">
            <a:extLst>
              <a:ext uri="{FF2B5EF4-FFF2-40B4-BE49-F238E27FC236}">
                <a16:creationId xmlns:a16="http://schemas.microsoft.com/office/drawing/2014/main" id="{4D346909-C2E0-4F1D-90FC-F5E1D8DFB515}"/>
              </a:ext>
            </a:extLst>
          </p:cNvPr>
          <p:cNvSpPr>
            <a:spLocks noGrp="1"/>
          </p:cNvSpPr>
          <p:nvPr>
            <p:ph type="ftr" sz="quarter" idx="11"/>
          </p:nvPr>
        </p:nvSpPr>
        <p:spPr>
          <a:xfrm>
            <a:off x="4038600" y="6356350"/>
            <a:ext cx="4114800" cy="365125"/>
          </a:xfrm>
        </p:spPr>
        <p:txBody>
          <a:bodyPr/>
          <a:lstStyle/>
          <a:p>
            <a:r>
              <a:rPr lang="en-US" dirty="0"/>
              <a:t>Hemant Patidar</a:t>
            </a:r>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23</a:t>
            </a:fld>
            <a:endParaRPr lang="en-US" dirty="0"/>
          </a:p>
        </p:txBody>
      </p:sp>
      <p:sp>
        <p:nvSpPr>
          <p:cNvPr id="27" name="Content Placeholder 18">
            <a:extLst>
              <a:ext uri="{FF2B5EF4-FFF2-40B4-BE49-F238E27FC236}">
                <a16:creationId xmlns:a16="http://schemas.microsoft.com/office/drawing/2014/main" id="{216C52C7-F9E2-4969-B116-69A932928B0B}"/>
              </a:ext>
            </a:extLst>
          </p:cNvPr>
          <p:cNvSpPr txBox="1">
            <a:spLocks/>
          </p:cNvSpPr>
          <p:nvPr/>
        </p:nvSpPr>
        <p:spPr>
          <a:xfrm>
            <a:off x="3245377" y="4523162"/>
            <a:ext cx="3124093" cy="347805"/>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2000" kern="1200" cap="all" spc="50" baseline="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bg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bg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bg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Loyal customers</a:t>
            </a:r>
          </a:p>
        </p:txBody>
      </p:sp>
      <p:sp>
        <p:nvSpPr>
          <p:cNvPr id="28" name="Content Placeholder 21">
            <a:extLst>
              <a:ext uri="{FF2B5EF4-FFF2-40B4-BE49-F238E27FC236}">
                <a16:creationId xmlns:a16="http://schemas.microsoft.com/office/drawing/2014/main" id="{8B4E6A93-2E67-43E9-987E-87B97B2C3B95}"/>
              </a:ext>
            </a:extLst>
          </p:cNvPr>
          <p:cNvSpPr txBox="1">
            <a:spLocks/>
          </p:cNvSpPr>
          <p:nvPr/>
        </p:nvSpPr>
        <p:spPr>
          <a:xfrm>
            <a:off x="3245377" y="4963665"/>
            <a:ext cx="3124093" cy="993192"/>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cap="none" spc="50" baseline="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bg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bg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bg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Cluster 1 has customers those were visited more recently, and their monetary values and frequency are on higher side.</a:t>
            </a:r>
          </a:p>
        </p:txBody>
      </p:sp>
      <p:sp>
        <p:nvSpPr>
          <p:cNvPr id="29" name="Content Placeholder 18">
            <a:extLst>
              <a:ext uri="{FF2B5EF4-FFF2-40B4-BE49-F238E27FC236}">
                <a16:creationId xmlns:a16="http://schemas.microsoft.com/office/drawing/2014/main" id="{2B05E3F4-F624-4D6A-AA11-4DA168921D4B}"/>
              </a:ext>
            </a:extLst>
          </p:cNvPr>
          <p:cNvSpPr txBox="1">
            <a:spLocks/>
          </p:cNvSpPr>
          <p:nvPr/>
        </p:nvSpPr>
        <p:spPr>
          <a:xfrm>
            <a:off x="6369470" y="4550522"/>
            <a:ext cx="2904557" cy="374701"/>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2000" kern="1200" cap="all" spc="50" baseline="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bg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bg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bg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AvG</a:t>
            </a:r>
            <a:r>
              <a:rPr lang="en-US" dirty="0"/>
              <a:t> Customers</a:t>
            </a:r>
          </a:p>
        </p:txBody>
      </p:sp>
      <p:sp>
        <p:nvSpPr>
          <p:cNvPr id="30" name="Content Placeholder 21">
            <a:extLst>
              <a:ext uri="{FF2B5EF4-FFF2-40B4-BE49-F238E27FC236}">
                <a16:creationId xmlns:a16="http://schemas.microsoft.com/office/drawing/2014/main" id="{AEC0C6B3-1BE6-4ACD-A2BA-562B7A054669}"/>
              </a:ext>
            </a:extLst>
          </p:cNvPr>
          <p:cNvSpPr txBox="1">
            <a:spLocks/>
          </p:cNvSpPr>
          <p:nvPr/>
        </p:nvSpPr>
        <p:spPr>
          <a:xfrm>
            <a:off x="6369470" y="4977113"/>
            <a:ext cx="2904557" cy="979744"/>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cap="none" spc="50" baseline="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bg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bg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bg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Cluster 3 has customers with average monetary values, and they are average visitors.</a:t>
            </a:r>
          </a:p>
        </p:txBody>
      </p:sp>
      <p:sp>
        <p:nvSpPr>
          <p:cNvPr id="31" name="Content Placeholder 18">
            <a:extLst>
              <a:ext uri="{FF2B5EF4-FFF2-40B4-BE49-F238E27FC236}">
                <a16:creationId xmlns:a16="http://schemas.microsoft.com/office/drawing/2014/main" id="{4D4ADAA1-EB7E-41AC-930C-59D73003FCD0}"/>
              </a:ext>
            </a:extLst>
          </p:cNvPr>
          <p:cNvSpPr txBox="1">
            <a:spLocks/>
          </p:cNvSpPr>
          <p:nvPr/>
        </p:nvSpPr>
        <p:spPr>
          <a:xfrm>
            <a:off x="9027620" y="4536610"/>
            <a:ext cx="3124093" cy="347805"/>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2000" kern="1200" cap="all" spc="50" baseline="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bg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bg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bg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LOST customers</a:t>
            </a:r>
          </a:p>
        </p:txBody>
      </p:sp>
      <p:sp>
        <p:nvSpPr>
          <p:cNvPr id="32" name="Content Placeholder 21">
            <a:extLst>
              <a:ext uri="{FF2B5EF4-FFF2-40B4-BE49-F238E27FC236}">
                <a16:creationId xmlns:a16="http://schemas.microsoft.com/office/drawing/2014/main" id="{186979E0-521F-4C81-AFDB-56286BE69234}"/>
              </a:ext>
            </a:extLst>
          </p:cNvPr>
          <p:cNvSpPr txBox="1">
            <a:spLocks/>
          </p:cNvSpPr>
          <p:nvPr/>
        </p:nvSpPr>
        <p:spPr>
          <a:xfrm>
            <a:off x="9247156" y="4977113"/>
            <a:ext cx="2904557" cy="979744"/>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cap="none" spc="50" baseline="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bg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bg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bg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Cluster 0 customers are rare visitors, and they don’t spend much. We don’t see them visiting in recent times.</a:t>
            </a:r>
          </a:p>
        </p:txBody>
      </p:sp>
      <p:sp>
        <p:nvSpPr>
          <p:cNvPr id="33" name="TextBox 32">
            <a:extLst>
              <a:ext uri="{FF2B5EF4-FFF2-40B4-BE49-F238E27FC236}">
                <a16:creationId xmlns:a16="http://schemas.microsoft.com/office/drawing/2014/main" id="{892DCCCB-1C9C-493E-9BF3-793417B906FB}"/>
              </a:ext>
            </a:extLst>
          </p:cNvPr>
          <p:cNvSpPr txBox="1"/>
          <p:nvPr/>
        </p:nvSpPr>
        <p:spPr>
          <a:xfrm>
            <a:off x="1414279" y="2968579"/>
            <a:ext cx="1181005" cy="830997"/>
          </a:xfrm>
          <a:prstGeom prst="rect">
            <a:avLst/>
          </a:prstGeom>
          <a:noFill/>
        </p:spPr>
        <p:txBody>
          <a:bodyPr wrap="square" rtlCol="0">
            <a:spAutoFit/>
          </a:bodyPr>
          <a:lstStyle/>
          <a:p>
            <a:pPr algn="ctr"/>
            <a:r>
              <a:rPr lang="en-GB" sz="2400" b="1" dirty="0">
                <a:solidFill>
                  <a:srgbClr val="C00000"/>
                </a:solidFill>
              </a:rPr>
              <a:t>Cluster 2</a:t>
            </a:r>
            <a:endParaRPr lang="en-IN" sz="2400" b="1" dirty="0">
              <a:solidFill>
                <a:srgbClr val="C00000"/>
              </a:solidFill>
            </a:endParaRPr>
          </a:p>
        </p:txBody>
      </p:sp>
      <p:sp>
        <p:nvSpPr>
          <p:cNvPr id="34" name="TextBox 33">
            <a:extLst>
              <a:ext uri="{FF2B5EF4-FFF2-40B4-BE49-F238E27FC236}">
                <a16:creationId xmlns:a16="http://schemas.microsoft.com/office/drawing/2014/main" id="{EB1EEAC6-56F2-4732-B6E4-89D4B58D7DD1}"/>
              </a:ext>
            </a:extLst>
          </p:cNvPr>
          <p:cNvSpPr txBox="1"/>
          <p:nvPr/>
        </p:nvSpPr>
        <p:spPr>
          <a:xfrm>
            <a:off x="4202301" y="2905826"/>
            <a:ext cx="1181005" cy="830997"/>
          </a:xfrm>
          <a:prstGeom prst="rect">
            <a:avLst/>
          </a:prstGeom>
          <a:noFill/>
        </p:spPr>
        <p:txBody>
          <a:bodyPr wrap="square" rtlCol="0">
            <a:spAutoFit/>
          </a:bodyPr>
          <a:lstStyle/>
          <a:p>
            <a:pPr algn="ctr"/>
            <a:r>
              <a:rPr lang="en-GB" sz="2400" b="1" dirty="0">
                <a:solidFill>
                  <a:srgbClr val="C00000"/>
                </a:solidFill>
              </a:rPr>
              <a:t>Cluster 1</a:t>
            </a:r>
            <a:endParaRPr lang="en-IN" sz="2400" b="1" dirty="0">
              <a:solidFill>
                <a:srgbClr val="C00000"/>
              </a:solidFill>
            </a:endParaRPr>
          </a:p>
        </p:txBody>
      </p:sp>
      <p:sp>
        <p:nvSpPr>
          <p:cNvPr id="35" name="TextBox 34">
            <a:extLst>
              <a:ext uri="{FF2B5EF4-FFF2-40B4-BE49-F238E27FC236}">
                <a16:creationId xmlns:a16="http://schemas.microsoft.com/office/drawing/2014/main" id="{9D0994D0-4A71-4E33-921C-A3482A241FEA}"/>
              </a:ext>
            </a:extLst>
          </p:cNvPr>
          <p:cNvSpPr txBox="1"/>
          <p:nvPr/>
        </p:nvSpPr>
        <p:spPr>
          <a:xfrm>
            <a:off x="6972395" y="2825145"/>
            <a:ext cx="1181005" cy="830997"/>
          </a:xfrm>
          <a:prstGeom prst="rect">
            <a:avLst/>
          </a:prstGeom>
          <a:noFill/>
        </p:spPr>
        <p:txBody>
          <a:bodyPr wrap="square" rtlCol="0">
            <a:spAutoFit/>
          </a:bodyPr>
          <a:lstStyle/>
          <a:p>
            <a:pPr algn="ctr"/>
            <a:r>
              <a:rPr lang="en-GB" sz="2400" b="1" dirty="0">
                <a:solidFill>
                  <a:srgbClr val="C00000"/>
                </a:solidFill>
              </a:rPr>
              <a:t>Cluster 3</a:t>
            </a:r>
            <a:endParaRPr lang="en-IN" sz="2400" b="1" dirty="0">
              <a:solidFill>
                <a:srgbClr val="C00000"/>
              </a:solidFill>
            </a:endParaRPr>
          </a:p>
        </p:txBody>
      </p:sp>
      <p:sp>
        <p:nvSpPr>
          <p:cNvPr id="36" name="TextBox 35">
            <a:extLst>
              <a:ext uri="{FF2B5EF4-FFF2-40B4-BE49-F238E27FC236}">
                <a16:creationId xmlns:a16="http://schemas.microsoft.com/office/drawing/2014/main" id="{18ACA7D4-DB8E-4432-AE3E-4D362EC9FFF8}"/>
              </a:ext>
            </a:extLst>
          </p:cNvPr>
          <p:cNvSpPr txBox="1"/>
          <p:nvPr/>
        </p:nvSpPr>
        <p:spPr>
          <a:xfrm>
            <a:off x="9675267" y="2825145"/>
            <a:ext cx="1181005" cy="830997"/>
          </a:xfrm>
          <a:prstGeom prst="rect">
            <a:avLst/>
          </a:prstGeom>
          <a:noFill/>
        </p:spPr>
        <p:txBody>
          <a:bodyPr wrap="square" rtlCol="0">
            <a:spAutoFit/>
          </a:bodyPr>
          <a:lstStyle/>
          <a:p>
            <a:pPr algn="ctr"/>
            <a:r>
              <a:rPr lang="en-GB" sz="2400" b="1" dirty="0">
                <a:solidFill>
                  <a:srgbClr val="C00000"/>
                </a:solidFill>
              </a:rPr>
              <a:t>Cluster 0</a:t>
            </a:r>
            <a:endParaRPr lang="en-IN" sz="2400" b="1" dirty="0">
              <a:solidFill>
                <a:srgbClr val="C00000"/>
              </a:solidFill>
            </a:endParaRPr>
          </a:p>
        </p:txBody>
      </p:sp>
      <p:sp>
        <p:nvSpPr>
          <p:cNvPr id="37" name="TextBox 36">
            <a:extLst>
              <a:ext uri="{FF2B5EF4-FFF2-40B4-BE49-F238E27FC236}">
                <a16:creationId xmlns:a16="http://schemas.microsoft.com/office/drawing/2014/main" id="{C34D4E6D-EA2B-42F5-890C-FA1BAC1F1482}"/>
              </a:ext>
            </a:extLst>
          </p:cNvPr>
          <p:cNvSpPr txBox="1"/>
          <p:nvPr/>
        </p:nvSpPr>
        <p:spPr>
          <a:xfrm>
            <a:off x="7615238" y="0"/>
            <a:ext cx="4576762" cy="369332"/>
          </a:xfrm>
          <a:prstGeom prst="rect">
            <a:avLst/>
          </a:prstGeom>
          <a:noFill/>
        </p:spPr>
        <p:txBody>
          <a:bodyPr wrap="square" rtlCol="0">
            <a:spAutoFit/>
          </a:bodyPr>
          <a:lstStyle/>
          <a:p>
            <a:r>
              <a:rPr lang="en-US" dirty="0"/>
              <a:t>Customer Segmentation using RFM analysis</a:t>
            </a:r>
            <a:endParaRPr lang="en-IN" dirty="0"/>
          </a:p>
        </p:txBody>
      </p:sp>
    </p:spTree>
    <p:extLst>
      <p:ext uri="{BB962C8B-B14F-4D97-AF65-F5344CB8AC3E}">
        <p14:creationId xmlns:p14="http://schemas.microsoft.com/office/powerpoint/2010/main" val="404854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normAutofit fontScale="90000"/>
          </a:bodyPr>
          <a:lstStyle/>
          <a:p>
            <a:r>
              <a:rPr lang="en-US" dirty="0"/>
              <a:t>Inferences from RFM Analysis and identified segments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4" y="3660773"/>
            <a:ext cx="6110289" cy="2025652"/>
          </a:xfrm>
        </p:spPr>
        <p:txBody>
          <a:bodyPr vert="horz" lIns="91440" tIns="45720" rIns="91440" bIns="45720" rtlCol="0" anchor="t">
            <a:normAutofit/>
          </a:bodyPr>
          <a:lstStyle/>
          <a:p>
            <a:r>
              <a:rPr lang="en-US" b="1" noProof="1"/>
              <a:t>RFM Analysis </a:t>
            </a:r>
            <a:r>
              <a:rPr lang="en-US" noProof="1"/>
              <a:t>divided all customers in 5 bins (1-5) for each recency, frequency and monetary metrics. Best customers can be identified with highest bin categorization in all 3 metrics.</a:t>
            </a:r>
          </a:p>
          <a:p>
            <a:endParaRPr lang="en-US" b="1" noProof="1"/>
          </a:p>
          <a:p>
            <a:r>
              <a:rPr lang="en-US" b="1" noProof="1"/>
              <a:t>	K-Means segmentation </a:t>
            </a:r>
            <a:r>
              <a:rPr lang="en-US" noProof="1"/>
              <a:t>helps us in creating specific numbers of segments against all permutations can be created by RFM analysis.</a:t>
            </a:r>
            <a:endParaRPr lang="en-ZA" noProof="1"/>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2022</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Hemant Patidar</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24</a:t>
            </a:fld>
            <a:endParaRPr lang="en-US" dirty="0"/>
          </a:p>
        </p:txBody>
      </p:sp>
    </p:spTree>
    <p:extLst>
      <p:ext uri="{BB962C8B-B14F-4D97-AF65-F5344CB8AC3E}">
        <p14:creationId xmlns:p14="http://schemas.microsoft.com/office/powerpoint/2010/main" val="30951240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721011"/>
            <a:ext cx="10515600" cy="436046"/>
          </a:xfrm>
        </p:spPr>
        <p:txBody>
          <a:bodyPr lIns="0">
            <a:normAutofit fontScale="90000"/>
          </a:bodyPr>
          <a:lstStyle/>
          <a:p>
            <a:r>
              <a:rPr lang="en-US" dirty="0"/>
              <a:t>Best customers</a:t>
            </a:r>
          </a:p>
        </p:txBody>
      </p:sp>
      <p:sp>
        <p:nvSpPr>
          <p:cNvPr id="75" name="Text Placeholder 74">
            <a:extLst>
              <a:ext uri="{FF2B5EF4-FFF2-40B4-BE49-F238E27FC236}">
                <a16:creationId xmlns:a16="http://schemas.microsoft.com/office/drawing/2014/main" id="{5425916A-A2C0-45C3-9A48-E48DEB97F631}"/>
              </a:ext>
            </a:extLst>
          </p:cNvPr>
          <p:cNvSpPr>
            <a:spLocks noGrp="1"/>
          </p:cNvSpPr>
          <p:nvPr>
            <p:ph type="body" sz="quarter" idx="16"/>
          </p:nvPr>
        </p:nvSpPr>
        <p:spPr>
          <a:xfrm>
            <a:off x="869576" y="1168705"/>
            <a:ext cx="6765925" cy="583664"/>
          </a:xfrm>
        </p:spPr>
        <p:txBody>
          <a:bodyPr/>
          <a:lstStyle/>
          <a:p>
            <a:r>
              <a:rPr lang="en-US" sz="1600" dirty="0"/>
              <a:t>Customers who are classified in top R-F-M bins (5-5-5) would be our best customers.</a:t>
            </a:r>
          </a:p>
        </p:txBody>
      </p:sp>
      <p:sp>
        <p:nvSpPr>
          <p:cNvPr id="2" name="Date Placeholder 1">
            <a:extLst>
              <a:ext uri="{FF2B5EF4-FFF2-40B4-BE49-F238E27FC236}">
                <a16:creationId xmlns:a16="http://schemas.microsoft.com/office/drawing/2014/main" id="{402600B4-5BE8-447C-8531-6CD75CB45735}"/>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217076FA-2B16-4A6F-9631-8D175CE7886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25</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le 3">
            <a:extLst>
              <a:ext uri="{FF2B5EF4-FFF2-40B4-BE49-F238E27FC236}">
                <a16:creationId xmlns:a16="http://schemas.microsoft.com/office/drawing/2014/main" id="{16F46EA8-AA94-4E47-9AA0-EBC3B007458B}"/>
              </a:ext>
            </a:extLst>
          </p:cNvPr>
          <p:cNvSpPr txBox="1">
            <a:spLocks/>
          </p:cNvSpPr>
          <p:nvPr/>
        </p:nvSpPr>
        <p:spPr>
          <a:xfrm>
            <a:off x="838200" y="351678"/>
            <a:ext cx="10515600" cy="1325563"/>
          </a:xfrm>
          <a:prstGeom prst="rect">
            <a:avLst/>
          </a:prstGeom>
        </p:spPr>
        <p:txBody>
          <a:bodyPr vert="horz" lIns="0" tIns="45720" rIns="91440" bIns="45720" rtlCol="0" anchor="ctr">
            <a:normAutofit/>
          </a:bodyPr>
          <a:lstStyle>
            <a:lvl1pPr algn="l"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endParaRPr lang="en-IN" dirty="0"/>
          </a:p>
        </p:txBody>
      </p:sp>
      <p:sp>
        <p:nvSpPr>
          <p:cNvPr id="15" name="TextBox 14">
            <a:extLst>
              <a:ext uri="{FF2B5EF4-FFF2-40B4-BE49-F238E27FC236}">
                <a16:creationId xmlns:a16="http://schemas.microsoft.com/office/drawing/2014/main" id="{E210163E-FA20-4697-B853-FA21ED80A024}"/>
              </a:ext>
            </a:extLst>
          </p:cNvPr>
          <p:cNvSpPr txBox="1"/>
          <p:nvPr/>
        </p:nvSpPr>
        <p:spPr>
          <a:xfrm>
            <a:off x="6615953" y="0"/>
            <a:ext cx="5576047" cy="369332"/>
          </a:xfrm>
          <a:prstGeom prst="rect">
            <a:avLst/>
          </a:prstGeom>
          <a:noFill/>
        </p:spPr>
        <p:txBody>
          <a:bodyPr wrap="square" rtlCol="0">
            <a:spAutoFit/>
          </a:bodyPr>
          <a:lstStyle/>
          <a:p>
            <a:r>
              <a:rPr lang="en-US" dirty="0"/>
              <a:t>Inferences from RFM Analysis and identified segments</a:t>
            </a:r>
            <a:endParaRPr lang="en-IN" dirty="0"/>
          </a:p>
        </p:txBody>
      </p:sp>
      <p:graphicFrame>
        <p:nvGraphicFramePr>
          <p:cNvPr id="11" name="Table 10">
            <a:extLst>
              <a:ext uri="{FF2B5EF4-FFF2-40B4-BE49-F238E27FC236}">
                <a16:creationId xmlns:a16="http://schemas.microsoft.com/office/drawing/2014/main" id="{DCC7C87C-39FF-4D7A-95DE-C68C9BF02777}"/>
              </a:ext>
            </a:extLst>
          </p:cNvPr>
          <p:cNvGraphicFramePr>
            <a:graphicFrameLocks noGrp="1"/>
          </p:cNvGraphicFramePr>
          <p:nvPr/>
        </p:nvGraphicFramePr>
        <p:xfrm>
          <a:off x="869576" y="2284624"/>
          <a:ext cx="5907741" cy="3590712"/>
        </p:xfrm>
        <a:graphic>
          <a:graphicData uri="http://schemas.openxmlformats.org/drawingml/2006/table">
            <a:tbl>
              <a:tblPr/>
              <a:tblGrid>
                <a:gridCol w="2849336">
                  <a:extLst>
                    <a:ext uri="{9D8B030D-6E8A-4147-A177-3AD203B41FA5}">
                      <a16:colId xmlns:a16="http://schemas.microsoft.com/office/drawing/2014/main" val="3697779327"/>
                    </a:ext>
                  </a:extLst>
                </a:gridCol>
                <a:gridCol w="812388">
                  <a:extLst>
                    <a:ext uri="{9D8B030D-6E8A-4147-A177-3AD203B41FA5}">
                      <a16:colId xmlns:a16="http://schemas.microsoft.com/office/drawing/2014/main" val="1597593740"/>
                    </a:ext>
                  </a:extLst>
                </a:gridCol>
                <a:gridCol w="1003540">
                  <a:extLst>
                    <a:ext uri="{9D8B030D-6E8A-4147-A177-3AD203B41FA5}">
                      <a16:colId xmlns:a16="http://schemas.microsoft.com/office/drawing/2014/main" val="1142807483"/>
                    </a:ext>
                  </a:extLst>
                </a:gridCol>
                <a:gridCol w="1242477">
                  <a:extLst>
                    <a:ext uri="{9D8B030D-6E8A-4147-A177-3AD203B41FA5}">
                      <a16:colId xmlns:a16="http://schemas.microsoft.com/office/drawing/2014/main" val="962222328"/>
                    </a:ext>
                  </a:extLst>
                </a:gridCol>
              </a:tblGrid>
              <a:tr h="398968">
                <a:tc>
                  <a:txBody>
                    <a:bodyPr/>
                    <a:lstStyle/>
                    <a:p>
                      <a:pPr algn="ctr" fontAlgn="b"/>
                      <a:r>
                        <a:rPr lang="en-IN" sz="1400" b="1" i="0" u="none" strike="noStrike" dirty="0">
                          <a:solidFill>
                            <a:srgbClr val="FFFFFF"/>
                          </a:solidFill>
                          <a:effectLst/>
                          <a:latin typeface="Calibri" panose="020F0502020204030204" pitchFamily="34" charset="0"/>
                        </a:rPr>
                        <a:t> Customer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IN" sz="1400" b="1" i="0" u="none" strike="noStrike" dirty="0">
                          <a:solidFill>
                            <a:srgbClr val="FFFFFF"/>
                          </a:solidFill>
                          <a:effectLst/>
                          <a:latin typeface="Calibri" panose="020F0502020204030204" pitchFamily="34" charset="0"/>
                        </a:rPr>
                        <a:t>Recency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IN" sz="1400" b="1" i="0" u="none" strike="noStrike" dirty="0">
                          <a:solidFill>
                            <a:srgbClr val="FFFFFF"/>
                          </a:solidFill>
                          <a:effectLst/>
                          <a:latin typeface="Calibri" panose="020F0502020204030204" pitchFamily="34" charset="0"/>
                        </a:rPr>
                        <a:t>Frequency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IN" sz="1400" b="1" i="0" u="none" strike="noStrike" dirty="0">
                          <a:solidFill>
                            <a:srgbClr val="FFFFFF"/>
                          </a:solidFill>
                          <a:effectLst/>
                          <a:latin typeface="Calibri" panose="020F0502020204030204" pitchFamily="34" charset="0"/>
                        </a:rPr>
                        <a:t> Monetary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2394292733"/>
                  </a:ext>
                </a:extLst>
              </a:tr>
              <a:tr h="398968">
                <a:tc>
                  <a:txBody>
                    <a:bodyPr/>
                    <a:lstStyle/>
                    <a:p>
                      <a:pPr algn="ctr" fontAlgn="b"/>
                      <a:r>
                        <a:rPr lang="en-IN" sz="1400" b="0" i="0" u="none" strike="noStrike">
                          <a:solidFill>
                            <a:srgbClr val="000000"/>
                          </a:solidFill>
                          <a:effectLst/>
                          <a:latin typeface="Calibri" panose="020F0502020204030204" pitchFamily="34" charset="0"/>
                        </a:rPr>
                        <a:t>Euro Shopping Channel</a:t>
                      </a:r>
                      <a:endParaRPr lang="en-IN" sz="14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259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  912,294.11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2141268"/>
                  </a:ext>
                </a:extLst>
              </a:tr>
              <a:tr h="398968">
                <a:tc>
                  <a:txBody>
                    <a:bodyPr/>
                    <a:lstStyle/>
                    <a:p>
                      <a:pPr algn="ctr" fontAlgn="b"/>
                      <a:r>
                        <a:rPr lang="en-IN" sz="1400" b="0" i="0" u="none" strike="noStrike" dirty="0">
                          <a:solidFill>
                            <a:srgbClr val="000000"/>
                          </a:solidFill>
                          <a:effectLst/>
                          <a:latin typeface="Calibri" panose="020F0502020204030204" pitchFamily="34" charset="0"/>
                        </a:rPr>
                        <a:t>Mini Gifts Distributors Ltd.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219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  654,858.06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8686853"/>
                  </a:ext>
                </a:extLst>
              </a:tr>
              <a:tr h="398968">
                <a:tc>
                  <a:txBody>
                    <a:bodyPr/>
                    <a:lstStyle/>
                    <a:p>
                      <a:pPr algn="ctr" fontAlgn="b"/>
                      <a:r>
                        <a:rPr lang="en-IN" sz="1400" b="0" i="0" u="none" strike="noStrike">
                          <a:solidFill>
                            <a:srgbClr val="000000"/>
                          </a:solidFill>
                          <a:effectLst/>
                          <a:latin typeface="Calibri" panose="020F0502020204030204" pitchFamily="34" charset="0"/>
                        </a:rPr>
                        <a:t>La Rochelle Gifts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  180,124.90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9784889"/>
                  </a:ext>
                </a:extLst>
              </a:tr>
              <a:tr h="398968">
                <a:tc>
                  <a:txBody>
                    <a:bodyPr/>
                    <a:lstStyle/>
                    <a:p>
                      <a:pPr algn="ctr" fontAlgn="b"/>
                      <a:r>
                        <a:rPr lang="en-IN" sz="1400" b="0" i="0" u="none" strike="noStrike">
                          <a:solidFill>
                            <a:srgbClr val="000000"/>
                          </a:solidFill>
                          <a:effectLst/>
                          <a:latin typeface="Calibri" panose="020F0502020204030204" pitchFamily="34" charset="0"/>
                        </a:rPr>
                        <a:t>Land of Toys Inc.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216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  164,069.44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825613"/>
                  </a:ext>
                </a:extLst>
              </a:tr>
              <a:tr h="398968">
                <a:tc>
                  <a:txBody>
                    <a:bodyPr/>
                    <a:lstStyle/>
                    <a:p>
                      <a:pPr algn="ctr" fontAlgn="b"/>
                      <a:r>
                        <a:rPr lang="en-IN" sz="1400" b="0" i="0" u="none" strike="noStrike">
                          <a:solidFill>
                            <a:srgbClr val="000000"/>
                          </a:solidFill>
                          <a:effectLst/>
                          <a:latin typeface="Calibri" panose="020F0502020204030204" pitchFamily="34" charset="0"/>
                        </a:rPr>
                        <a:t>The Sharp Gifts Warehouse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  160,010.27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6464949"/>
                  </a:ext>
                </a:extLst>
              </a:tr>
              <a:tr h="398968">
                <a:tc>
                  <a:txBody>
                    <a:bodyPr/>
                    <a:lstStyle/>
                    <a:p>
                      <a:pPr algn="ctr" fontAlgn="b"/>
                      <a:r>
                        <a:rPr lang="en-IN" sz="1400" b="0" i="0" u="none" strike="noStrike">
                          <a:solidFill>
                            <a:srgbClr val="000000"/>
                          </a:solidFill>
                          <a:effectLst/>
                          <a:latin typeface="Calibri" panose="020F0502020204030204" pitchFamily="34" charset="0"/>
                        </a:rPr>
                        <a:t>Anna's Decorations, Ltd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  153,996.13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0436511"/>
                  </a:ext>
                </a:extLst>
              </a:tr>
              <a:tr h="398968">
                <a:tc>
                  <a:txBody>
                    <a:bodyPr/>
                    <a:lstStyle/>
                    <a:p>
                      <a:pPr algn="ctr" fontAlgn="b"/>
                      <a:r>
                        <a:rPr lang="en-IN" sz="1400" b="0" i="0" u="none" strike="noStrike">
                          <a:solidFill>
                            <a:srgbClr val="000000"/>
                          </a:solidFill>
                          <a:effectLst/>
                          <a:latin typeface="Calibri" panose="020F0502020204030204" pitchFamily="34" charset="0"/>
                        </a:rPr>
                        <a:t>Souveniers And Things Co.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  151,570.98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8416908"/>
                  </a:ext>
                </a:extLst>
              </a:tr>
              <a:tr h="398968">
                <a:tc>
                  <a:txBody>
                    <a:bodyPr/>
                    <a:lstStyle/>
                    <a:p>
                      <a:pPr algn="ctr" fontAlgn="b"/>
                      <a:r>
                        <a:rPr lang="en-IN" sz="1400" b="0" i="0" u="none" strike="noStrike">
                          <a:solidFill>
                            <a:srgbClr val="000000"/>
                          </a:solidFill>
                          <a:effectLst/>
                          <a:latin typeface="Calibri" panose="020F0502020204030204" pitchFamily="34" charset="0"/>
                        </a:rPr>
                        <a:t>Salzburg Collectables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  149,798.63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2974963"/>
                  </a:ext>
                </a:extLst>
              </a:tr>
            </a:tbl>
          </a:graphicData>
        </a:graphic>
      </p:graphicFrame>
      <p:sp>
        <p:nvSpPr>
          <p:cNvPr id="17" name="Text Placeholder 16">
            <a:extLst>
              <a:ext uri="{FF2B5EF4-FFF2-40B4-BE49-F238E27FC236}">
                <a16:creationId xmlns:a16="http://schemas.microsoft.com/office/drawing/2014/main" id="{5A622061-139F-4E50-8665-1B1F5FB2B506}"/>
              </a:ext>
            </a:extLst>
          </p:cNvPr>
          <p:cNvSpPr>
            <a:spLocks noGrp="1"/>
          </p:cNvSpPr>
          <p:nvPr>
            <p:ph type="body" sz="quarter" idx="14"/>
          </p:nvPr>
        </p:nvSpPr>
        <p:spPr/>
        <p:txBody>
          <a:bodyPr/>
          <a:lstStyle/>
          <a:p>
            <a:r>
              <a:rPr lang="en-GB" dirty="0"/>
              <a:t>INTERFERNCE -</a:t>
            </a:r>
            <a:endParaRPr lang="en-IN" dirty="0"/>
          </a:p>
        </p:txBody>
      </p:sp>
      <p:sp>
        <p:nvSpPr>
          <p:cNvPr id="19" name="Content Placeholder 18">
            <a:extLst>
              <a:ext uri="{FF2B5EF4-FFF2-40B4-BE49-F238E27FC236}">
                <a16:creationId xmlns:a16="http://schemas.microsoft.com/office/drawing/2014/main" id="{91FFAB2B-2029-4602-88AE-3E3731473AE1}"/>
              </a:ext>
            </a:extLst>
          </p:cNvPr>
          <p:cNvSpPr>
            <a:spLocks noGrp="1"/>
          </p:cNvSpPr>
          <p:nvPr>
            <p:ph sz="quarter" idx="15"/>
          </p:nvPr>
        </p:nvSpPr>
        <p:spPr/>
        <p:txBody>
          <a:bodyPr>
            <a:normAutofit lnSpcReduction="10000"/>
          </a:bodyPr>
          <a:lstStyle/>
          <a:p>
            <a:pPr marL="171450" indent="-171450">
              <a:buFont typeface="Arial" panose="020B0604020202020204" pitchFamily="34" charset="0"/>
              <a:buChar char="•"/>
            </a:pPr>
            <a:r>
              <a:rPr lang="en-GB" sz="1400" dirty="0"/>
              <a:t>Euro Shopping Channel is our best customer with high monetary value, having recent purchase and frequency of visit is highest among all.</a:t>
            </a:r>
          </a:p>
          <a:p>
            <a:pPr marL="171450" indent="-171450">
              <a:buFont typeface="Arial" panose="020B0604020202020204" pitchFamily="34" charset="0"/>
              <a:buChar char="•"/>
            </a:pPr>
            <a:r>
              <a:rPr lang="en-IN" sz="1400" dirty="0"/>
              <a:t>Leaving top 2, rest customers are not frequent as them but their frequency of visits is around 5-6 months.</a:t>
            </a:r>
          </a:p>
          <a:p>
            <a:pPr marL="171450" indent="-171450">
              <a:buFont typeface="Arial" panose="020B0604020202020204" pitchFamily="34" charset="0"/>
              <a:buChar char="•"/>
            </a:pPr>
            <a:r>
              <a:rPr lang="en-IN" sz="1400" dirty="0"/>
              <a:t>Euro Shopping Channel and Mini Gifts Distributors Ltd. Are 2 top sales generator among all customers, Cluster “2” identifies them as BEST customers amount top RFM analysed.</a:t>
            </a:r>
          </a:p>
        </p:txBody>
      </p:sp>
      <p:sp>
        <p:nvSpPr>
          <p:cNvPr id="18" name="Oval 17">
            <a:extLst>
              <a:ext uri="{FF2B5EF4-FFF2-40B4-BE49-F238E27FC236}">
                <a16:creationId xmlns:a16="http://schemas.microsoft.com/office/drawing/2014/main" id="{5FACF1E2-12AD-4CEE-859A-D08A93466E92}"/>
              </a:ext>
            </a:extLst>
          </p:cNvPr>
          <p:cNvSpPr/>
          <p:nvPr/>
        </p:nvSpPr>
        <p:spPr>
          <a:xfrm>
            <a:off x="7735261" y="765644"/>
            <a:ext cx="2096461" cy="1100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9FACF50D-91D8-4E6B-AE0F-EEEECB8073A8}"/>
              </a:ext>
            </a:extLst>
          </p:cNvPr>
          <p:cNvSpPr txBox="1"/>
          <p:nvPr/>
        </p:nvSpPr>
        <p:spPr>
          <a:xfrm>
            <a:off x="8081682" y="870999"/>
            <a:ext cx="2096461" cy="954107"/>
          </a:xfrm>
          <a:prstGeom prst="rect">
            <a:avLst/>
          </a:prstGeom>
          <a:noFill/>
        </p:spPr>
        <p:txBody>
          <a:bodyPr wrap="square" rtlCol="0">
            <a:spAutoFit/>
          </a:bodyPr>
          <a:lstStyle/>
          <a:p>
            <a:r>
              <a:rPr lang="en-GB" sz="1400" b="1" dirty="0"/>
              <a:t>Selection Criteria</a:t>
            </a:r>
          </a:p>
          <a:p>
            <a:r>
              <a:rPr lang="en-GB" sz="1400" b="1" dirty="0"/>
              <a:t>R – 5</a:t>
            </a:r>
          </a:p>
          <a:p>
            <a:r>
              <a:rPr lang="en-GB" sz="1400" b="1" dirty="0"/>
              <a:t>F – 5</a:t>
            </a:r>
          </a:p>
          <a:p>
            <a:r>
              <a:rPr lang="en-GB" sz="1400" b="1" dirty="0"/>
              <a:t>M – 5</a:t>
            </a:r>
            <a:endParaRPr lang="en-IN" sz="1400" b="1" dirty="0"/>
          </a:p>
        </p:txBody>
      </p:sp>
    </p:spTree>
    <p:extLst>
      <p:ext uri="{BB962C8B-B14F-4D97-AF65-F5344CB8AC3E}">
        <p14:creationId xmlns:p14="http://schemas.microsoft.com/office/powerpoint/2010/main" val="13241699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721011"/>
            <a:ext cx="10515600" cy="436046"/>
          </a:xfrm>
        </p:spPr>
        <p:txBody>
          <a:bodyPr lIns="0">
            <a:normAutofit fontScale="90000"/>
          </a:bodyPr>
          <a:lstStyle/>
          <a:p>
            <a:r>
              <a:rPr lang="en-US" dirty="0"/>
              <a:t>on the verge of churning</a:t>
            </a:r>
          </a:p>
        </p:txBody>
      </p:sp>
      <p:sp>
        <p:nvSpPr>
          <p:cNvPr id="75" name="Text Placeholder 74">
            <a:extLst>
              <a:ext uri="{FF2B5EF4-FFF2-40B4-BE49-F238E27FC236}">
                <a16:creationId xmlns:a16="http://schemas.microsoft.com/office/drawing/2014/main" id="{5425916A-A2C0-45C3-9A48-E48DEB97F631}"/>
              </a:ext>
            </a:extLst>
          </p:cNvPr>
          <p:cNvSpPr>
            <a:spLocks noGrp="1"/>
          </p:cNvSpPr>
          <p:nvPr>
            <p:ph type="body" sz="quarter" idx="16"/>
          </p:nvPr>
        </p:nvSpPr>
        <p:spPr>
          <a:xfrm>
            <a:off x="869576" y="1168705"/>
            <a:ext cx="6765925" cy="583664"/>
          </a:xfrm>
        </p:spPr>
        <p:txBody>
          <a:bodyPr/>
          <a:lstStyle/>
          <a:p>
            <a:r>
              <a:rPr lang="en-US" sz="1600" dirty="0"/>
              <a:t>Customers which were more than one time visited but they have not visited recently, are on verge of churning.</a:t>
            </a:r>
          </a:p>
        </p:txBody>
      </p:sp>
      <p:sp>
        <p:nvSpPr>
          <p:cNvPr id="2" name="Date Placeholder 1">
            <a:extLst>
              <a:ext uri="{FF2B5EF4-FFF2-40B4-BE49-F238E27FC236}">
                <a16:creationId xmlns:a16="http://schemas.microsoft.com/office/drawing/2014/main" id="{402600B4-5BE8-447C-8531-6CD75CB45735}"/>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217076FA-2B16-4A6F-9631-8D175CE7886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26</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le 3">
            <a:extLst>
              <a:ext uri="{FF2B5EF4-FFF2-40B4-BE49-F238E27FC236}">
                <a16:creationId xmlns:a16="http://schemas.microsoft.com/office/drawing/2014/main" id="{16F46EA8-AA94-4E47-9AA0-EBC3B007458B}"/>
              </a:ext>
            </a:extLst>
          </p:cNvPr>
          <p:cNvSpPr txBox="1">
            <a:spLocks/>
          </p:cNvSpPr>
          <p:nvPr/>
        </p:nvSpPr>
        <p:spPr>
          <a:xfrm>
            <a:off x="838200" y="351678"/>
            <a:ext cx="10515600" cy="1325563"/>
          </a:xfrm>
          <a:prstGeom prst="rect">
            <a:avLst/>
          </a:prstGeom>
        </p:spPr>
        <p:txBody>
          <a:bodyPr vert="horz" lIns="0" tIns="45720" rIns="91440" bIns="45720" rtlCol="0" anchor="ctr">
            <a:normAutofit/>
          </a:bodyPr>
          <a:lstStyle>
            <a:lvl1pPr algn="l"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endParaRPr lang="en-IN" dirty="0"/>
          </a:p>
        </p:txBody>
      </p:sp>
      <p:sp>
        <p:nvSpPr>
          <p:cNvPr id="15" name="TextBox 14">
            <a:extLst>
              <a:ext uri="{FF2B5EF4-FFF2-40B4-BE49-F238E27FC236}">
                <a16:creationId xmlns:a16="http://schemas.microsoft.com/office/drawing/2014/main" id="{E210163E-FA20-4697-B853-FA21ED80A024}"/>
              </a:ext>
            </a:extLst>
          </p:cNvPr>
          <p:cNvSpPr txBox="1"/>
          <p:nvPr/>
        </p:nvSpPr>
        <p:spPr>
          <a:xfrm>
            <a:off x="6615953" y="0"/>
            <a:ext cx="5576047" cy="369332"/>
          </a:xfrm>
          <a:prstGeom prst="rect">
            <a:avLst/>
          </a:prstGeom>
          <a:noFill/>
        </p:spPr>
        <p:txBody>
          <a:bodyPr wrap="square" rtlCol="0">
            <a:spAutoFit/>
          </a:bodyPr>
          <a:lstStyle/>
          <a:p>
            <a:r>
              <a:rPr lang="en-US" dirty="0"/>
              <a:t>Inferences from RFM Analysis and identified segments</a:t>
            </a:r>
            <a:endParaRPr lang="en-IN" dirty="0"/>
          </a:p>
        </p:txBody>
      </p:sp>
      <p:sp>
        <p:nvSpPr>
          <p:cNvPr id="17" name="Text Placeholder 16">
            <a:extLst>
              <a:ext uri="{FF2B5EF4-FFF2-40B4-BE49-F238E27FC236}">
                <a16:creationId xmlns:a16="http://schemas.microsoft.com/office/drawing/2014/main" id="{5A622061-139F-4E50-8665-1B1F5FB2B506}"/>
              </a:ext>
            </a:extLst>
          </p:cNvPr>
          <p:cNvSpPr>
            <a:spLocks noGrp="1"/>
          </p:cNvSpPr>
          <p:nvPr>
            <p:ph type="body" sz="quarter" idx="14"/>
          </p:nvPr>
        </p:nvSpPr>
        <p:spPr/>
        <p:txBody>
          <a:bodyPr/>
          <a:lstStyle/>
          <a:p>
            <a:r>
              <a:rPr lang="en-GB" dirty="0"/>
              <a:t>INTERFERNCE -</a:t>
            </a:r>
            <a:endParaRPr lang="en-IN" dirty="0"/>
          </a:p>
        </p:txBody>
      </p:sp>
      <p:sp>
        <p:nvSpPr>
          <p:cNvPr id="19" name="Content Placeholder 18">
            <a:extLst>
              <a:ext uri="{FF2B5EF4-FFF2-40B4-BE49-F238E27FC236}">
                <a16:creationId xmlns:a16="http://schemas.microsoft.com/office/drawing/2014/main" id="{91FFAB2B-2029-4602-88AE-3E3731473AE1}"/>
              </a:ext>
            </a:extLst>
          </p:cNvPr>
          <p:cNvSpPr>
            <a:spLocks noGrp="1"/>
          </p:cNvSpPr>
          <p:nvPr>
            <p:ph sz="quarter" idx="15"/>
          </p:nvPr>
        </p:nvSpPr>
        <p:spPr/>
        <p:txBody>
          <a:bodyPr>
            <a:normAutofit/>
          </a:bodyPr>
          <a:lstStyle/>
          <a:p>
            <a:pPr marL="171450" indent="-171450">
              <a:buFont typeface="Arial" panose="020B0604020202020204" pitchFamily="34" charset="0"/>
              <a:buChar char="•"/>
            </a:pPr>
            <a:r>
              <a:rPr lang="en-GB" sz="1400" dirty="0" err="1"/>
              <a:t>Rovelli</a:t>
            </a:r>
            <a:r>
              <a:rPr lang="en-GB" sz="1400" dirty="0"/>
              <a:t> Gifts visited 48 times but haven’t made their visit since 3 years.</a:t>
            </a:r>
          </a:p>
          <a:p>
            <a:pPr marL="171450" indent="-171450">
              <a:buFont typeface="Arial" panose="020B0604020202020204" pitchFamily="34" charset="0"/>
              <a:buChar char="•"/>
            </a:pPr>
            <a:r>
              <a:rPr lang="en-IN" sz="1400" dirty="0"/>
              <a:t>Most customers who are on verge of churning have visited 20-25 times but their last visit was 600-900 days ago.</a:t>
            </a:r>
          </a:p>
          <a:p>
            <a:pPr marL="171450" indent="-171450">
              <a:buFont typeface="Arial" panose="020B0604020202020204" pitchFamily="34" charset="0"/>
              <a:buChar char="•"/>
            </a:pPr>
            <a:r>
              <a:rPr lang="en-IN" sz="1400" dirty="0"/>
              <a:t>All 10 are classified in cluster “0”</a:t>
            </a:r>
          </a:p>
        </p:txBody>
      </p:sp>
      <p:graphicFrame>
        <p:nvGraphicFramePr>
          <p:cNvPr id="20" name="Table 19">
            <a:extLst>
              <a:ext uri="{FF2B5EF4-FFF2-40B4-BE49-F238E27FC236}">
                <a16:creationId xmlns:a16="http://schemas.microsoft.com/office/drawing/2014/main" id="{37EB65CE-0546-423E-99D1-31B2F7762488}"/>
              </a:ext>
            </a:extLst>
          </p:cNvPr>
          <p:cNvGraphicFramePr>
            <a:graphicFrameLocks noGrp="1"/>
          </p:cNvGraphicFramePr>
          <p:nvPr>
            <p:extLst>
              <p:ext uri="{D42A27DB-BD31-4B8C-83A1-F6EECF244321}">
                <p14:modId xmlns:p14="http://schemas.microsoft.com/office/powerpoint/2010/main" val="2060066805"/>
              </p:ext>
            </p:extLst>
          </p:nvPr>
        </p:nvGraphicFramePr>
        <p:xfrm>
          <a:off x="869578" y="2298704"/>
          <a:ext cx="6765923" cy="3838285"/>
        </p:xfrm>
        <a:graphic>
          <a:graphicData uri="http://schemas.openxmlformats.org/drawingml/2006/table">
            <a:tbl>
              <a:tblPr/>
              <a:tblGrid>
                <a:gridCol w="3346221">
                  <a:extLst>
                    <a:ext uri="{9D8B030D-6E8A-4147-A177-3AD203B41FA5}">
                      <a16:colId xmlns:a16="http://schemas.microsoft.com/office/drawing/2014/main" val="783203451"/>
                    </a:ext>
                  </a:extLst>
                </a:gridCol>
                <a:gridCol w="1017432">
                  <a:extLst>
                    <a:ext uri="{9D8B030D-6E8A-4147-A177-3AD203B41FA5}">
                      <a16:colId xmlns:a16="http://schemas.microsoft.com/office/drawing/2014/main" val="953305905"/>
                    </a:ext>
                  </a:extLst>
                </a:gridCol>
                <a:gridCol w="1203961">
                  <a:extLst>
                    <a:ext uri="{9D8B030D-6E8A-4147-A177-3AD203B41FA5}">
                      <a16:colId xmlns:a16="http://schemas.microsoft.com/office/drawing/2014/main" val="3765769431"/>
                    </a:ext>
                  </a:extLst>
                </a:gridCol>
                <a:gridCol w="1198309">
                  <a:extLst>
                    <a:ext uri="{9D8B030D-6E8A-4147-A177-3AD203B41FA5}">
                      <a16:colId xmlns:a16="http://schemas.microsoft.com/office/drawing/2014/main" val="1526017175"/>
                    </a:ext>
                  </a:extLst>
                </a:gridCol>
              </a:tblGrid>
              <a:tr h="348935">
                <a:tc>
                  <a:txBody>
                    <a:bodyPr/>
                    <a:lstStyle/>
                    <a:p>
                      <a:pPr algn="ctr" fontAlgn="b"/>
                      <a:r>
                        <a:rPr lang="en-IN" sz="1400" b="1" i="0" u="none" strike="noStrike" dirty="0">
                          <a:solidFill>
                            <a:srgbClr val="FFFFFF"/>
                          </a:solidFill>
                          <a:effectLst/>
                          <a:latin typeface="Calibri" panose="020F0502020204030204" pitchFamily="34" charset="0"/>
                        </a:rPr>
                        <a:t>Customer 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IN" sz="1400" b="1" i="0" u="none" strike="noStrike" dirty="0">
                          <a:solidFill>
                            <a:srgbClr val="FFFFFF"/>
                          </a:solidFill>
                          <a:effectLst/>
                          <a:latin typeface="Calibri" panose="020F0502020204030204" pitchFamily="34" charset="0"/>
                        </a:rPr>
                        <a:t>Recency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IN" sz="1400" b="1" i="0" u="none" strike="noStrike" dirty="0">
                          <a:solidFill>
                            <a:srgbClr val="FFFFFF"/>
                          </a:solidFill>
                          <a:effectLst/>
                          <a:latin typeface="Calibri" panose="020F0502020204030204" pitchFamily="34" charset="0"/>
                        </a:rPr>
                        <a:t>Frequency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IN" sz="1400" b="1" i="0" u="none" strike="noStrike" dirty="0">
                          <a:solidFill>
                            <a:srgbClr val="FFFFFF"/>
                          </a:solidFill>
                          <a:effectLst/>
                          <a:latin typeface="Calibri" panose="020F0502020204030204" pitchFamily="34" charset="0"/>
                        </a:rPr>
                        <a:t>Monetary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1030283013"/>
                  </a:ext>
                </a:extLst>
              </a:tr>
              <a:tr h="348935">
                <a:tc>
                  <a:txBody>
                    <a:bodyPr/>
                    <a:lstStyle/>
                    <a:p>
                      <a:pPr algn="ctr" fontAlgn="b"/>
                      <a:r>
                        <a:rPr lang="en-IN" sz="1400" b="0" i="0" u="none" strike="noStrike">
                          <a:solidFill>
                            <a:srgbClr val="000000"/>
                          </a:solidFill>
                          <a:effectLst/>
                          <a:latin typeface="Calibri" panose="020F0502020204030204" pitchFamily="34" charset="0"/>
                        </a:rPr>
                        <a:t>Rovelli Gifts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1032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137955.72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1045067"/>
                  </a:ext>
                </a:extLst>
              </a:tr>
              <a:tr h="348935">
                <a:tc>
                  <a:txBody>
                    <a:bodyPr/>
                    <a:lstStyle/>
                    <a:p>
                      <a:pPr algn="ctr" fontAlgn="b"/>
                      <a:r>
                        <a:rPr lang="en-IN" sz="1400" b="0" i="0" u="none" strike="noStrike">
                          <a:solidFill>
                            <a:srgbClr val="000000"/>
                          </a:solidFill>
                          <a:effectLst/>
                          <a:latin typeface="Calibri" panose="020F0502020204030204" pitchFamily="34" charset="0"/>
                        </a:rPr>
                        <a:t>Cruz &amp; Sons Co.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971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94015.73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8126137"/>
                  </a:ext>
                </a:extLst>
              </a:tr>
              <a:tr h="348935">
                <a:tc>
                  <a:txBody>
                    <a:bodyPr/>
                    <a:lstStyle/>
                    <a:p>
                      <a:pPr algn="ctr" fontAlgn="b"/>
                      <a:r>
                        <a:rPr lang="en-IN" sz="1400" b="0" i="0" u="none" strike="noStrike">
                          <a:solidFill>
                            <a:srgbClr val="000000"/>
                          </a:solidFill>
                          <a:effectLst/>
                          <a:latin typeface="Calibri" panose="020F0502020204030204" pitchFamily="34" charset="0"/>
                        </a:rPr>
                        <a:t>Stylish Desk Decors, Co.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702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88804.5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6808553"/>
                  </a:ext>
                </a:extLst>
              </a:tr>
              <a:tr h="348935">
                <a:tc>
                  <a:txBody>
                    <a:bodyPr/>
                    <a:lstStyle/>
                    <a:p>
                      <a:pPr algn="ctr" fontAlgn="b"/>
                      <a:r>
                        <a:rPr lang="en-IN" sz="1400" b="0" i="0" u="none" strike="noStrike">
                          <a:solidFill>
                            <a:srgbClr val="000000"/>
                          </a:solidFill>
                          <a:effectLst/>
                          <a:latin typeface="Calibri" panose="020F0502020204030204" pitchFamily="34" charset="0"/>
                        </a:rPr>
                        <a:t>Marseille Mini Autos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757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74936.14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7368397"/>
                  </a:ext>
                </a:extLst>
              </a:tr>
              <a:tr h="348935">
                <a:tc>
                  <a:txBody>
                    <a:bodyPr/>
                    <a:lstStyle/>
                    <a:p>
                      <a:pPr algn="ctr" fontAlgn="b"/>
                      <a:r>
                        <a:rPr lang="en-US" sz="1400" b="0" i="0" u="none" strike="noStrike">
                          <a:solidFill>
                            <a:srgbClr val="000000"/>
                          </a:solidFill>
                          <a:effectLst/>
                          <a:latin typeface="Calibri" panose="020F0502020204030204" pitchFamily="34" charset="0"/>
                        </a:rPr>
                        <a:t>Norway Gifts By Mail, Co.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825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79224.23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8479752"/>
                  </a:ext>
                </a:extLst>
              </a:tr>
              <a:tr h="348935">
                <a:tc>
                  <a:txBody>
                    <a:bodyPr/>
                    <a:lstStyle/>
                    <a:p>
                      <a:pPr algn="ctr" fontAlgn="b"/>
                      <a:r>
                        <a:rPr lang="en-IN" sz="1400" b="0" i="0" u="none" strike="noStrike">
                          <a:solidFill>
                            <a:srgbClr val="000000"/>
                          </a:solidFill>
                          <a:effectLst/>
                          <a:latin typeface="Calibri" panose="020F0502020204030204" pitchFamily="34" charset="0"/>
                        </a:rPr>
                        <a:t>Blauer See Auto, Co.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705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85171.59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9644657"/>
                  </a:ext>
                </a:extLst>
              </a:tr>
              <a:tr h="348935">
                <a:tc>
                  <a:txBody>
                    <a:bodyPr/>
                    <a:lstStyle/>
                    <a:p>
                      <a:pPr algn="ctr" fontAlgn="b"/>
                      <a:r>
                        <a:rPr lang="en-IN" sz="1400" b="0" i="0" u="none" strike="noStrike">
                          <a:solidFill>
                            <a:srgbClr val="000000"/>
                          </a:solidFill>
                          <a:effectLst/>
                          <a:latin typeface="Calibri" panose="020F0502020204030204" pitchFamily="34" charset="0"/>
                        </a:rPr>
                        <a:t>Alpha Cognac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675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70488.44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5648912"/>
                  </a:ext>
                </a:extLst>
              </a:tr>
              <a:tr h="348935">
                <a:tc>
                  <a:txBody>
                    <a:bodyPr/>
                    <a:lstStyle/>
                    <a:p>
                      <a:pPr algn="ctr" fontAlgn="b"/>
                      <a:r>
                        <a:rPr lang="en-IN" sz="1400" b="0" i="0" u="none" strike="noStrike">
                          <a:solidFill>
                            <a:srgbClr val="000000"/>
                          </a:solidFill>
                          <a:effectLst/>
                          <a:latin typeface="Calibri" panose="020F0502020204030204" pitchFamily="34" charset="0"/>
                        </a:rPr>
                        <a:t>Enaco Distributors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659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78411.86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5647621"/>
                  </a:ext>
                </a:extLst>
              </a:tr>
              <a:tr h="348935">
                <a:tc>
                  <a:txBody>
                    <a:bodyPr/>
                    <a:lstStyle/>
                    <a:p>
                      <a:pPr algn="ctr" fontAlgn="b"/>
                      <a:r>
                        <a:rPr lang="en-IN" sz="1400" b="0" i="0" u="none" strike="noStrike" dirty="0">
                          <a:solidFill>
                            <a:srgbClr val="000000"/>
                          </a:solidFill>
                          <a:effectLst/>
                          <a:latin typeface="Calibri" panose="020F0502020204030204" pitchFamily="34" charset="0"/>
                        </a:rPr>
                        <a:t>Australian Collectables, Ltd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1018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64591.46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385746"/>
                  </a:ext>
                </a:extLst>
              </a:tr>
              <a:tr h="348935">
                <a:tc>
                  <a:txBody>
                    <a:bodyPr/>
                    <a:lstStyle/>
                    <a:p>
                      <a:pPr algn="ctr" fontAlgn="b"/>
                      <a:r>
                        <a:rPr lang="en-IN" sz="1400" b="0" i="0" u="none" strike="noStrike">
                          <a:solidFill>
                            <a:srgbClr val="000000"/>
                          </a:solidFill>
                          <a:effectLst/>
                          <a:latin typeface="Calibri" panose="020F0502020204030204" pitchFamily="34" charset="0"/>
                        </a:rPr>
                        <a:t>Gift Ideas Corp.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947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57294.42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4092018"/>
                  </a:ext>
                </a:extLst>
              </a:tr>
            </a:tbl>
          </a:graphicData>
        </a:graphic>
      </p:graphicFrame>
      <p:sp>
        <p:nvSpPr>
          <p:cNvPr id="24" name="Oval 23">
            <a:extLst>
              <a:ext uri="{FF2B5EF4-FFF2-40B4-BE49-F238E27FC236}">
                <a16:creationId xmlns:a16="http://schemas.microsoft.com/office/drawing/2014/main" id="{402EC35D-0C5A-4703-8047-9CB9747EF2B3}"/>
              </a:ext>
            </a:extLst>
          </p:cNvPr>
          <p:cNvSpPr/>
          <p:nvPr/>
        </p:nvSpPr>
        <p:spPr>
          <a:xfrm>
            <a:off x="7735261" y="765644"/>
            <a:ext cx="2096461" cy="1100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27E4F99F-132F-4A17-970D-0FD7025B2CD6}"/>
              </a:ext>
            </a:extLst>
          </p:cNvPr>
          <p:cNvSpPr txBox="1"/>
          <p:nvPr/>
        </p:nvSpPr>
        <p:spPr>
          <a:xfrm>
            <a:off x="8081682" y="870999"/>
            <a:ext cx="2096461" cy="954107"/>
          </a:xfrm>
          <a:prstGeom prst="rect">
            <a:avLst/>
          </a:prstGeom>
          <a:noFill/>
        </p:spPr>
        <p:txBody>
          <a:bodyPr wrap="square" rtlCol="0">
            <a:spAutoFit/>
          </a:bodyPr>
          <a:lstStyle/>
          <a:p>
            <a:r>
              <a:rPr lang="en-GB" sz="1400" b="1" dirty="0"/>
              <a:t>Selection Criteria</a:t>
            </a:r>
          </a:p>
          <a:p>
            <a:r>
              <a:rPr lang="en-GB" sz="1400" b="1" dirty="0"/>
              <a:t>R – 1</a:t>
            </a:r>
          </a:p>
          <a:p>
            <a:r>
              <a:rPr lang="en-GB" sz="1400" b="1" dirty="0"/>
              <a:t>F – (2-5)</a:t>
            </a:r>
          </a:p>
          <a:p>
            <a:r>
              <a:rPr lang="en-GB" sz="1400" b="1" dirty="0"/>
              <a:t>M – (1-5)</a:t>
            </a:r>
            <a:endParaRPr lang="en-IN" sz="1400" b="1" dirty="0"/>
          </a:p>
        </p:txBody>
      </p:sp>
    </p:spTree>
    <p:extLst>
      <p:ext uri="{BB962C8B-B14F-4D97-AF65-F5344CB8AC3E}">
        <p14:creationId xmlns:p14="http://schemas.microsoft.com/office/powerpoint/2010/main" val="15097960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1595C542-AA4A-4207-B9E4-F375E08073FF}"/>
              </a:ext>
            </a:extLst>
          </p:cNvPr>
          <p:cNvSpPr/>
          <p:nvPr/>
        </p:nvSpPr>
        <p:spPr>
          <a:xfrm>
            <a:off x="7735261" y="765644"/>
            <a:ext cx="2096461" cy="1100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721011"/>
            <a:ext cx="10515600" cy="436046"/>
          </a:xfrm>
        </p:spPr>
        <p:txBody>
          <a:bodyPr lIns="0">
            <a:normAutofit fontScale="90000"/>
          </a:bodyPr>
          <a:lstStyle/>
          <a:p>
            <a:r>
              <a:rPr lang="en-US" dirty="0"/>
              <a:t>Lost customers</a:t>
            </a:r>
          </a:p>
        </p:txBody>
      </p:sp>
      <p:sp>
        <p:nvSpPr>
          <p:cNvPr id="75" name="Text Placeholder 74">
            <a:extLst>
              <a:ext uri="{FF2B5EF4-FFF2-40B4-BE49-F238E27FC236}">
                <a16:creationId xmlns:a16="http://schemas.microsoft.com/office/drawing/2014/main" id="{5425916A-A2C0-45C3-9A48-E48DEB97F631}"/>
              </a:ext>
            </a:extLst>
          </p:cNvPr>
          <p:cNvSpPr>
            <a:spLocks noGrp="1"/>
          </p:cNvSpPr>
          <p:nvPr>
            <p:ph type="body" sz="quarter" idx="16"/>
          </p:nvPr>
        </p:nvSpPr>
        <p:spPr>
          <a:xfrm>
            <a:off x="869576" y="1168705"/>
            <a:ext cx="6765925" cy="583664"/>
          </a:xfrm>
        </p:spPr>
        <p:txBody>
          <a:bodyPr/>
          <a:lstStyle/>
          <a:p>
            <a:r>
              <a:rPr lang="en-US" sz="1600" dirty="0"/>
              <a:t>Customers which were more than one time visited (but less frequent) and they have not visited recently, are lost customers.</a:t>
            </a:r>
          </a:p>
        </p:txBody>
      </p:sp>
      <p:sp>
        <p:nvSpPr>
          <p:cNvPr id="2" name="Date Placeholder 1">
            <a:extLst>
              <a:ext uri="{FF2B5EF4-FFF2-40B4-BE49-F238E27FC236}">
                <a16:creationId xmlns:a16="http://schemas.microsoft.com/office/drawing/2014/main" id="{402600B4-5BE8-447C-8531-6CD75CB45735}"/>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217076FA-2B16-4A6F-9631-8D175CE7886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27</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le 3">
            <a:extLst>
              <a:ext uri="{FF2B5EF4-FFF2-40B4-BE49-F238E27FC236}">
                <a16:creationId xmlns:a16="http://schemas.microsoft.com/office/drawing/2014/main" id="{16F46EA8-AA94-4E47-9AA0-EBC3B007458B}"/>
              </a:ext>
            </a:extLst>
          </p:cNvPr>
          <p:cNvSpPr txBox="1">
            <a:spLocks/>
          </p:cNvSpPr>
          <p:nvPr/>
        </p:nvSpPr>
        <p:spPr>
          <a:xfrm>
            <a:off x="838200" y="351678"/>
            <a:ext cx="10515600" cy="1325563"/>
          </a:xfrm>
          <a:prstGeom prst="rect">
            <a:avLst/>
          </a:prstGeom>
        </p:spPr>
        <p:txBody>
          <a:bodyPr vert="horz" lIns="0" tIns="45720" rIns="91440" bIns="45720" rtlCol="0" anchor="ctr">
            <a:normAutofit/>
          </a:bodyPr>
          <a:lstStyle>
            <a:lvl1pPr algn="l"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endParaRPr lang="en-IN" dirty="0"/>
          </a:p>
        </p:txBody>
      </p:sp>
      <p:sp>
        <p:nvSpPr>
          <p:cNvPr id="15" name="TextBox 14">
            <a:extLst>
              <a:ext uri="{FF2B5EF4-FFF2-40B4-BE49-F238E27FC236}">
                <a16:creationId xmlns:a16="http://schemas.microsoft.com/office/drawing/2014/main" id="{E210163E-FA20-4697-B853-FA21ED80A024}"/>
              </a:ext>
            </a:extLst>
          </p:cNvPr>
          <p:cNvSpPr txBox="1"/>
          <p:nvPr/>
        </p:nvSpPr>
        <p:spPr>
          <a:xfrm>
            <a:off x="6615953" y="0"/>
            <a:ext cx="5576047" cy="369332"/>
          </a:xfrm>
          <a:prstGeom prst="rect">
            <a:avLst/>
          </a:prstGeom>
          <a:noFill/>
        </p:spPr>
        <p:txBody>
          <a:bodyPr wrap="square" rtlCol="0">
            <a:spAutoFit/>
          </a:bodyPr>
          <a:lstStyle/>
          <a:p>
            <a:r>
              <a:rPr lang="en-US" dirty="0"/>
              <a:t>Inferences from RFM Analysis and identified segments</a:t>
            </a:r>
            <a:endParaRPr lang="en-IN" dirty="0"/>
          </a:p>
        </p:txBody>
      </p:sp>
      <p:sp>
        <p:nvSpPr>
          <p:cNvPr id="17" name="Text Placeholder 16">
            <a:extLst>
              <a:ext uri="{FF2B5EF4-FFF2-40B4-BE49-F238E27FC236}">
                <a16:creationId xmlns:a16="http://schemas.microsoft.com/office/drawing/2014/main" id="{5A622061-139F-4E50-8665-1B1F5FB2B506}"/>
              </a:ext>
            </a:extLst>
          </p:cNvPr>
          <p:cNvSpPr>
            <a:spLocks noGrp="1"/>
          </p:cNvSpPr>
          <p:nvPr>
            <p:ph type="body" sz="quarter" idx="14"/>
          </p:nvPr>
        </p:nvSpPr>
        <p:spPr/>
        <p:txBody>
          <a:bodyPr/>
          <a:lstStyle/>
          <a:p>
            <a:r>
              <a:rPr lang="en-GB" dirty="0"/>
              <a:t>INTERFERNCE -</a:t>
            </a:r>
            <a:endParaRPr lang="en-IN" dirty="0"/>
          </a:p>
        </p:txBody>
      </p:sp>
      <p:sp>
        <p:nvSpPr>
          <p:cNvPr id="19" name="Content Placeholder 18">
            <a:extLst>
              <a:ext uri="{FF2B5EF4-FFF2-40B4-BE49-F238E27FC236}">
                <a16:creationId xmlns:a16="http://schemas.microsoft.com/office/drawing/2014/main" id="{91FFAB2B-2029-4602-88AE-3E3731473AE1}"/>
              </a:ext>
            </a:extLst>
          </p:cNvPr>
          <p:cNvSpPr>
            <a:spLocks noGrp="1"/>
          </p:cNvSpPr>
          <p:nvPr>
            <p:ph sz="quarter" idx="15"/>
          </p:nvPr>
        </p:nvSpPr>
        <p:spPr/>
        <p:txBody>
          <a:bodyPr>
            <a:normAutofit/>
          </a:bodyPr>
          <a:lstStyle/>
          <a:p>
            <a:pPr marL="171450" indent="-171450">
              <a:buFont typeface="Arial" panose="020B0604020202020204" pitchFamily="34" charset="0"/>
              <a:buChar char="•"/>
            </a:pPr>
            <a:r>
              <a:rPr lang="en-GB" sz="1400" dirty="0"/>
              <a:t>All 9 customers are classified in cluster “0”</a:t>
            </a:r>
          </a:p>
          <a:p>
            <a:pPr marL="171450" indent="-171450">
              <a:buFont typeface="Arial" panose="020B0604020202020204" pitchFamily="34" charset="0"/>
              <a:buChar char="•"/>
            </a:pPr>
            <a:r>
              <a:rPr lang="en-GB" sz="1400" dirty="0"/>
              <a:t>Diecast collectables has some monetary value compared to others, but not very high to be concerned</a:t>
            </a:r>
          </a:p>
          <a:p>
            <a:pPr marL="171450" indent="-171450">
              <a:buFont typeface="Arial" panose="020B0604020202020204" pitchFamily="34" charset="0"/>
              <a:buChar char="•"/>
            </a:pPr>
            <a:r>
              <a:rPr lang="en-GB" sz="1400" dirty="0"/>
              <a:t>Auto-moto classics Inc. and Royale </a:t>
            </a:r>
            <a:r>
              <a:rPr lang="en-GB" sz="1400" dirty="0" err="1"/>
              <a:t>Belge</a:t>
            </a:r>
            <a:r>
              <a:rPr lang="en-GB" sz="1400" dirty="0"/>
              <a:t> has visited least number of times.</a:t>
            </a:r>
          </a:p>
          <a:p>
            <a:pPr marL="171450" indent="-171450">
              <a:buFont typeface="Arial" panose="020B0604020202020204" pitchFamily="34" charset="0"/>
              <a:buChar char="•"/>
            </a:pPr>
            <a:r>
              <a:rPr lang="en-GB" sz="1400" dirty="0"/>
              <a:t>Auto-moto classic Inc. was last visited around 4 years ago.</a:t>
            </a:r>
            <a:endParaRPr lang="en-IN" sz="1400" dirty="0"/>
          </a:p>
        </p:txBody>
      </p:sp>
      <p:graphicFrame>
        <p:nvGraphicFramePr>
          <p:cNvPr id="6" name="Table 5">
            <a:extLst>
              <a:ext uri="{FF2B5EF4-FFF2-40B4-BE49-F238E27FC236}">
                <a16:creationId xmlns:a16="http://schemas.microsoft.com/office/drawing/2014/main" id="{AD66350E-882A-4043-9B3D-AA2305D4018B}"/>
              </a:ext>
            </a:extLst>
          </p:cNvPr>
          <p:cNvGraphicFramePr>
            <a:graphicFrameLocks noGrp="1"/>
          </p:cNvGraphicFramePr>
          <p:nvPr>
            <p:extLst>
              <p:ext uri="{D42A27DB-BD31-4B8C-83A1-F6EECF244321}">
                <p14:modId xmlns:p14="http://schemas.microsoft.com/office/powerpoint/2010/main" val="3312972886"/>
              </p:ext>
            </p:extLst>
          </p:nvPr>
        </p:nvGraphicFramePr>
        <p:xfrm>
          <a:off x="869577" y="2233380"/>
          <a:ext cx="6593540" cy="3641960"/>
        </p:xfrm>
        <a:graphic>
          <a:graphicData uri="http://schemas.openxmlformats.org/drawingml/2006/table">
            <a:tbl>
              <a:tblPr/>
              <a:tblGrid>
                <a:gridCol w="3260966">
                  <a:extLst>
                    <a:ext uri="{9D8B030D-6E8A-4147-A177-3AD203B41FA5}">
                      <a16:colId xmlns:a16="http://schemas.microsoft.com/office/drawing/2014/main" val="1784469429"/>
                    </a:ext>
                  </a:extLst>
                </a:gridCol>
                <a:gridCol w="991510">
                  <a:extLst>
                    <a:ext uri="{9D8B030D-6E8A-4147-A177-3AD203B41FA5}">
                      <a16:colId xmlns:a16="http://schemas.microsoft.com/office/drawing/2014/main" val="4085121274"/>
                    </a:ext>
                  </a:extLst>
                </a:gridCol>
                <a:gridCol w="1173286">
                  <a:extLst>
                    <a:ext uri="{9D8B030D-6E8A-4147-A177-3AD203B41FA5}">
                      <a16:colId xmlns:a16="http://schemas.microsoft.com/office/drawing/2014/main" val="2062187448"/>
                    </a:ext>
                  </a:extLst>
                </a:gridCol>
                <a:gridCol w="1167778">
                  <a:extLst>
                    <a:ext uri="{9D8B030D-6E8A-4147-A177-3AD203B41FA5}">
                      <a16:colId xmlns:a16="http://schemas.microsoft.com/office/drawing/2014/main" val="288175299"/>
                    </a:ext>
                  </a:extLst>
                </a:gridCol>
              </a:tblGrid>
              <a:tr h="364196">
                <a:tc>
                  <a:txBody>
                    <a:bodyPr/>
                    <a:lstStyle/>
                    <a:p>
                      <a:pPr algn="ctr" fontAlgn="b"/>
                      <a:r>
                        <a:rPr lang="en-IN" sz="1400" b="1" i="0" u="none" strike="noStrike">
                          <a:solidFill>
                            <a:srgbClr val="FFFFFF"/>
                          </a:solidFill>
                          <a:effectLst/>
                          <a:latin typeface="Calibri" panose="020F0502020204030204" pitchFamily="34" charset="0"/>
                        </a:rPr>
                        <a:t>Customer 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IN" sz="1400" b="1" i="0" u="none" strike="noStrike">
                          <a:solidFill>
                            <a:srgbClr val="FFFFFF"/>
                          </a:solidFill>
                          <a:effectLst/>
                          <a:latin typeface="Calibri" panose="020F0502020204030204" pitchFamily="34" charset="0"/>
                        </a:rPr>
                        <a:t>Recency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IN" sz="1400" b="1" i="0" u="none" strike="noStrike">
                          <a:solidFill>
                            <a:srgbClr val="FFFFFF"/>
                          </a:solidFill>
                          <a:effectLst/>
                          <a:latin typeface="Calibri" panose="020F0502020204030204" pitchFamily="34" charset="0"/>
                        </a:rPr>
                        <a:t>Frequency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IN" sz="1400" b="1" i="0" u="none" strike="noStrike">
                          <a:solidFill>
                            <a:srgbClr val="FFFFFF"/>
                          </a:solidFill>
                          <a:effectLst/>
                          <a:latin typeface="Calibri" panose="020F0502020204030204" pitchFamily="34" charset="0"/>
                        </a:rPr>
                        <a:t>Monetary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3014511054"/>
                  </a:ext>
                </a:extLst>
              </a:tr>
              <a:tr h="364196">
                <a:tc>
                  <a:txBody>
                    <a:bodyPr/>
                    <a:lstStyle/>
                    <a:p>
                      <a:pPr algn="ctr" fontAlgn="b"/>
                      <a:r>
                        <a:rPr lang="en-IN" sz="1400" b="0" i="0" u="none" strike="noStrike">
                          <a:solidFill>
                            <a:srgbClr val="000000"/>
                          </a:solidFill>
                          <a:effectLst/>
                          <a:latin typeface="Calibri" panose="020F0502020204030204" pitchFamily="34" charset="0"/>
                        </a:rPr>
                        <a:t>Diecast Collectables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672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70859.78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1757517"/>
                  </a:ext>
                </a:extLst>
              </a:tr>
              <a:tr h="364196">
                <a:tc>
                  <a:txBody>
                    <a:bodyPr/>
                    <a:lstStyle/>
                    <a:p>
                      <a:pPr algn="ctr" fontAlgn="b"/>
                      <a:r>
                        <a:rPr lang="en-IN" sz="1400" b="0" i="0" u="none" strike="noStrike">
                          <a:solidFill>
                            <a:srgbClr val="000000"/>
                          </a:solidFill>
                          <a:effectLst/>
                          <a:latin typeface="Calibri" panose="020F0502020204030204" pitchFamily="34" charset="0"/>
                        </a:rPr>
                        <a:t>Auto-Moto Classics Inc.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1353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26479.26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4398937"/>
                  </a:ext>
                </a:extLst>
              </a:tr>
              <a:tr h="364196">
                <a:tc>
                  <a:txBody>
                    <a:bodyPr/>
                    <a:lstStyle/>
                    <a:p>
                      <a:pPr algn="ctr" fontAlgn="b"/>
                      <a:r>
                        <a:rPr lang="en-IN" sz="1400" b="0" i="0" u="none" strike="noStrike">
                          <a:solidFill>
                            <a:srgbClr val="000000"/>
                          </a:solidFill>
                          <a:effectLst/>
                          <a:latin typeface="Calibri" panose="020F0502020204030204" pitchFamily="34" charset="0"/>
                        </a:rPr>
                        <a:t>Bavarian Collectables Imports, Co.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801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34993.92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1520674"/>
                  </a:ext>
                </a:extLst>
              </a:tr>
              <a:tr h="364196">
                <a:tc>
                  <a:txBody>
                    <a:bodyPr/>
                    <a:lstStyle/>
                    <a:p>
                      <a:pPr algn="ctr" fontAlgn="b"/>
                      <a:r>
                        <a:rPr lang="en-IN" sz="1400" b="0" i="0" u="none" strike="noStrike">
                          <a:solidFill>
                            <a:srgbClr val="000000"/>
                          </a:solidFill>
                          <a:effectLst/>
                          <a:latin typeface="Calibri" panose="020F0502020204030204" pitchFamily="34" charset="0"/>
                        </a:rPr>
                        <a:t>Clover Collections, Co.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659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57756.43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7595378"/>
                  </a:ext>
                </a:extLst>
              </a:tr>
              <a:tr h="364196">
                <a:tc>
                  <a:txBody>
                    <a:bodyPr/>
                    <a:lstStyle/>
                    <a:p>
                      <a:pPr algn="ctr" fontAlgn="b"/>
                      <a:r>
                        <a:rPr lang="en-IN" sz="1400" b="0" i="0" u="none" strike="noStrike">
                          <a:solidFill>
                            <a:srgbClr val="000000"/>
                          </a:solidFill>
                          <a:effectLst/>
                          <a:latin typeface="Calibri" panose="020F0502020204030204" pitchFamily="34" charset="0"/>
                        </a:rPr>
                        <a:t>Double Decker Gift Stores, Ltd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670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36019.04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1262867"/>
                  </a:ext>
                </a:extLst>
              </a:tr>
              <a:tr h="364196">
                <a:tc>
                  <a:txBody>
                    <a:bodyPr/>
                    <a:lstStyle/>
                    <a:p>
                      <a:pPr algn="ctr" fontAlgn="b"/>
                      <a:r>
                        <a:rPr lang="en-IN" sz="1400" b="0" i="0" u="none" strike="noStrike">
                          <a:solidFill>
                            <a:srgbClr val="000000"/>
                          </a:solidFill>
                          <a:effectLst/>
                          <a:latin typeface="Calibri" panose="020F0502020204030204" pitchFamily="34" charset="0"/>
                        </a:rPr>
                        <a:t>Iberia Gift Imports, Corp.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904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54723.62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1707571"/>
                  </a:ext>
                </a:extLst>
              </a:tr>
              <a:tr h="364196">
                <a:tc>
                  <a:txBody>
                    <a:bodyPr/>
                    <a:lstStyle/>
                    <a:p>
                      <a:pPr algn="ctr" fontAlgn="b"/>
                      <a:r>
                        <a:rPr lang="en-IN" sz="1400" b="0" i="0" u="none" strike="noStrike">
                          <a:solidFill>
                            <a:srgbClr val="000000"/>
                          </a:solidFill>
                          <a:effectLst/>
                          <a:latin typeface="Calibri" panose="020F0502020204030204" pitchFamily="34" charset="0"/>
                        </a:rPr>
                        <a:t>Mini Auto Werke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717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52263.9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9574946"/>
                  </a:ext>
                </a:extLst>
              </a:tr>
              <a:tr h="364196">
                <a:tc>
                  <a:txBody>
                    <a:bodyPr/>
                    <a:lstStyle/>
                    <a:p>
                      <a:pPr algn="ctr" fontAlgn="b"/>
                      <a:r>
                        <a:rPr lang="en-IN" sz="1400" b="0" i="0" u="none" strike="noStrike">
                          <a:solidFill>
                            <a:srgbClr val="000000"/>
                          </a:solidFill>
                          <a:effectLst/>
                          <a:latin typeface="Calibri" panose="020F0502020204030204" pitchFamily="34" charset="0"/>
                        </a:rPr>
                        <a:t>Royale Belge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737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33440.1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9138740"/>
                  </a:ext>
                </a:extLst>
              </a:tr>
              <a:tr h="364196">
                <a:tc>
                  <a:txBody>
                    <a:bodyPr/>
                    <a:lstStyle/>
                    <a:p>
                      <a:pPr algn="ctr" fontAlgn="b"/>
                      <a:r>
                        <a:rPr lang="en-IN" sz="1400" b="0" i="0" u="none" strike="noStrike">
                          <a:solidFill>
                            <a:srgbClr val="000000"/>
                          </a:solidFill>
                          <a:effectLst/>
                          <a:latin typeface="Calibri" panose="020F0502020204030204" pitchFamily="34" charset="0"/>
                        </a:rPr>
                        <a:t>Signal Collectibles Ltd.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836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50218.51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5956195"/>
                  </a:ext>
                </a:extLst>
              </a:tr>
            </a:tbl>
          </a:graphicData>
        </a:graphic>
      </p:graphicFrame>
      <p:sp>
        <p:nvSpPr>
          <p:cNvPr id="7" name="TextBox 6">
            <a:extLst>
              <a:ext uri="{FF2B5EF4-FFF2-40B4-BE49-F238E27FC236}">
                <a16:creationId xmlns:a16="http://schemas.microsoft.com/office/drawing/2014/main" id="{437DCDF5-6620-4EB5-93C6-14536137E93D}"/>
              </a:ext>
            </a:extLst>
          </p:cNvPr>
          <p:cNvSpPr txBox="1"/>
          <p:nvPr/>
        </p:nvSpPr>
        <p:spPr>
          <a:xfrm>
            <a:off x="8081682" y="870999"/>
            <a:ext cx="2096461" cy="954107"/>
          </a:xfrm>
          <a:prstGeom prst="rect">
            <a:avLst/>
          </a:prstGeom>
          <a:noFill/>
        </p:spPr>
        <p:txBody>
          <a:bodyPr wrap="square" rtlCol="0">
            <a:spAutoFit/>
          </a:bodyPr>
          <a:lstStyle/>
          <a:p>
            <a:r>
              <a:rPr lang="en-GB" sz="1400" b="1" dirty="0"/>
              <a:t>Selection Criteria</a:t>
            </a:r>
          </a:p>
          <a:p>
            <a:r>
              <a:rPr lang="en-GB" sz="1400" b="1" dirty="0"/>
              <a:t>R – 1</a:t>
            </a:r>
          </a:p>
          <a:p>
            <a:r>
              <a:rPr lang="en-GB" sz="1400" b="1" dirty="0"/>
              <a:t>F – 1</a:t>
            </a:r>
          </a:p>
          <a:p>
            <a:r>
              <a:rPr lang="en-GB" sz="1400" b="1" dirty="0"/>
              <a:t>M – (1-5)</a:t>
            </a:r>
            <a:endParaRPr lang="en-IN" sz="1400" b="1" dirty="0"/>
          </a:p>
        </p:txBody>
      </p:sp>
    </p:spTree>
    <p:extLst>
      <p:ext uri="{BB962C8B-B14F-4D97-AF65-F5344CB8AC3E}">
        <p14:creationId xmlns:p14="http://schemas.microsoft.com/office/powerpoint/2010/main" val="2840443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721011"/>
            <a:ext cx="10515600" cy="436046"/>
          </a:xfrm>
        </p:spPr>
        <p:txBody>
          <a:bodyPr lIns="0">
            <a:normAutofit fontScale="90000"/>
          </a:bodyPr>
          <a:lstStyle/>
          <a:p>
            <a:r>
              <a:rPr lang="en-US" dirty="0"/>
              <a:t>loyal customers</a:t>
            </a:r>
          </a:p>
        </p:txBody>
      </p:sp>
      <p:sp>
        <p:nvSpPr>
          <p:cNvPr id="75" name="Text Placeholder 74">
            <a:extLst>
              <a:ext uri="{FF2B5EF4-FFF2-40B4-BE49-F238E27FC236}">
                <a16:creationId xmlns:a16="http://schemas.microsoft.com/office/drawing/2014/main" id="{5425916A-A2C0-45C3-9A48-E48DEB97F631}"/>
              </a:ext>
            </a:extLst>
          </p:cNvPr>
          <p:cNvSpPr>
            <a:spLocks noGrp="1"/>
          </p:cNvSpPr>
          <p:nvPr>
            <p:ph type="body" sz="quarter" idx="16"/>
          </p:nvPr>
        </p:nvSpPr>
        <p:spPr>
          <a:xfrm>
            <a:off x="869576" y="1168705"/>
            <a:ext cx="6765925" cy="583664"/>
          </a:xfrm>
        </p:spPr>
        <p:txBody>
          <a:bodyPr/>
          <a:lstStyle/>
          <a:p>
            <a:r>
              <a:rPr lang="en-US" sz="1600" dirty="0"/>
              <a:t>Customers which were more than one time visited (but less frequent) and they have not visited recently, are lost customers.</a:t>
            </a:r>
          </a:p>
        </p:txBody>
      </p:sp>
      <p:sp>
        <p:nvSpPr>
          <p:cNvPr id="2" name="Date Placeholder 1">
            <a:extLst>
              <a:ext uri="{FF2B5EF4-FFF2-40B4-BE49-F238E27FC236}">
                <a16:creationId xmlns:a16="http://schemas.microsoft.com/office/drawing/2014/main" id="{402600B4-5BE8-447C-8531-6CD75CB45735}"/>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217076FA-2B16-4A6F-9631-8D175CE7886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28</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le 3">
            <a:extLst>
              <a:ext uri="{FF2B5EF4-FFF2-40B4-BE49-F238E27FC236}">
                <a16:creationId xmlns:a16="http://schemas.microsoft.com/office/drawing/2014/main" id="{16F46EA8-AA94-4E47-9AA0-EBC3B007458B}"/>
              </a:ext>
            </a:extLst>
          </p:cNvPr>
          <p:cNvSpPr txBox="1">
            <a:spLocks/>
          </p:cNvSpPr>
          <p:nvPr/>
        </p:nvSpPr>
        <p:spPr>
          <a:xfrm>
            <a:off x="838200" y="351678"/>
            <a:ext cx="10515600" cy="1325563"/>
          </a:xfrm>
          <a:prstGeom prst="rect">
            <a:avLst/>
          </a:prstGeom>
        </p:spPr>
        <p:txBody>
          <a:bodyPr vert="horz" lIns="0" tIns="45720" rIns="91440" bIns="45720" rtlCol="0" anchor="ctr">
            <a:normAutofit/>
          </a:bodyPr>
          <a:lstStyle>
            <a:lvl1pPr algn="l"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endParaRPr lang="en-IN" dirty="0"/>
          </a:p>
        </p:txBody>
      </p:sp>
      <p:sp>
        <p:nvSpPr>
          <p:cNvPr id="15" name="TextBox 14">
            <a:extLst>
              <a:ext uri="{FF2B5EF4-FFF2-40B4-BE49-F238E27FC236}">
                <a16:creationId xmlns:a16="http://schemas.microsoft.com/office/drawing/2014/main" id="{E210163E-FA20-4697-B853-FA21ED80A024}"/>
              </a:ext>
            </a:extLst>
          </p:cNvPr>
          <p:cNvSpPr txBox="1"/>
          <p:nvPr/>
        </p:nvSpPr>
        <p:spPr>
          <a:xfrm>
            <a:off x="6615953" y="0"/>
            <a:ext cx="5576047" cy="369332"/>
          </a:xfrm>
          <a:prstGeom prst="rect">
            <a:avLst/>
          </a:prstGeom>
          <a:noFill/>
        </p:spPr>
        <p:txBody>
          <a:bodyPr wrap="square" rtlCol="0">
            <a:spAutoFit/>
          </a:bodyPr>
          <a:lstStyle/>
          <a:p>
            <a:r>
              <a:rPr lang="en-US" dirty="0"/>
              <a:t>Inferences from RFM Analysis and identified segments</a:t>
            </a:r>
            <a:endParaRPr lang="en-IN" dirty="0"/>
          </a:p>
        </p:txBody>
      </p:sp>
      <p:sp>
        <p:nvSpPr>
          <p:cNvPr id="17" name="Text Placeholder 16">
            <a:extLst>
              <a:ext uri="{FF2B5EF4-FFF2-40B4-BE49-F238E27FC236}">
                <a16:creationId xmlns:a16="http://schemas.microsoft.com/office/drawing/2014/main" id="{5A622061-139F-4E50-8665-1B1F5FB2B506}"/>
              </a:ext>
            </a:extLst>
          </p:cNvPr>
          <p:cNvSpPr>
            <a:spLocks noGrp="1"/>
          </p:cNvSpPr>
          <p:nvPr>
            <p:ph type="body" sz="quarter" idx="14"/>
          </p:nvPr>
        </p:nvSpPr>
        <p:spPr/>
        <p:txBody>
          <a:bodyPr/>
          <a:lstStyle/>
          <a:p>
            <a:r>
              <a:rPr lang="en-GB" dirty="0"/>
              <a:t>INTERFERNCE -</a:t>
            </a:r>
            <a:endParaRPr lang="en-IN" dirty="0"/>
          </a:p>
        </p:txBody>
      </p:sp>
      <p:sp>
        <p:nvSpPr>
          <p:cNvPr id="19" name="Content Placeholder 18">
            <a:extLst>
              <a:ext uri="{FF2B5EF4-FFF2-40B4-BE49-F238E27FC236}">
                <a16:creationId xmlns:a16="http://schemas.microsoft.com/office/drawing/2014/main" id="{91FFAB2B-2029-4602-88AE-3E3731473AE1}"/>
              </a:ext>
            </a:extLst>
          </p:cNvPr>
          <p:cNvSpPr>
            <a:spLocks noGrp="1"/>
          </p:cNvSpPr>
          <p:nvPr>
            <p:ph sz="quarter" idx="15"/>
          </p:nvPr>
        </p:nvSpPr>
        <p:spPr/>
        <p:txBody>
          <a:bodyPr>
            <a:normAutofit/>
          </a:bodyPr>
          <a:lstStyle/>
          <a:p>
            <a:pPr marL="171450" indent="-171450">
              <a:buFont typeface="Arial" panose="020B0604020202020204" pitchFamily="34" charset="0"/>
              <a:buChar char="•"/>
            </a:pPr>
            <a:r>
              <a:rPr lang="en-GB" sz="1400" dirty="0"/>
              <a:t>All our best customer (BOLD) are loyal as well, since they are classified in highest bin (5-5-5)</a:t>
            </a:r>
          </a:p>
          <a:p>
            <a:pPr marL="171450" indent="-171450">
              <a:buFont typeface="Arial" panose="020B0604020202020204" pitchFamily="34" charset="0"/>
              <a:buChar char="•"/>
            </a:pPr>
            <a:r>
              <a:rPr lang="en-GB" sz="1400" dirty="0"/>
              <a:t>Loyal customers are more frequent and their visit would be more recent even if they are not holding high monetary values.</a:t>
            </a:r>
          </a:p>
          <a:p>
            <a:pPr marL="171450" indent="-171450">
              <a:buFont typeface="Arial" panose="020B0604020202020204" pitchFamily="34" charset="0"/>
              <a:buChar char="•"/>
            </a:pPr>
            <a:r>
              <a:rPr lang="en-GB" sz="1400" dirty="0"/>
              <a:t>They are all classified in cluster “1” or “2”</a:t>
            </a:r>
          </a:p>
          <a:p>
            <a:pPr marL="171450" indent="-171450">
              <a:buFont typeface="Arial" panose="020B0604020202020204" pitchFamily="34" charset="0"/>
              <a:buChar char="•"/>
            </a:pPr>
            <a:endParaRPr lang="en-IN" sz="1400" dirty="0"/>
          </a:p>
        </p:txBody>
      </p:sp>
      <p:graphicFrame>
        <p:nvGraphicFramePr>
          <p:cNvPr id="7" name="Table 6">
            <a:extLst>
              <a:ext uri="{FF2B5EF4-FFF2-40B4-BE49-F238E27FC236}">
                <a16:creationId xmlns:a16="http://schemas.microsoft.com/office/drawing/2014/main" id="{ADAB9C80-58A5-42E7-BED6-A283303C0856}"/>
              </a:ext>
            </a:extLst>
          </p:cNvPr>
          <p:cNvGraphicFramePr>
            <a:graphicFrameLocks noGrp="1"/>
          </p:cNvGraphicFramePr>
          <p:nvPr>
            <p:extLst>
              <p:ext uri="{D42A27DB-BD31-4B8C-83A1-F6EECF244321}">
                <p14:modId xmlns:p14="http://schemas.microsoft.com/office/powerpoint/2010/main" val="676665282"/>
              </p:ext>
            </p:extLst>
          </p:nvPr>
        </p:nvGraphicFramePr>
        <p:xfrm>
          <a:off x="869577" y="2046573"/>
          <a:ext cx="6765923" cy="3977714"/>
        </p:xfrm>
        <a:graphic>
          <a:graphicData uri="http://schemas.openxmlformats.org/drawingml/2006/table">
            <a:tbl>
              <a:tblPr/>
              <a:tblGrid>
                <a:gridCol w="3346221">
                  <a:extLst>
                    <a:ext uri="{9D8B030D-6E8A-4147-A177-3AD203B41FA5}">
                      <a16:colId xmlns:a16="http://schemas.microsoft.com/office/drawing/2014/main" val="2041571688"/>
                    </a:ext>
                  </a:extLst>
                </a:gridCol>
                <a:gridCol w="1017432">
                  <a:extLst>
                    <a:ext uri="{9D8B030D-6E8A-4147-A177-3AD203B41FA5}">
                      <a16:colId xmlns:a16="http://schemas.microsoft.com/office/drawing/2014/main" val="2000333422"/>
                    </a:ext>
                  </a:extLst>
                </a:gridCol>
                <a:gridCol w="1203961">
                  <a:extLst>
                    <a:ext uri="{9D8B030D-6E8A-4147-A177-3AD203B41FA5}">
                      <a16:colId xmlns:a16="http://schemas.microsoft.com/office/drawing/2014/main" val="599427146"/>
                    </a:ext>
                  </a:extLst>
                </a:gridCol>
                <a:gridCol w="1198309">
                  <a:extLst>
                    <a:ext uri="{9D8B030D-6E8A-4147-A177-3AD203B41FA5}">
                      <a16:colId xmlns:a16="http://schemas.microsoft.com/office/drawing/2014/main" val="2504150375"/>
                    </a:ext>
                  </a:extLst>
                </a:gridCol>
              </a:tblGrid>
              <a:tr h="305978">
                <a:tc>
                  <a:txBody>
                    <a:bodyPr/>
                    <a:lstStyle/>
                    <a:p>
                      <a:pPr algn="ctr" fontAlgn="b"/>
                      <a:r>
                        <a:rPr lang="en-IN" sz="1400" b="1" i="0" u="none" strike="noStrike">
                          <a:solidFill>
                            <a:srgbClr val="FFFFFF"/>
                          </a:solidFill>
                          <a:effectLst/>
                          <a:latin typeface="Calibri" panose="020F0502020204030204" pitchFamily="34" charset="0"/>
                        </a:rPr>
                        <a:t>Customer 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IN" sz="1400" b="1" i="0" u="none" strike="noStrike">
                          <a:solidFill>
                            <a:srgbClr val="FFFFFF"/>
                          </a:solidFill>
                          <a:effectLst/>
                          <a:latin typeface="Calibri" panose="020F0502020204030204" pitchFamily="34" charset="0"/>
                        </a:rPr>
                        <a:t>Recency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IN" sz="1400" b="1" i="0" u="none" strike="noStrike">
                          <a:solidFill>
                            <a:srgbClr val="FFFFFF"/>
                          </a:solidFill>
                          <a:effectLst/>
                          <a:latin typeface="Calibri" panose="020F0502020204030204" pitchFamily="34" charset="0"/>
                        </a:rPr>
                        <a:t>Frequency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IN" sz="1400" b="1" i="0" u="none" strike="noStrike">
                          <a:solidFill>
                            <a:srgbClr val="FFFFFF"/>
                          </a:solidFill>
                          <a:effectLst/>
                          <a:latin typeface="Calibri" panose="020F0502020204030204" pitchFamily="34" charset="0"/>
                        </a:rPr>
                        <a:t>Monetary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926313710"/>
                  </a:ext>
                </a:extLst>
              </a:tr>
              <a:tr h="305978">
                <a:tc>
                  <a:txBody>
                    <a:bodyPr/>
                    <a:lstStyle/>
                    <a:p>
                      <a:pPr algn="ctr" fontAlgn="b"/>
                      <a:r>
                        <a:rPr lang="en-IN" sz="1400" b="1" i="0" u="none" strike="noStrike" dirty="0">
                          <a:solidFill>
                            <a:srgbClr val="000000"/>
                          </a:solidFill>
                          <a:effectLst/>
                          <a:latin typeface="Calibri" panose="020F0502020204030204" pitchFamily="34" charset="0"/>
                        </a:rPr>
                        <a:t>Anna's Decorations, Ltd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153996.13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2878307"/>
                  </a:ext>
                </a:extLst>
              </a:tr>
              <a:tr h="305978">
                <a:tc>
                  <a:txBody>
                    <a:bodyPr/>
                    <a:lstStyle/>
                    <a:p>
                      <a:pPr algn="ctr" fontAlgn="b"/>
                      <a:r>
                        <a:rPr lang="en-IN" sz="1400" b="1" i="0" u="none" strike="noStrike">
                          <a:solidFill>
                            <a:srgbClr val="000000"/>
                          </a:solidFill>
                          <a:effectLst/>
                          <a:latin typeface="Calibri" panose="020F0502020204030204" pitchFamily="34" charset="0"/>
                        </a:rPr>
                        <a:t>Euro Shopping Channel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259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912294.11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9295566"/>
                  </a:ext>
                </a:extLst>
              </a:tr>
              <a:tr h="305978">
                <a:tc>
                  <a:txBody>
                    <a:bodyPr/>
                    <a:lstStyle/>
                    <a:p>
                      <a:pPr algn="ctr" fontAlgn="b"/>
                      <a:r>
                        <a:rPr lang="en-IN" sz="1400" b="1" i="0" u="none" strike="noStrike">
                          <a:solidFill>
                            <a:srgbClr val="000000"/>
                          </a:solidFill>
                          <a:effectLst/>
                          <a:latin typeface="Calibri" panose="020F0502020204030204" pitchFamily="34" charset="0"/>
                        </a:rPr>
                        <a:t>La Rochelle Gifts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180124.9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8113922"/>
                  </a:ext>
                </a:extLst>
              </a:tr>
              <a:tr h="305978">
                <a:tc>
                  <a:txBody>
                    <a:bodyPr/>
                    <a:lstStyle/>
                    <a:p>
                      <a:pPr algn="ctr" fontAlgn="b"/>
                      <a:r>
                        <a:rPr lang="en-IN" sz="1400" b="1" i="0" u="none" strike="noStrike">
                          <a:solidFill>
                            <a:srgbClr val="000000"/>
                          </a:solidFill>
                          <a:effectLst/>
                          <a:latin typeface="Calibri" panose="020F0502020204030204" pitchFamily="34" charset="0"/>
                        </a:rPr>
                        <a:t>Land of Toys Inc.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216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164069.44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1550969"/>
                  </a:ext>
                </a:extLst>
              </a:tr>
              <a:tr h="305978">
                <a:tc>
                  <a:txBody>
                    <a:bodyPr/>
                    <a:lstStyle/>
                    <a:p>
                      <a:pPr algn="ctr" fontAlgn="b"/>
                      <a:r>
                        <a:rPr lang="en-IN" sz="1400" b="1" i="0" u="none" strike="noStrike">
                          <a:solidFill>
                            <a:srgbClr val="000000"/>
                          </a:solidFill>
                          <a:effectLst/>
                          <a:latin typeface="Calibri" panose="020F0502020204030204" pitchFamily="34" charset="0"/>
                        </a:rPr>
                        <a:t>Mini Gifts Distributors Ltd.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219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654858.06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9518027"/>
                  </a:ext>
                </a:extLst>
              </a:tr>
              <a:tr h="305978">
                <a:tc>
                  <a:txBody>
                    <a:bodyPr/>
                    <a:lstStyle/>
                    <a:p>
                      <a:pPr algn="ctr" fontAlgn="b"/>
                      <a:r>
                        <a:rPr lang="en-IN" sz="1400" b="1" i="0" u="none" strike="noStrike">
                          <a:solidFill>
                            <a:srgbClr val="000000"/>
                          </a:solidFill>
                          <a:effectLst/>
                          <a:latin typeface="Calibri" panose="020F0502020204030204" pitchFamily="34" charset="0"/>
                        </a:rPr>
                        <a:t>Salzburg Collectables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149798.63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2330579"/>
                  </a:ext>
                </a:extLst>
              </a:tr>
              <a:tr h="305978">
                <a:tc>
                  <a:txBody>
                    <a:bodyPr/>
                    <a:lstStyle/>
                    <a:p>
                      <a:pPr algn="ctr" fontAlgn="b"/>
                      <a:r>
                        <a:rPr lang="en-IN" sz="1400" b="1" i="0" u="none" strike="noStrike">
                          <a:solidFill>
                            <a:srgbClr val="000000"/>
                          </a:solidFill>
                          <a:effectLst/>
                          <a:latin typeface="Calibri" panose="020F0502020204030204" pitchFamily="34" charset="0"/>
                        </a:rPr>
                        <a:t>Souveniers And Things Co.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151570.98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7838167"/>
                  </a:ext>
                </a:extLst>
              </a:tr>
              <a:tr h="305978">
                <a:tc>
                  <a:txBody>
                    <a:bodyPr/>
                    <a:lstStyle/>
                    <a:p>
                      <a:pPr algn="ctr" fontAlgn="b"/>
                      <a:r>
                        <a:rPr lang="en-IN" sz="1400" b="1" i="0" u="none" strike="noStrike" dirty="0">
                          <a:solidFill>
                            <a:srgbClr val="000000"/>
                          </a:solidFill>
                          <a:effectLst/>
                          <a:latin typeface="Calibri" panose="020F0502020204030204" pitchFamily="34" charset="0"/>
                        </a:rPr>
                        <a:t>The Sharp Gifts Warehouse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160010.27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4362429"/>
                  </a:ext>
                </a:extLst>
              </a:tr>
              <a:tr h="305978">
                <a:tc>
                  <a:txBody>
                    <a:bodyPr/>
                    <a:lstStyle/>
                    <a:p>
                      <a:pPr algn="ctr" fontAlgn="b"/>
                      <a:r>
                        <a:rPr lang="en-IN" sz="1400" b="0" i="0" u="none" strike="noStrike">
                          <a:solidFill>
                            <a:srgbClr val="000000"/>
                          </a:solidFill>
                          <a:effectLst/>
                          <a:latin typeface="Calibri" panose="020F0502020204030204" pitchFamily="34" charset="0"/>
                        </a:rPr>
                        <a:t>Australian Collectors, Co.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229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200995.41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8906438"/>
                  </a:ext>
                </a:extLst>
              </a:tr>
              <a:tr h="305978">
                <a:tc>
                  <a:txBody>
                    <a:bodyPr/>
                    <a:lstStyle/>
                    <a:p>
                      <a:pPr algn="ctr" fontAlgn="b"/>
                      <a:r>
                        <a:rPr lang="en-IN" sz="1400" b="0" i="0" u="none" strike="noStrike">
                          <a:solidFill>
                            <a:srgbClr val="000000"/>
                          </a:solidFill>
                          <a:effectLst/>
                          <a:latin typeface="Calibri" panose="020F0502020204030204" pitchFamily="34" charset="0"/>
                        </a:rPr>
                        <a:t>Reims Collectables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287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135042.94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0205567"/>
                  </a:ext>
                </a:extLst>
              </a:tr>
              <a:tr h="305978">
                <a:tc>
                  <a:txBody>
                    <a:bodyPr/>
                    <a:lstStyle/>
                    <a:p>
                      <a:pPr algn="ctr" fontAlgn="b"/>
                      <a:r>
                        <a:rPr lang="en-IN" sz="1400" b="0" i="0" u="none" strike="noStrike">
                          <a:solidFill>
                            <a:srgbClr val="000000"/>
                          </a:solidFill>
                          <a:effectLst/>
                          <a:latin typeface="Calibri" panose="020F0502020204030204" pitchFamily="34" charset="0"/>
                        </a:rPr>
                        <a:t>Scandinavian Gift Ideas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262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134259.33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7781841"/>
                  </a:ext>
                </a:extLst>
              </a:tr>
              <a:tr h="305978">
                <a:tc>
                  <a:txBody>
                    <a:bodyPr/>
                    <a:lstStyle/>
                    <a:p>
                      <a:pPr algn="ctr" fontAlgn="b"/>
                      <a:r>
                        <a:rPr lang="en-IN" sz="1400" b="0" i="0" u="none" strike="noStrike">
                          <a:solidFill>
                            <a:srgbClr val="000000"/>
                          </a:solidFill>
                          <a:effectLst/>
                          <a:latin typeface="Calibri" panose="020F0502020204030204" pitchFamily="34" charset="0"/>
                        </a:rPr>
                        <a:t>AV Stores, Co.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421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157807.81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5227005"/>
                  </a:ext>
                </a:extLst>
              </a:tr>
            </a:tbl>
          </a:graphicData>
        </a:graphic>
      </p:graphicFrame>
      <p:sp>
        <p:nvSpPr>
          <p:cNvPr id="16" name="Oval 15">
            <a:extLst>
              <a:ext uri="{FF2B5EF4-FFF2-40B4-BE49-F238E27FC236}">
                <a16:creationId xmlns:a16="http://schemas.microsoft.com/office/drawing/2014/main" id="{ABD9E7BA-033C-4B6B-B917-F40CAE22E440}"/>
              </a:ext>
            </a:extLst>
          </p:cNvPr>
          <p:cNvSpPr/>
          <p:nvPr/>
        </p:nvSpPr>
        <p:spPr>
          <a:xfrm>
            <a:off x="7735261" y="765644"/>
            <a:ext cx="2096461" cy="1100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AE04B2F4-EB1D-4251-B4AB-7169713826F8}"/>
              </a:ext>
            </a:extLst>
          </p:cNvPr>
          <p:cNvSpPr txBox="1"/>
          <p:nvPr/>
        </p:nvSpPr>
        <p:spPr>
          <a:xfrm>
            <a:off x="8081682" y="870999"/>
            <a:ext cx="2096461" cy="954107"/>
          </a:xfrm>
          <a:prstGeom prst="rect">
            <a:avLst/>
          </a:prstGeom>
          <a:noFill/>
        </p:spPr>
        <p:txBody>
          <a:bodyPr wrap="square" rtlCol="0">
            <a:spAutoFit/>
          </a:bodyPr>
          <a:lstStyle/>
          <a:p>
            <a:r>
              <a:rPr lang="en-GB" sz="1400" b="1" dirty="0"/>
              <a:t>Selection Criteria</a:t>
            </a:r>
          </a:p>
          <a:p>
            <a:r>
              <a:rPr lang="en-GB" sz="1400" b="1" dirty="0"/>
              <a:t>R – (3-5)</a:t>
            </a:r>
          </a:p>
          <a:p>
            <a:r>
              <a:rPr lang="en-GB" sz="1400" b="1" dirty="0"/>
              <a:t>F – 5</a:t>
            </a:r>
          </a:p>
          <a:p>
            <a:r>
              <a:rPr lang="en-GB" sz="1400" b="1" dirty="0"/>
              <a:t>M – (1-5)</a:t>
            </a:r>
            <a:endParaRPr lang="en-IN" sz="1400" b="1" dirty="0"/>
          </a:p>
        </p:txBody>
      </p:sp>
    </p:spTree>
    <p:extLst>
      <p:ext uri="{BB962C8B-B14F-4D97-AF65-F5344CB8AC3E}">
        <p14:creationId xmlns:p14="http://schemas.microsoft.com/office/powerpoint/2010/main" val="33590156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Hemant Patidar</a:t>
            </a:r>
          </a:p>
          <a:p>
            <a:r>
              <a:rPr lang="en-US" dirty="0">
                <a:hlinkClick r:id="rId2"/>
              </a:rPr>
              <a:t>patidarhemant27@gmail.com</a:t>
            </a:r>
            <a:endParaRPr lang="en-US" dirty="0"/>
          </a:p>
          <a:p>
            <a:r>
              <a:rPr lang="en-US" dirty="0"/>
              <a:t>PGPDSBA Online </a:t>
            </a:r>
            <a:r>
              <a:rPr lang="en-US" dirty="0" err="1"/>
              <a:t>Sep_A</a:t>
            </a:r>
            <a:r>
              <a:rPr lang="en-US" dirty="0"/>
              <a:t> 2021</a:t>
            </a:r>
          </a:p>
          <a:p>
            <a:r>
              <a:rPr lang="en-US" dirty="0"/>
              <a:t>19-06-2022</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2022</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Hemant Patidar</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29</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4202806" cy="1325563"/>
          </a:xfrm>
        </p:spPr>
        <p:txBody>
          <a:bodyPr/>
          <a:lstStyle/>
          <a:p>
            <a:r>
              <a:rPr lang="en-ZA" dirty="0"/>
              <a:t>Agenda &amp; Executive Summary</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4489077" cy="2519363"/>
          </a:xfrm>
        </p:spPr>
        <p:txBody>
          <a:bodyPr>
            <a:normAutofit/>
          </a:bodyPr>
          <a:lstStyle/>
          <a:p>
            <a:r>
              <a:rPr lang="en-US" dirty="0"/>
              <a:t>The project aims to find the underlying buying patterns of the customers of an automobile part manufacturer based on the past 3 years of the Company's transaction data and hence recommend customized marketing strategies for different segments of customers.</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2022</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Hemant Patidar</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3</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1362101"/>
            <a:ext cx="8421688" cy="502022"/>
          </a:xfrm>
        </p:spPr>
        <p:txBody>
          <a:bodyPr>
            <a:normAutofit/>
          </a:bodyPr>
          <a:lstStyle/>
          <a:p>
            <a:r>
              <a:rPr lang="en-US" dirty="0"/>
              <a:t>Data Stats</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r>
              <a:rPr lang="en-US" dirty="0"/>
              <a:t>Shape</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a:lstStyle/>
          <a:p>
            <a:r>
              <a:rPr lang="en-US" dirty="0"/>
              <a:t>Numbers of Rows: 2747</a:t>
            </a:r>
          </a:p>
          <a:p>
            <a:r>
              <a:rPr lang="en-US" dirty="0"/>
              <a:t>Number of Fields/Columns: 20</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a:normAutofit lnSpcReduction="10000"/>
          </a:bodyPr>
          <a:lstStyle/>
          <a:p>
            <a:r>
              <a:rPr lang="en-US" dirty="0"/>
              <a:t>Data Information</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a:normAutofit/>
          </a:bodyPr>
          <a:lstStyle/>
          <a:p>
            <a:r>
              <a:rPr lang="en-US" dirty="0"/>
              <a:t>Date time: 1</a:t>
            </a:r>
          </a:p>
          <a:p>
            <a:r>
              <a:rPr lang="en-US" dirty="0"/>
              <a:t>Numeric: 7 (2 float and 5 integer)</a:t>
            </a:r>
          </a:p>
          <a:p>
            <a:r>
              <a:rPr lang="en-US" dirty="0"/>
              <a:t>Categorical/Object: 12</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a:normAutofit lnSpcReduction="10000"/>
          </a:bodyPr>
          <a:lstStyle/>
          <a:p>
            <a:r>
              <a:rPr lang="en-US" dirty="0"/>
              <a:t>NULL or Duplicates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6"/>
            <a:ext cx="4031030" cy="1057308"/>
          </a:xfrm>
        </p:spPr>
        <p:txBody>
          <a:bodyPr/>
          <a:lstStyle/>
          <a:p>
            <a:r>
              <a:rPr lang="en-US" dirty="0"/>
              <a:t>Data has NO null values</a:t>
            </a:r>
          </a:p>
          <a:p>
            <a:r>
              <a:rPr lang="en-US" dirty="0"/>
              <a:t>Data has NO duplicate values</a:t>
            </a:r>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365125"/>
          </a:xfrm>
        </p:spPr>
        <p:txBody>
          <a:bodyPr>
            <a:normAutofit lnSpcReduction="10000"/>
          </a:bodyPr>
          <a:lstStyle/>
          <a:p>
            <a:r>
              <a:rPr lang="en-US" dirty="0"/>
              <a:t>Non-informative fields</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673143" y="4826656"/>
            <a:ext cx="4031030" cy="1057308"/>
          </a:xfrm>
        </p:spPr>
        <p:txBody>
          <a:bodyPr/>
          <a:lstStyle/>
          <a:p>
            <a:r>
              <a:rPr lang="en-US" dirty="0" err="1"/>
              <a:t>OrderNumber</a:t>
            </a:r>
            <a:endParaRPr lang="en-US" dirty="0"/>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2022</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Hemant Patidar</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4</a:t>
            </a:fld>
            <a:endParaRPr lang="en-US" dirty="0"/>
          </a:p>
        </p:txBody>
      </p:sp>
      <p:sp>
        <p:nvSpPr>
          <p:cNvPr id="11" name="TextBox 10">
            <a:extLst>
              <a:ext uri="{FF2B5EF4-FFF2-40B4-BE49-F238E27FC236}">
                <a16:creationId xmlns:a16="http://schemas.microsoft.com/office/drawing/2014/main" id="{5D84FEFE-7D10-4938-B512-6ED424994A4A}"/>
              </a:ext>
            </a:extLst>
          </p:cNvPr>
          <p:cNvSpPr txBox="1"/>
          <p:nvPr/>
        </p:nvSpPr>
        <p:spPr>
          <a:xfrm>
            <a:off x="9067239" y="48800"/>
            <a:ext cx="3124761" cy="369332"/>
          </a:xfrm>
          <a:prstGeom prst="rect">
            <a:avLst/>
          </a:prstGeom>
          <a:noFill/>
        </p:spPr>
        <p:txBody>
          <a:bodyPr wrap="square" rtlCol="0">
            <a:spAutoFit/>
          </a:bodyPr>
          <a:lstStyle/>
          <a:p>
            <a:pPr algn="ctr"/>
            <a:r>
              <a:rPr lang="en-ZA" dirty="0"/>
              <a:t>Agenda &amp; Executive Summary</a:t>
            </a:r>
            <a:endParaRPr lang="en-IN" dirty="0"/>
          </a:p>
        </p:txBody>
      </p:sp>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A0714-A40D-4032-8DC4-DE6332D181E7}"/>
              </a:ext>
            </a:extLst>
          </p:cNvPr>
          <p:cNvSpPr>
            <a:spLocks noGrp="1"/>
          </p:cNvSpPr>
          <p:nvPr>
            <p:ph type="title"/>
          </p:nvPr>
        </p:nvSpPr>
        <p:spPr>
          <a:xfrm>
            <a:off x="3924300" y="1178294"/>
            <a:ext cx="4343400" cy="484094"/>
          </a:xfrm>
        </p:spPr>
        <p:txBody>
          <a:bodyPr/>
          <a:lstStyle/>
          <a:p>
            <a:r>
              <a:rPr lang="en-GB" dirty="0"/>
              <a:t>Summary Stats</a:t>
            </a:r>
            <a:endParaRPr lang="en-IN" dirty="0"/>
          </a:p>
        </p:txBody>
      </p:sp>
      <p:sp>
        <p:nvSpPr>
          <p:cNvPr id="4" name="Date Placeholder 3">
            <a:extLst>
              <a:ext uri="{FF2B5EF4-FFF2-40B4-BE49-F238E27FC236}">
                <a16:creationId xmlns:a16="http://schemas.microsoft.com/office/drawing/2014/main" id="{BC711F28-A392-4705-9608-1B33087489E0}"/>
              </a:ext>
            </a:extLst>
          </p:cNvPr>
          <p:cNvSpPr>
            <a:spLocks noGrp="1"/>
          </p:cNvSpPr>
          <p:nvPr>
            <p:ph type="dt" sz="half" idx="10"/>
          </p:nvPr>
        </p:nvSpPr>
        <p:spPr/>
        <p:txBody>
          <a:bodyPr/>
          <a:lstStyle/>
          <a:p>
            <a:r>
              <a:rPr lang="en-US" dirty="0"/>
              <a:t>2022</a:t>
            </a:r>
          </a:p>
        </p:txBody>
      </p:sp>
      <p:sp>
        <p:nvSpPr>
          <p:cNvPr id="5" name="Footer Placeholder 4">
            <a:extLst>
              <a:ext uri="{FF2B5EF4-FFF2-40B4-BE49-F238E27FC236}">
                <a16:creationId xmlns:a16="http://schemas.microsoft.com/office/drawing/2014/main" id="{867CABC9-74D6-44E6-B1C3-A457795E4FC2}"/>
              </a:ext>
            </a:extLst>
          </p:cNvPr>
          <p:cNvSpPr>
            <a:spLocks noGrp="1"/>
          </p:cNvSpPr>
          <p:nvPr>
            <p:ph type="ftr" sz="quarter" idx="11"/>
          </p:nvPr>
        </p:nvSpPr>
        <p:spPr/>
        <p:txBody>
          <a:bodyPr/>
          <a:lstStyle/>
          <a:p>
            <a:r>
              <a:rPr lang="en-US" dirty="0"/>
              <a:t>Hemant Patidar</a:t>
            </a:r>
          </a:p>
        </p:txBody>
      </p:sp>
      <p:sp>
        <p:nvSpPr>
          <p:cNvPr id="6" name="Slide Number Placeholder 5">
            <a:extLst>
              <a:ext uri="{FF2B5EF4-FFF2-40B4-BE49-F238E27FC236}">
                <a16:creationId xmlns:a16="http://schemas.microsoft.com/office/drawing/2014/main" id="{FD85BB19-961A-45DC-BF5D-63785F93322C}"/>
              </a:ext>
            </a:extLst>
          </p:cNvPr>
          <p:cNvSpPr>
            <a:spLocks noGrp="1"/>
          </p:cNvSpPr>
          <p:nvPr>
            <p:ph type="sldNum" sz="quarter" idx="12"/>
          </p:nvPr>
        </p:nvSpPr>
        <p:spPr/>
        <p:txBody>
          <a:bodyPr/>
          <a:lstStyle/>
          <a:p>
            <a:fld id="{B5CEABB6-07DC-46E8-9B57-56EC44A396E5}" type="slidenum">
              <a:rPr lang="en-US" smtClean="0"/>
              <a:t>5</a:t>
            </a:fld>
            <a:endParaRPr lang="en-US" dirty="0"/>
          </a:p>
        </p:txBody>
      </p:sp>
      <p:graphicFrame>
        <p:nvGraphicFramePr>
          <p:cNvPr id="11" name="Table 10">
            <a:extLst>
              <a:ext uri="{FF2B5EF4-FFF2-40B4-BE49-F238E27FC236}">
                <a16:creationId xmlns:a16="http://schemas.microsoft.com/office/drawing/2014/main" id="{B3BF3142-626F-47C3-AFFD-20EA977E02F5}"/>
              </a:ext>
            </a:extLst>
          </p:cNvPr>
          <p:cNvGraphicFramePr>
            <a:graphicFrameLocks noGrp="1"/>
          </p:cNvGraphicFramePr>
          <p:nvPr/>
        </p:nvGraphicFramePr>
        <p:xfrm>
          <a:off x="838200" y="2423952"/>
          <a:ext cx="10515600" cy="3154683"/>
        </p:xfrm>
        <a:graphic>
          <a:graphicData uri="http://schemas.openxmlformats.org/drawingml/2006/table">
            <a:tbl>
              <a:tblPr>
                <a:tableStyleId>{5C22544A-7EE6-4342-B048-85BDC9FD1C3A}</a:tableStyleId>
              </a:tblPr>
              <a:tblGrid>
                <a:gridCol w="1301157">
                  <a:extLst>
                    <a:ext uri="{9D8B030D-6E8A-4147-A177-3AD203B41FA5}">
                      <a16:colId xmlns:a16="http://schemas.microsoft.com/office/drawing/2014/main" val="675016963"/>
                    </a:ext>
                  </a:extLst>
                </a:gridCol>
                <a:gridCol w="625556">
                  <a:extLst>
                    <a:ext uri="{9D8B030D-6E8A-4147-A177-3AD203B41FA5}">
                      <a16:colId xmlns:a16="http://schemas.microsoft.com/office/drawing/2014/main" val="3596259020"/>
                    </a:ext>
                  </a:extLst>
                </a:gridCol>
                <a:gridCol w="675601">
                  <a:extLst>
                    <a:ext uri="{9D8B030D-6E8A-4147-A177-3AD203B41FA5}">
                      <a16:colId xmlns:a16="http://schemas.microsoft.com/office/drawing/2014/main" val="1143412842"/>
                    </a:ext>
                  </a:extLst>
                </a:gridCol>
                <a:gridCol w="1266751">
                  <a:extLst>
                    <a:ext uri="{9D8B030D-6E8A-4147-A177-3AD203B41FA5}">
                      <a16:colId xmlns:a16="http://schemas.microsoft.com/office/drawing/2014/main" val="1009034445"/>
                    </a:ext>
                  </a:extLst>
                </a:gridCol>
                <a:gridCol w="553618">
                  <a:extLst>
                    <a:ext uri="{9D8B030D-6E8A-4147-A177-3AD203B41FA5}">
                      <a16:colId xmlns:a16="http://schemas.microsoft.com/office/drawing/2014/main" val="1954098754"/>
                    </a:ext>
                  </a:extLst>
                </a:gridCol>
                <a:gridCol w="900801">
                  <a:extLst>
                    <a:ext uri="{9D8B030D-6E8A-4147-A177-3AD203B41FA5}">
                      <a16:colId xmlns:a16="http://schemas.microsoft.com/office/drawing/2014/main" val="1644368052"/>
                    </a:ext>
                  </a:extLst>
                </a:gridCol>
                <a:gridCol w="900801">
                  <a:extLst>
                    <a:ext uri="{9D8B030D-6E8A-4147-A177-3AD203B41FA5}">
                      <a16:colId xmlns:a16="http://schemas.microsoft.com/office/drawing/2014/main" val="3947014315"/>
                    </a:ext>
                  </a:extLst>
                </a:gridCol>
                <a:gridCol w="900801">
                  <a:extLst>
                    <a:ext uri="{9D8B030D-6E8A-4147-A177-3AD203B41FA5}">
                      <a16:colId xmlns:a16="http://schemas.microsoft.com/office/drawing/2014/main" val="216326494"/>
                    </a:ext>
                  </a:extLst>
                </a:gridCol>
                <a:gridCol w="900801">
                  <a:extLst>
                    <a:ext uri="{9D8B030D-6E8A-4147-A177-3AD203B41FA5}">
                      <a16:colId xmlns:a16="http://schemas.microsoft.com/office/drawing/2014/main" val="617544726"/>
                    </a:ext>
                  </a:extLst>
                </a:gridCol>
                <a:gridCol w="900801">
                  <a:extLst>
                    <a:ext uri="{9D8B030D-6E8A-4147-A177-3AD203B41FA5}">
                      <a16:colId xmlns:a16="http://schemas.microsoft.com/office/drawing/2014/main" val="519090978"/>
                    </a:ext>
                  </a:extLst>
                </a:gridCol>
                <a:gridCol w="900801">
                  <a:extLst>
                    <a:ext uri="{9D8B030D-6E8A-4147-A177-3AD203B41FA5}">
                      <a16:colId xmlns:a16="http://schemas.microsoft.com/office/drawing/2014/main" val="2033235932"/>
                    </a:ext>
                  </a:extLst>
                </a:gridCol>
                <a:gridCol w="688111">
                  <a:extLst>
                    <a:ext uri="{9D8B030D-6E8A-4147-A177-3AD203B41FA5}">
                      <a16:colId xmlns:a16="http://schemas.microsoft.com/office/drawing/2014/main" val="3088668726"/>
                    </a:ext>
                  </a:extLst>
                </a:gridCol>
              </a:tblGrid>
              <a:tr h="150223">
                <a:tc>
                  <a:txBody>
                    <a:bodyPr/>
                    <a:lstStyle/>
                    <a:p>
                      <a:pPr algn="ctr" fontAlgn="b"/>
                      <a:r>
                        <a:rPr lang="en-IN" sz="900" u="none" strike="noStrike">
                          <a:effectLst/>
                        </a:rPr>
                        <a:t>Field</a:t>
                      </a:r>
                      <a:endParaRPr lang="en-IN" sz="900" b="1" i="0" u="none" strike="noStrike">
                        <a:solidFill>
                          <a:srgbClr val="FFFFFF"/>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count</a:t>
                      </a:r>
                      <a:endParaRPr lang="en-IN" sz="900" b="1" i="0" u="none" strike="noStrike">
                        <a:solidFill>
                          <a:srgbClr val="FFFFFF"/>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unique</a:t>
                      </a:r>
                      <a:endParaRPr lang="en-IN" sz="900" b="1" i="0" u="none" strike="noStrike">
                        <a:solidFill>
                          <a:srgbClr val="FFFFFF"/>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top</a:t>
                      </a:r>
                      <a:endParaRPr lang="en-IN" sz="900" b="1" i="0" u="none" strike="noStrike">
                        <a:solidFill>
                          <a:srgbClr val="FFFFFF"/>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freq</a:t>
                      </a:r>
                      <a:endParaRPr lang="en-IN" sz="900" b="1" i="0" u="none" strike="noStrike">
                        <a:solidFill>
                          <a:srgbClr val="FFFFFF"/>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mean</a:t>
                      </a:r>
                      <a:endParaRPr lang="en-IN" sz="900" b="1" i="0" u="none" strike="noStrike">
                        <a:solidFill>
                          <a:srgbClr val="FFFFFF"/>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min</a:t>
                      </a:r>
                      <a:endParaRPr lang="en-IN" sz="900" b="1" i="0" u="none" strike="noStrike">
                        <a:solidFill>
                          <a:srgbClr val="FFFFFF"/>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25%</a:t>
                      </a:r>
                      <a:endParaRPr lang="en-IN" sz="900" b="1" i="0" u="none" strike="noStrike">
                        <a:solidFill>
                          <a:srgbClr val="FFFFFF"/>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50%</a:t>
                      </a:r>
                      <a:endParaRPr lang="en-IN" sz="900" b="1" i="0" u="none" strike="noStrike">
                        <a:solidFill>
                          <a:srgbClr val="FFFFFF"/>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75%</a:t>
                      </a:r>
                      <a:endParaRPr lang="en-IN" sz="900" b="1" i="0" u="none" strike="noStrike">
                        <a:solidFill>
                          <a:srgbClr val="FFFFFF"/>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max</a:t>
                      </a:r>
                      <a:endParaRPr lang="en-IN" sz="900" b="1" i="0" u="none" strike="noStrike">
                        <a:solidFill>
                          <a:srgbClr val="FFFFFF"/>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std</a:t>
                      </a:r>
                      <a:endParaRPr lang="en-IN" sz="900" b="1" i="0" u="none" strike="noStrike">
                        <a:solidFill>
                          <a:srgbClr val="FFFFFF"/>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3496778105"/>
                  </a:ext>
                </a:extLst>
              </a:tr>
              <a:tr h="150223">
                <a:tc>
                  <a:txBody>
                    <a:bodyPr/>
                    <a:lstStyle/>
                    <a:p>
                      <a:pPr algn="l" fontAlgn="b"/>
                      <a:r>
                        <a:rPr lang="en-IN" sz="900" u="none" strike="noStrike">
                          <a:effectLst/>
                        </a:rPr>
                        <a:t>ORDERNUMBER</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IN" sz="900" u="none" strike="noStrike">
                          <a:effectLst/>
                        </a:rPr>
                        <a:t>2747</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10259.76156</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10100</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10181</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10264</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10334.5</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10425</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91.877521</a:t>
                      </a:r>
                      <a:endParaRPr lang="en-IN" sz="90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1387960343"/>
                  </a:ext>
                </a:extLst>
              </a:tr>
              <a:tr h="150223">
                <a:tc>
                  <a:txBody>
                    <a:bodyPr/>
                    <a:lstStyle/>
                    <a:p>
                      <a:pPr algn="l" fontAlgn="b"/>
                      <a:r>
                        <a:rPr lang="en-IN" sz="900" u="none" strike="noStrike">
                          <a:effectLst/>
                        </a:rPr>
                        <a:t>QUANTITYORDERED</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IN" sz="900" u="none" strike="noStrike">
                          <a:effectLst/>
                        </a:rPr>
                        <a:t>2747</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35.103021</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6</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27</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35</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43</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97</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9.762135</a:t>
                      </a:r>
                      <a:endParaRPr lang="en-IN" sz="90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4015583432"/>
                  </a:ext>
                </a:extLst>
              </a:tr>
              <a:tr h="150223">
                <a:tc>
                  <a:txBody>
                    <a:bodyPr/>
                    <a:lstStyle/>
                    <a:p>
                      <a:pPr algn="l" fontAlgn="b"/>
                      <a:r>
                        <a:rPr lang="en-IN" sz="900" u="none" strike="noStrike">
                          <a:effectLst/>
                        </a:rPr>
                        <a:t>PRICEEACH</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IN" sz="900" u="none" strike="noStrike">
                          <a:effectLst/>
                        </a:rPr>
                        <a:t>2747</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101.098951</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26.88</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68.745</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95.55</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127.1</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252.87</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42.042548</a:t>
                      </a:r>
                      <a:endParaRPr lang="en-IN" sz="90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3632925028"/>
                  </a:ext>
                </a:extLst>
              </a:tr>
              <a:tr h="150223">
                <a:tc>
                  <a:txBody>
                    <a:bodyPr/>
                    <a:lstStyle/>
                    <a:p>
                      <a:pPr algn="l" fontAlgn="b"/>
                      <a:r>
                        <a:rPr lang="en-IN" sz="900" u="none" strike="noStrike">
                          <a:effectLst/>
                        </a:rPr>
                        <a:t>ORDERLINENUMBER</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IN" sz="900" u="none" strike="noStrike">
                          <a:effectLst/>
                        </a:rPr>
                        <a:t>2747</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6.491081</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1</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3</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6</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9</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18</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4.230544</a:t>
                      </a:r>
                      <a:endParaRPr lang="en-IN" sz="90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1926535043"/>
                  </a:ext>
                </a:extLst>
              </a:tr>
              <a:tr h="150223">
                <a:tc>
                  <a:txBody>
                    <a:bodyPr/>
                    <a:lstStyle/>
                    <a:p>
                      <a:pPr algn="l" fontAlgn="b"/>
                      <a:r>
                        <a:rPr lang="en-IN" sz="900" u="none" strike="noStrike">
                          <a:effectLst/>
                        </a:rPr>
                        <a:t>SALES</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IN" sz="900" u="none" strike="noStrike">
                          <a:effectLst/>
                        </a:rPr>
                        <a:t>2747</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3553.047583</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482.13</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2204.35</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3184.8</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4503.095</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14082.8</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1838.953901</a:t>
                      </a:r>
                      <a:endParaRPr lang="en-IN" sz="90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1339456533"/>
                  </a:ext>
                </a:extLst>
              </a:tr>
              <a:tr h="150223">
                <a:tc>
                  <a:txBody>
                    <a:bodyPr/>
                    <a:lstStyle/>
                    <a:p>
                      <a:pPr algn="l" fontAlgn="b"/>
                      <a:r>
                        <a:rPr lang="en-IN" sz="900" u="none" strike="noStrike">
                          <a:effectLst/>
                        </a:rPr>
                        <a:t>ORDERDATE</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IN" sz="900" u="none" strike="noStrike">
                          <a:effectLst/>
                        </a:rPr>
                        <a:t>2747</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13/05/2019</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06/01/2018</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08/11/2018</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24/06/2019</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17/11/2019</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31/05/2020</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1585575762"/>
                  </a:ext>
                </a:extLst>
              </a:tr>
              <a:tr h="150223">
                <a:tc>
                  <a:txBody>
                    <a:bodyPr/>
                    <a:lstStyle/>
                    <a:p>
                      <a:pPr algn="l" fontAlgn="b"/>
                      <a:r>
                        <a:rPr lang="en-IN" sz="900" u="none" strike="noStrike">
                          <a:effectLst/>
                        </a:rPr>
                        <a:t>DAYS_SINCE_LASTORDER</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IN" sz="900" u="none" strike="noStrike">
                          <a:effectLst/>
                        </a:rPr>
                        <a:t>2747</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1757.085912</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42</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1077</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1761</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2436.5</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3562</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819.280576</a:t>
                      </a:r>
                      <a:endParaRPr lang="en-IN" sz="90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3824275474"/>
                  </a:ext>
                </a:extLst>
              </a:tr>
              <a:tr h="150223">
                <a:tc>
                  <a:txBody>
                    <a:bodyPr/>
                    <a:lstStyle/>
                    <a:p>
                      <a:pPr algn="l" fontAlgn="b"/>
                      <a:r>
                        <a:rPr lang="en-IN" sz="900" u="none" strike="noStrike">
                          <a:effectLst/>
                        </a:rPr>
                        <a:t>STATUS</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IN" sz="900" u="none" strike="noStrike">
                          <a:effectLst/>
                        </a:rPr>
                        <a:t>2747</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6</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Shipped</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2541</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3628042457"/>
                  </a:ext>
                </a:extLst>
              </a:tr>
              <a:tr h="150223">
                <a:tc>
                  <a:txBody>
                    <a:bodyPr/>
                    <a:lstStyle/>
                    <a:p>
                      <a:pPr algn="l" fontAlgn="b"/>
                      <a:r>
                        <a:rPr lang="en-IN" sz="900" u="none" strike="noStrike">
                          <a:effectLst/>
                        </a:rPr>
                        <a:t>PRODUCTLINE</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IN" sz="900" u="none" strike="noStrike">
                          <a:effectLst/>
                        </a:rPr>
                        <a:t>2747</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7</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Classic Cars</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949</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741963574"/>
                  </a:ext>
                </a:extLst>
              </a:tr>
              <a:tr h="150223">
                <a:tc>
                  <a:txBody>
                    <a:bodyPr/>
                    <a:lstStyle/>
                    <a:p>
                      <a:pPr algn="l" fontAlgn="b"/>
                      <a:r>
                        <a:rPr lang="en-IN" sz="900" u="none" strike="noStrike">
                          <a:effectLst/>
                        </a:rPr>
                        <a:t>MSRP</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IN" sz="900" u="none" strike="noStrike">
                          <a:effectLst/>
                        </a:rPr>
                        <a:t>2747</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100.691664</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33</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68</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99</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124</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214</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40.114802</a:t>
                      </a:r>
                      <a:endParaRPr lang="en-IN" sz="90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1172668693"/>
                  </a:ext>
                </a:extLst>
              </a:tr>
              <a:tr h="150223">
                <a:tc>
                  <a:txBody>
                    <a:bodyPr/>
                    <a:lstStyle/>
                    <a:p>
                      <a:pPr algn="l" fontAlgn="b"/>
                      <a:r>
                        <a:rPr lang="en-IN" sz="900" u="none" strike="noStrike">
                          <a:effectLst/>
                        </a:rPr>
                        <a:t>PRODUCTCODE</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IN" sz="900" u="none" strike="noStrike">
                          <a:effectLst/>
                        </a:rPr>
                        <a:t>2747</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109</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S18_3232</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51</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2897942104"/>
                  </a:ext>
                </a:extLst>
              </a:tr>
              <a:tr h="150223">
                <a:tc>
                  <a:txBody>
                    <a:bodyPr/>
                    <a:lstStyle/>
                    <a:p>
                      <a:pPr algn="l" fontAlgn="b"/>
                      <a:r>
                        <a:rPr lang="en-IN" sz="900" u="none" strike="noStrike">
                          <a:effectLst/>
                        </a:rPr>
                        <a:t>CUSTOMERNAME</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IN" sz="900" u="none" strike="noStrike">
                          <a:effectLst/>
                        </a:rPr>
                        <a:t>2747</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89</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Euro Shopping Channel</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259</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623220660"/>
                  </a:ext>
                </a:extLst>
              </a:tr>
              <a:tr h="150223">
                <a:tc>
                  <a:txBody>
                    <a:bodyPr/>
                    <a:lstStyle/>
                    <a:p>
                      <a:pPr algn="l" fontAlgn="b"/>
                      <a:r>
                        <a:rPr lang="en-IN" sz="900" u="none" strike="noStrike">
                          <a:effectLst/>
                        </a:rPr>
                        <a:t>PHONE</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IN" sz="900" u="none" strike="noStrike">
                          <a:effectLst/>
                        </a:rPr>
                        <a:t>2747</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88</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(91) 555 94 44</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259</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1492917079"/>
                  </a:ext>
                </a:extLst>
              </a:tr>
              <a:tr h="150223">
                <a:tc>
                  <a:txBody>
                    <a:bodyPr/>
                    <a:lstStyle/>
                    <a:p>
                      <a:pPr algn="l" fontAlgn="b"/>
                      <a:r>
                        <a:rPr lang="en-IN" sz="900" u="none" strike="noStrike">
                          <a:effectLst/>
                        </a:rPr>
                        <a:t>ADDRESSLINE1</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IN" sz="900" u="none" strike="noStrike">
                          <a:effectLst/>
                        </a:rPr>
                        <a:t>2747</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89</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C/ Moralzarzal, 86</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259</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3796196776"/>
                  </a:ext>
                </a:extLst>
              </a:tr>
              <a:tr h="150223">
                <a:tc>
                  <a:txBody>
                    <a:bodyPr/>
                    <a:lstStyle/>
                    <a:p>
                      <a:pPr algn="l" fontAlgn="b"/>
                      <a:r>
                        <a:rPr lang="en-IN" sz="900" u="none" strike="noStrike">
                          <a:effectLst/>
                        </a:rPr>
                        <a:t>CITY</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IN" sz="900" u="none" strike="noStrike">
                          <a:effectLst/>
                        </a:rPr>
                        <a:t>2747</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71</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Madrid</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304</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3747421021"/>
                  </a:ext>
                </a:extLst>
              </a:tr>
              <a:tr h="150223">
                <a:tc>
                  <a:txBody>
                    <a:bodyPr/>
                    <a:lstStyle/>
                    <a:p>
                      <a:pPr algn="l" fontAlgn="b"/>
                      <a:r>
                        <a:rPr lang="en-IN" sz="900" u="none" strike="noStrike">
                          <a:effectLst/>
                        </a:rPr>
                        <a:t>POSTALCODE</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IN" sz="900" u="none" strike="noStrike">
                          <a:effectLst/>
                        </a:rPr>
                        <a:t>2747</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73</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28034</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259</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2132649375"/>
                  </a:ext>
                </a:extLst>
              </a:tr>
              <a:tr h="150223">
                <a:tc>
                  <a:txBody>
                    <a:bodyPr/>
                    <a:lstStyle/>
                    <a:p>
                      <a:pPr algn="l" fontAlgn="b"/>
                      <a:r>
                        <a:rPr lang="en-IN" sz="900" u="none" strike="noStrike">
                          <a:effectLst/>
                        </a:rPr>
                        <a:t>COUNTRY</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IN" sz="900" u="none" strike="noStrike">
                          <a:effectLst/>
                        </a:rPr>
                        <a:t>2747</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19</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USA</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928</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85933726"/>
                  </a:ext>
                </a:extLst>
              </a:tr>
              <a:tr h="150223">
                <a:tc>
                  <a:txBody>
                    <a:bodyPr/>
                    <a:lstStyle/>
                    <a:p>
                      <a:pPr algn="l" fontAlgn="b"/>
                      <a:r>
                        <a:rPr lang="en-IN" sz="900" u="none" strike="noStrike">
                          <a:effectLst/>
                        </a:rPr>
                        <a:t>CONTACTLASTNAME</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IN" sz="900" u="none" strike="noStrike">
                          <a:effectLst/>
                        </a:rPr>
                        <a:t>2747</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76</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Freyre</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259</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4057451182"/>
                  </a:ext>
                </a:extLst>
              </a:tr>
              <a:tr h="150223">
                <a:tc>
                  <a:txBody>
                    <a:bodyPr/>
                    <a:lstStyle/>
                    <a:p>
                      <a:pPr algn="l" fontAlgn="b"/>
                      <a:r>
                        <a:rPr lang="en-IN" sz="900" u="none" strike="noStrike">
                          <a:effectLst/>
                        </a:rPr>
                        <a:t>CONTACTFIRSTNAME</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IN" sz="900" u="none" strike="noStrike">
                          <a:effectLst/>
                        </a:rPr>
                        <a:t>2747</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72</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Diego</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259</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311577467"/>
                  </a:ext>
                </a:extLst>
              </a:tr>
              <a:tr h="150223">
                <a:tc>
                  <a:txBody>
                    <a:bodyPr/>
                    <a:lstStyle/>
                    <a:p>
                      <a:pPr algn="l" fontAlgn="b"/>
                      <a:r>
                        <a:rPr lang="en-IN" sz="900" u="none" strike="noStrike">
                          <a:effectLst/>
                        </a:rPr>
                        <a:t>DEALSIZE</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IN" sz="900" u="none" strike="noStrike">
                          <a:effectLst/>
                        </a:rPr>
                        <a:t>2747</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3</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Medium</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1349</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a:effectLst/>
                        </a:rPr>
                        <a:t>NaN</a:t>
                      </a:r>
                      <a:endParaRPr lang="en-IN" sz="900" b="0" i="0" u="none" strike="noStrike">
                        <a:solidFill>
                          <a:srgbClr val="000000"/>
                        </a:solidFill>
                        <a:effectLst/>
                        <a:latin typeface="Calibri" panose="020F0502020204030204" pitchFamily="34" charset="0"/>
                      </a:endParaRPr>
                    </a:p>
                  </a:txBody>
                  <a:tcPr marL="9389" marR="9389" marT="9389" marB="0" anchor="b"/>
                </a:tc>
                <a:tc>
                  <a:txBody>
                    <a:bodyPr/>
                    <a:lstStyle/>
                    <a:p>
                      <a:pPr algn="ctr" fontAlgn="b"/>
                      <a:r>
                        <a:rPr lang="en-IN" sz="900" u="none" strike="noStrike" dirty="0" err="1">
                          <a:effectLst/>
                        </a:rPr>
                        <a:t>NaN</a:t>
                      </a:r>
                      <a:endParaRPr lang="en-IN" sz="900" b="0" i="0" u="none" strike="noStrike" dirty="0">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3015517728"/>
                  </a:ext>
                </a:extLst>
              </a:tr>
            </a:tbl>
          </a:graphicData>
        </a:graphic>
      </p:graphicFrame>
      <p:sp>
        <p:nvSpPr>
          <p:cNvPr id="7" name="TextBox 6">
            <a:extLst>
              <a:ext uri="{FF2B5EF4-FFF2-40B4-BE49-F238E27FC236}">
                <a16:creationId xmlns:a16="http://schemas.microsoft.com/office/drawing/2014/main" id="{598E6A8D-2E2F-4223-AD63-82FD14518EB1}"/>
              </a:ext>
            </a:extLst>
          </p:cNvPr>
          <p:cNvSpPr txBox="1"/>
          <p:nvPr/>
        </p:nvSpPr>
        <p:spPr>
          <a:xfrm>
            <a:off x="9039503" y="0"/>
            <a:ext cx="3152497" cy="369332"/>
          </a:xfrm>
          <a:prstGeom prst="rect">
            <a:avLst/>
          </a:prstGeom>
          <a:noFill/>
        </p:spPr>
        <p:txBody>
          <a:bodyPr wrap="square" rtlCol="0">
            <a:spAutoFit/>
          </a:bodyPr>
          <a:lstStyle/>
          <a:p>
            <a:pPr algn="ctr"/>
            <a:r>
              <a:rPr lang="en-ZA" dirty="0"/>
              <a:t>Agenda &amp; Executive Summary</a:t>
            </a:r>
            <a:endParaRPr lang="en-IN" dirty="0"/>
          </a:p>
        </p:txBody>
      </p:sp>
    </p:spTree>
    <p:extLst>
      <p:ext uri="{BB962C8B-B14F-4D97-AF65-F5344CB8AC3E}">
        <p14:creationId xmlns:p14="http://schemas.microsoft.com/office/powerpoint/2010/main" val="3642562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A0714-A40D-4032-8DC4-DE6332D181E7}"/>
              </a:ext>
            </a:extLst>
          </p:cNvPr>
          <p:cNvSpPr>
            <a:spLocks noGrp="1"/>
          </p:cNvSpPr>
          <p:nvPr>
            <p:ph type="title"/>
          </p:nvPr>
        </p:nvSpPr>
        <p:spPr>
          <a:xfrm>
            <a:off x="3765176" y="1171302"/>
            <a:ext cx="5519090" cy="486047"/>
          </a:xfrm>
        </p:spPr>
        <p:txBody>
          <a:bodyPr>
            <a:normAutofit fontScale="90000"/>
          </a:bodyPr>
          <a:lstStyle/>
          <a:p>
            <a:r>
              <a:rPr lang="en-GB" sz="3100" dirty="0"/>
              <a:t>Summary</a:t>
            </a:r>
            <a:r>
              <a:rPr lang="en-GB" dirty="0"/>
              <a:t> Stats (Assumption)</a:t>
            </a:r>
            <a:endParaRPr lang="en-IN" dirty="0"/>
          </a:p>
        </p:txBody>
      </p:sp>
      <p:sp>
        <p:nvSpPr>
          <p:cNvPr id="4" name="Date Placeholder 3">
            <a:extLst>
              <a:ext uri="{FF2B5EF4-FFF2-40B4-BE49-F238E27FC236}">
                <a16:creationId xmlns:a16="http://schemas.microsoft.com/office/drawing/2014/main" id="{BC711F28-A392-4705-9608-1B33087489E0}"/>
              </a:ext>
            </a:extLst>
          </p:cNvPr>
          <p:cNvSpPr>
            <a:spLocks noGrp="1"/>
          </p:cNvSpPr>
          <p:nvPr>
            <p:ph type="dt" sz="half" idx="10"/>
          </p:nvPr>
        </p:nvSpPr>
        <p:spPr/>
        <p:txBody>
          <a:bodyPr/>
          <a:lstStyle/>
          <a:p>
            <a:r>
              <a:rPr lang="en-US" dirty="0"/>
              <a:t>2022</a:t>
            </a:r>
          </a:p>
        </p:txBody>
      </p:sp>
      <p:sp>
        <p:nvSpPr>
          <p:cNvPr id="5" name="Footer Placeholder 4">
            <a:extLst>
              <a:ext uri="{FF2B5EF4-FFF2-40B4-BE49-F238E27FC236}">
                <a16:creationId xmlns:a16="http://schemas.microsoft.com/office/drawing/2014/main" id="{867CABC9-74D6-44E6-B1C3-A457795E4FC2}"/>
              </a:ext>
            </a:extLst>
          </p:cNvPr>
          <p:cNvSpPr>
            <a:spLocks noGrp="1"/>
          </p:cNvSpPr>
          <p:nvPr>
            <p:ph type="ftr" sz="quarter" idx="11"/>
          </p:nvPr>
        </p:nvSpPr>
        <p:spPr/>
        <p:txBody>
          <a:bodyPr/>
          <a:lstStyle/>
          <a:p>
            <a:r>
              <a:rPr lang="en-US" dirty="0"/>
              <a:t>Hemant Patidar</a:t>
            </a:r>
          </a:p>
        </p:txBody>
      </p:sp>
      <p:sp>
        <p:nvSpPr>
          <p:cNvPr id="6" name="Slide Number Placeholder 5">
            <a:extLst>
              <a:ext uri="{FF2B5EF4-FFF2-40B4-BE49-F238E27FC236}">
                <a16:creationId xmlns:a16="http://schemas.microsoft.com/office/drawing/2014/main" id="{FD85BB19-961A-45DC-BF5D-63785F93322C}"/>
              </a:ext>
            </a:extLst>
          </p:cNvPr>
          <p:cNvSpPr>
            <a:spLocks noGrp="1"/>
          </p:cNvSpPr>
          <p:nvPr>
            <p:ph type="sldNum" sz="quarter" idx="12"/>
          </p:nvPr>
        </p:nvSpPr>
        <p:spPr/>
        <p:txBody>
          <a:bodyPr/>
          <a:lstStyle/>
          <a:p>
            <a:fld id="{B5CEABB6-07DC-46E8-9B57-56EC44A396E5}" type="slidenum">
              <a:rPr lang="en-US" smtClean="0"/>
              <a:t>6</a:t>
            </a:fld>
            <a:endParaRPr lang="en-US" dirty="0"/>
          </a:p>
        </p:txBody>
      </p:sp>
      <p:sp>
        <p:nvSpPr>
          <p:cNvPr id="3" name="TextBox 2">
            <a:extLst>
              <a:ext uri="{FF2B5EF4-FFF2-40B4-BE49-F238E27FC236}">
                <a16:creationId xmlns:a16="http://schemas.microsoft.com/office/drawing/2014/main" id="{7666A372-DCE0-4F61-8CF5-68E30F1EECDE}"/>
              </a:ext>
            </a:extLst>
          </p:cNvPr>
          <p:cNvSpPr txBox="1"/>
          <p:nvPr/>
        </p:nvSpPr>
        <p:spPr>
          <a:xfrm>
            <a:off x="5728447" y="2272553"/>
            <a:ext cx="5625353" cy="3108543"/>
          </a:xfrm>
          <a:prstGeom prst="rect">
            <a:avLst/>
          </a:prstGeom>
          <a:noFill/>
        </p:spPr>
        <p:txBody>
          <a:bodyPr wrap="square" rtlCol="0">
            <a:spAutoFit/>
          </a:bodyPr>
          <a:lstStyle/>
          <a:p>
            <a:pPr marL="285750" indent="-285750">
              <a:buFont typeface="Arial" panose="020B0604020202020204" pitchFamily="34" charset="0"/>
              <a:buChar char="•"/>
            </a:pPr>
            <a:r>
              <a:rPr lang="en-GB" sz="1400" dirty="0"/>
              <a:t>Lower 25 percentile customers’ average order of 27 quantities whereas upper 25 percentile orders 43 quantities.</a:t>
            </a:r>
          </a:p>
          <a:p>
            <a:endParaRPr lang="en-GB" sz="1400" dirty="0"/>
          </a:p>
          <a:p>
            <a:pPr marL="285750" indent="-285750">
              <a:buFont typeface="Arial" panose="020B0604020202020204" pitchFamily="34" charset="0"/>
              <a:buChar char="•"/>
            </a:pPr>
            <a:r>
              <a:rPr lang="en-GB" sz="1400" dirty="0"/>
              <a:t>There are high value customers their average item price is high and they purchase in more quantities</a:t>
            </a:r>
            <a:r>
              <a:rPr lang="en-IN" sz="1400" dirty="0"/>
              <a:t>.</a:t>
            </a:r>
          </a:p>
          <a:p>
            <a:endParaRPr lang="en-IN" sz="1400" dirty="0"/>
          </a:p>
          <a:p>
            <a:pPr marL="285750" indent="-285750">
              <a:buFont typeface="Arial" panose="020B0604020202020204" pitchFamily="34" charset="0"/>
              <a:buChar char="•"/>
            </a:pPr>
            <a:r>
              <a:rPr lang="en-GB" sz="1400" dirty="0"/>
              <a:t>Most of the purchases are happening from USA country.</a:t>
            </a:r>
          </a:p>
          <a:p>
            <a:endParaRPr lang="en-GB" sz="1400" dirty="0"/>
          </a:p>
          <a:p>
            <a:pPr marL="285750" indent="-285750">
              <a:buFont typeface="Arial" panose="020B0604020202020204" pitchFamily="34" charset="0"/>
              <a:buChar char="•"/>
            </a:pPr>
            <a:r>
              <a:rPr lang="en-GB" sz="1400" dirty="0"/>
              <a:t>City-wise Madrid generates more purchases compared to others.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The oldest order was of June’18 and most recent order was of May 31, 2020</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p:txBody>
      </p:sp>
      <p:sp>
        <p:nvSpPr>
          <p:cNvPr id="7" name="TextBox 6">
            <a:extLst>
              <a:ext uri="{FF2B5EF4-FFF2-40B4-BE49-F238E27FC236}">
                <a16:creationId xmlns:a16="http://schemas.microsoft.com/office/drawing/2014/main" id="{9D013C2B-13FB-45B0-922E-05F4EBFFEFCB}"/>
              </a:ext>
            </a:extLst>
          </p:cNvPr>
          <p:cNvSpPr txBox="1"/>
          <p:nvPr/>
        </p:nvSpPr>
        <p:spPr>
          <a:xfrm>
            <a:off x="8834715" y="0"/>
            <a:ext cx="3357285" cy="369332"/>
          </a:xfrm>
          <a:prstGeom prst="rect">
            <a:avLst/>
          </a:prstGeom>
          <a:noFill/>
        </p:spPr>
        <p:txBody>
          <a:bodyPr wrap="square" rtlCol="0">
            <a:spAutoFit/>
          </a:bodyPr>
          <a:lstStyle/>
          <a:p>
            <a:pPr algn="ctr"/>
            <a:r>
              <a:rPr lang="en-ZA" dirty="0"/>
              <a:t>Agenda &amp; Executive Summary</a:t>
            </a:r>
            <a:endParaRPr lang="en-IN" dirty="0"/>
          </a:p>
        </p:txBody>
      </p:sp>
    </p:spTree>
    <p:extLst>
      <p:ext uri="{BB962C8B-B14F-4D97-AF65-F5344CB8AC3E}">
        <p14:creationId xmlns:p14="http://schemas.microsoft.com/office/powerpoint/2010/main" val="3161725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dirty="0"/>
              <a:t>Exploratory Analysis and Inferences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660774"/>
            <a:ext cx="5111750" cy="1525588"/>
          </a:xfrm>
        </p:spPr>
        <p:txBody>
          <a:bodyPr vert="horz" lIns="91440" tIns="45720" rIns="91440" bIns="45720" rtlCol="0" anchor="t">
            <a:normAutofit/>
          </a:bodyPr>
          <a:lstStyle/>
          <a:p>
            <a:r>
              <a:rPr lang="en-ZA" dirty="0"/>
              <a:t>EDA helps </a:t>
            </a:r>
            <a:r>
              <a:rPr lang="en-US" dirty="0"/>
              <a:t>identify errors in data sets. Gives a better understanding of the data set. Helps detect outliers or anomalous events. Helps understand data set variables and the relationship among them.</a:t>
            </a:r>
            <a:endParaRPr lang="en-ZA" noProof="1"/>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2022</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Hemant Patidar</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Visualization Types</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r>
              <a:rPr lang="en-US" dirty="0"/>
              <a:t>Univariate Analysis</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60060"/>
            <a:ext cx="5431971" cy="557950"/>
          </a:xfrm>
        </p:spPr>
        <p:txBody>
          <a:bodyPr>
            <a:normAutofit/>
          </a:bodyPr>
          <a:lstStyle/>
          <a:p>
            <a:r>
              <a:rPr lang="en-ZA" dirty="0"/>
              <a:t>Analysis of single variable either categorical or numeric one</a:t>
            </a:r>
            <a:endParaRPr lang="en-US"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a:normAutofit lnSpcReduction="10000"/>
          </a:bodyPr>
          <a:lstStyle/>
          <a:p>
            <a:r>
              <a:rPr lang="en-US" dirty="0"/>
              <a:t>Bi-Variate Analysis</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a:lstStyle/>
          <a:p>
            <a:r>
              <a:rPr lang="en-ZA" dirty="0"/>
              <a:t>Analysis between 2 variables to identify relationship between them</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a:normAutofit lnSpcReduction="10000"/>
          </a:bodyPr>
          <a:lstStyle/>
          <a:p>
            <a:r>
              <a:rPr lang="en-US" dirty="0"/>
              <a:t>Multi-Variate Analysis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2"/>
            <a:ext cx="5431971" cy="557950"/>
          </a:xfrm>
        </p:spPr>
        <p:txBody>
          <a:bodyPr/>
          <a:lstStyle/>
          <a:p>
            <a:r>
              <a:rPr lang="en-ZA" dirty="0"/>
              <a:t>Bi-Variate Analysis with a hue, where presence of 3</a:t>
            </a:r>
            <a:r>
              <a:rPr lang="en-ZA" baseline="30000" dirty="0"/>
              <a:t>rd</a:t>
            </a:r>
            <a:r>
              <a:rPr lang="en-ZA" dirty="0"/>
              <a:t> variable can be analysed against those two.</a:t>
            </a:r>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a:normAutofit lnSpcReduction="10000"/>
          </a:bodyPr>
          <a:lstStyle/>
          <a:p>
            <a:r>
              <a:rPr lang="en-US" dirty="0"/>
              <a:t>Trend</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5159449"/>
            <a:ext cx="5431971" cy="557950"/>
          </a:xfrm>
        </p:spPr>
        <p:txBody>
          <a:bodyPr/>
          <a:lstStyle/>
          <a:p>
            <a:r>
              <a:rPr lang="en-ZA" dirty="0"/>
              <a:t>Date trend against sales help us identify seasoning and pattern</a:t>
            </a:r>
            <a:endParaRPr lang="en-US"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2022</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00888" y="6329364"/>
            <a:ext cx="3305009" cy="392112"/>
          </a:xfrm>
        </p:spPr>
        <p:txBody>
          <a:bodyPr/>
          <a:lstStyle/>
          <a:p>
            <a:r>
              <a:rPr lang="en-US" dirty="0"/>
              <a:t>Hemant Patidar</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8</a:t>
            </a:fld>
            <a:endParaRPr lang="en-US" dirty="0"/>
          </a:p>
        </p:txBody>
      </p:sp>
      <p:sp>
        <p:nvSpPr>
          <p:cNvPr id="11" name="TextBox 10">
            <a:extLst>
              <a:ext uri="{FF2B5EF4-FFF2-40B4-BE49-F238E27FC236}">
                <a16:creationId xmlns:a16="http://schemas.microsoft.com/office/drawing/2014/main" id="{DF91C00C-63E6-4D9F-B4C8-5881A2A4F150}"/>
              </a:ext>
            </a:extLst>
          </p:cNvPr>
          <p:cNvSpPr txBox="1"/>
          <p:nvPr/>
        </p:nvSpPr>
        <p:spPr>
          <a:xfrm>
            <a:off x="8477932" y="-6256"/>
            <a:ext cx="3714068" cy="369332"/>
          </a:xfrm>
          <a:prstGeom prst="rect">
            <a:avLst/>
          </a:prstGeom>
          <a:noFill/>
        </p:spPr>
        <p:txBody>
          <a:bodyPr wrap="square" rtlCol="0">
            <a:spAutoFit/>
          </a:bodyPr>
          <a:lstStyle/>
          <a:p>
            <a:r>
              <a:rPr lang="en-US" dirty="0"/>
              <a:t>Exploratory Analysis and Inferences</a:t>
            </a:r>
            <a:endParaRPr lang="en-IN" dirty="0"/>
          </a:p>
        </p:txBody>
      </p:sp>
    </p:spTree>
    <p:extLst>
      <p:ext uri="{BB962C8B-B14F-4D97-AF65-F5344CB8AC3E}">
        <p14:creationId xmlns:p14="http://schemas.microsoft.com/office/powerpoint/2010/main" val="1844941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CCF91D-5529-4643-A6D9-64504581A4AF}"/>
              </a:ext>
            </a:extLst>
          </p:cNvPr>
          <p:cNvSpPr txBox="1"/>
          <p:nvPr/>
        </p:nvSpPr>
        <p:spPr>
          <a:xfrm>
            <a:off x="8477932" y="-6256"/>
            <a:ext cx="3714068" cy="369332"/>
          </a:xfrm>
          <a:prstGeom prst="rect">
            <a:avLst/>
          </a:prstGeom>
          <a:noFill/>
        </p:spPr>
        <p:txBody>
          <a:bodyPr wrap="square" rtlCol="0">
            <a:spAutoFit/>
          </a:bodyPr>
          <a:lstStyle/>
          <a:p>
            <a:r>
              <a:rPr lang="en-US" dirty="0"/>
              <a:t>Exploratory Analysis and Inferences</a:t>
            </a:r>
            <a:endParaRPr lang="en-IN" dirty="0"/>
          </a:p>
        </p:txBody>
      </p:sp>
      <p:sp>
        <p:nvSpPr>
          <p:cNvPr id="8" name="TextBox 7">
            <a:extLst>
              <a:ext uri="{FF2B5EF4-FFF2-40B4-BE49-F238E27FC236}">
                <a16:creationId xmlns:a16="http://schemas.microsoft.com/office/drawing/2014/main" id="{EC446411-8EDA-4441-A47A-181A4B75B2F4}"/>
              </a:ext>
            </a:extLst>
          </p:cNvPr>
          <p:cNvSpPr txBox="1"/>
          <p:nvPr/>
        </p:nvSpPr>
        <p:spPr>
          <a:xfrm>
            <a:off x="4734773" y="615424"/>
            <a:ext cx="2722454" cy="461665"/>
          </a:xfrm>
          <a:prstGeom prst="rect">
            <a:avLst/>
          </a:prstGeom>
          <a:noFill/>
        </p:spPr>
        <p:txBody>
          <a:bodyPr wrap="square">
            <a:spAutoFit/>
          </a:bodyPr>
          <a:lstStyle/>
          <a:p>
            <a:r>
              <a:rPr lang="en-US" sz="2400" dirty="0"/>
              <a:t>Univariate Analysis</a:t>
            </a:r>
          </a:p>
        </p:txBody>
      </p:sp>
      <p:pic>
        <p:nvPicPr>
          <p:cNvPr id="1030" name="Picture 6">
            <a:extLst>
              <a:ext uri="{FF2B5EF4-FFF2-40B4-BE49-F238E27FC236}">
                <a16:creationId xmlns:a16="http://schemas.microsoft.com/office/drawing/2014/main" id="{427D8BC1-843B-4770-9E82-A527F15B23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381" y="1300163"/>
            <a:ext cx="5556705" cy="3686175"/>
          </a:xfrm>
          <a:prstGeom prst="rect">
            <a:avLst/>
          </a:prstGeom>
          <a:noFill/>
        </p:spPr>
      </p:pic>
      <p:pic>
        <p:nvPicPr>
          <p:cNvPr id="1032" name="Picture 8">
            <a:extLst>
              <a:ext uri="{FF2B5EF4-FFF2-40B4-BE49-F238E27FC236}">
                <a16:creationId xmlns:a16="http://schemas.microsoft.com/office/drawing/2014/main" id="{1EF5C409-BFDF-4964-A1C1-60BC1FF95A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5231" y="1300163"/>
            <a:ext cx="6148388" cy="3619500"/>
          </a:xfrm>
          <a:prstGeom prst="rect">
            <a:avLst/>
          </a:prstGeom>
          <a:noFill/>
          <a:extLst>
            <a:ext uri="{909E8E84-426E-40DD-AFC4-6F175D3DCCD1}">
              <a14:hiddenFill xmlns:a14="http://schemas.microsoft.com/office/drawing/2010/main">
                <a:solidFill>
                  <a:srgbClr val="FFFFFF"/>
                </a:solidFill>
              </a14:hiddenFill>
            </a:ext>
          </a:extLst>
        </p:spPr>
      </p:pic>
      <p:sp>
        <p:nvSpPr>
          <p:cNvPr id="28" name="Date Placeholder 19">
            <a:extLst>
              <a:ext uri="{FF2B5EF4-FFF2-40B4-BE49-F238E27FC236}">
                <a16:creationId xmlns:a16="http://schemas.microsoft.com/office/drawing/2014/main" id="{3B7941AD-3C80-4068-AF44-801530AF013E}"/>
              </a:ext>
            </a:extLst>
          </p:cNvPr>
          <p:cNvSpPr>
            <a:spLocks noGrp="1"/>
          </p:cNvSpPr>
          <p:nvPr>
            <p:ph type="dt" sz="half" idx="20"/>
          </p:nvPr>
        </p:nvSpPr>
        <p:spPr>
          <a:xfrm>
            <a:off x="5919680" y="6356350"/>
            <a:ext cx="947516" cy="365125"/>
          </a:xfrm>
        </p:spPr>
        <p:txBody>
          <a:bodyPr/>
          <a:lstStyle/>
          <a:p>
            <a:r>
              <a:rPr lang="en-US" dirty="0"/>
              <a:t>2022</a:t>
            </a:r>
          </a:p>
        </p:txBody>
      </p:sp>
      <p:sp>
        <p:nvSpPr>
          <p:cNvPr id="29" name="Footer Placeholder 20">
            <a:extLst>
              <a:ext uri="{FF2B5EF4-FFF2-40B4-BE49-F238E27FC236}">
                <a16:creationId xmlns:a16="http://schemas.microsoft.com/office/drawing/2014/main" id="{9899031D-F86C-4FAB-89B3-B1A1E5E4D3B1}"/>
              </a:ext>
            </a:extLst>
          </p:cNvPr>
          <p:cNvSpPr>
            <a:spLocks noGrp="1"/>
          </p:cNvSpPr>
          <p:nvPr>
            <p:ph type="ftr" sz="quarter" idx="21"/>
          </p:nvPr>
        </p:nvSpPr>
        <p:spPr>
          <a:xfrm>
            <a:off x="7100888" y="6329364"/>
            <a:ext cx="3305009" cy="392112"/>
          </a:xfrm>
        </p:spPr>
        <p:txBody>
          <a:bodyPr/>
          <a:lstStyle/>
          <a:p>
            <a:r>
              <a:rPr lang="en-US" dirty="0"/>
              <a:t>Hemant Patidar</a:t>
            </a:r>
          </a:p>
        </p:txBody>
      </p:sp>
      <p:sp>
        <p:nvSpPr>
          <p:cNvPr id="31" name="TextBox 30">
            <a:extLst>
              <a:ext uri="{FF2B5EF4-FFF2-40B4-BE49-F238E27FC236}">
                <a16:creationId xmlns:a16="http://schemas.microsoft.com/office/drawing/2014/main" id="{259D2DDE-CC4B-417F-855D-3C620CC873D8}"/>
              </a:ext>
            </a:extLst>
          </p:cNvPr>
          <p:cNvSpPr txBox="1"/>
          <p:nvPr/>
        </p:nvSpPr>
        <p:spPr>
          <a:xfrm>
            <a:off x="6526213" y="5228462"/>
            <a:ext cx="4946423" cy="369332"/>
          </a:xfrm>
          <a:prstGeom prst="rect">
            <a:avLst/>
          </a:prstGeom>
          <a:noFill/>
        </p:spPr>
        <p:txBody>
          <a:bodyPr wrap="square" rtlCol="0">
            <a:spAutoFit/>
          </a:bodyPr>
          <a:lstStyle/>
          <a:p>
            <a:endParaRPr lang="en-IN" dirty="0"/>
          </a:p>
        </p:txBody>
      </p:sp>
      <p:sp>
        <p:nvSpPr>
          <p:cNvPr id="32" name="TextBox 31">
            <a:extLst>
              <a:ext uri="{FF2B5EF4-FFF2-40B4-BE49-F238E27FC236}">
                <a16:creationId xmlns:a16="http://schemas.microsoft.com/office/drawing/2014/main" id="{5D7F7849-3C77-463F-911B-D340F61C9376}"/>
              </a:ext>
            </a:extLst>
          </p:cNvPr>
          <p:cNvSpPr txBox="1"/>
          <p:nvPr/>
        </p:nvSpPr>
        <p:spPr>
          <a:xfrm>
            <a:off x="728663" y="5228153"/>
            <a:ext cx="4946423" cy="800219"/>
          </a:xfrm>
          <a:prstGeom prst="rect">
            <a:avLst/>
          </a:prstGeom>
          <a:noFill/>
        </p:spPr>
        <p:txBody>
          <a:bodyPr wrap="square" rtlCol="0">
            <a:spAutoFit/>
          </a:bodyPr>
          <a:lstStyle/>
          <a:p>
            <a:r>
              <a:rPr lang="en-GB" dirty="0"/>
              <a:t>Order Status</a:t>
            </a:r>
          </a:p>
          <a:p>
            <a:pPr marL="285750" indent="-285750">
              <a:buFont typeface="Arial" panose="020B0604020202020204" pitchFamily="34" charset="0"/>
              <a:buChar char="•"/>
            </a:pPr>
            <a:r>
              <a:rPr lang="en-IN" sz="1400" dirty="0"/>
              <a:t>Most orders are already shipped</a:t>
            </a:r>
          </a:p>
          <a:p>
            <a:pPr marL="285750" indent="-285750">
              <a:buFont typeface="Arial" panose="020B0604020202020204" pitchFamily="34" charset="0"/>
              <a:buChar char="•"/>
            </a:pPr>
            <a:r>
              <a:rPr lang="en-IN" sz="1400" dirty="0"/>
              <a:t>Very less numbers of orders are disputed</a:t>
            </a:r>
          </a:p>
        </p:txBody>
      </p:sp>
      <p:sp>
        <p:nvSpPr>
          <p:cNvPr id="33" name="TextBox 32">
            <a:extLst>
              <a:ext uri="{FF2B5EF4-FFF2-40B4-BE49-F238E27FC236}">
                <a16:creationId xmlns:a16="http://schemas.microsoft.com/office/drawing/2014/main" id="{2CF390EF-AEEA-466E-B8B0-3AD8D0122D6D}"/>
              </a:ext>
            </a:extLst>
          </p:cNvPr>
          <p:cNvSpPr txBox="1"/>
          <p:nvPr/>
        </p:nvSpPr>
        <p:spPr>
          <a:xfrm>
            <a:off x="6511925" y="5230296"/>
            <a:ext cx="4946423" cy="800219"/>
          </a:xfrm>
          <a:prstGeom prst="rect">
            <a:avLst/>
          </a:prstGeom>
          <a:noFill/>
        </p:spPr>
        <p:txBody>
          <a:bodyPr wrap="square" rtlCol="0">
            <a:spAutoFit/>
          </a:bodyPr>
          <a:lstStyle/>
          <a:p>
            <a:r>
              <a:rPr lang="en-GB" dirty="0"/>
              <a:t>Order Product Line</a:t>
            </a:r>
          </a:p>
          <a:p>
            <a:pPr marL="285750" indent="-285750">
              <a:buFont typeface="Arial" panose="020B0604020202020204" pitchFamily="34" charset="0"/>
              <a:buChar char="•"/>
            </a:pPr>
            <a:r>
              <a:rPr lang="en-GB" sz="1400" dirty="0"/>
              <a:t>Classic cars are mostly ordered followed by vintage cars</a:t>
            </a:r>
          </a:p>
          <a:p>
            <a:pPr marL="285750" indent="-285750">
              <a:buFont typeface="Arial" panose="020B0604020202020204" pitchFamily="34" charset="0"/>
              <a:buChar char="•"/>
            </a:pPr>
            <a:r>
              <a:rPr lang="en-GB" sz="1400" dirty="0"/>
              <a:t>Less number of orders for trains</a:t>
            </a:r>
          </a:p>
        </p:txBody>
      </p:sp>
    </p:spTree>
    <p:extLst>
      <p:ext uri="{BB962C8B-B14F-4D97-AF65-F5344CB8AC3E}">
        <p14:creationId xmlns:p14="http://schemas.microsoft.com/office/powerpoint/2010/main" val="707789176"/>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2.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light sales pitch</Template>
  <TotalTime>3054</TotalTime>
  <Words>2455</Words>
  <Application>Microsoft Office PowerPoint</Application>
  <PresentationFormat>Widescreen</PresentationFormat>
  <Paragraphs>820</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Tenorite</vt:lpstr>
      <vt:lpstr>Monoline</vt:lpstr>
      <vt:lpstr>Automobile customers’ segmentation &amp; Marketing Strategies</vt:lpstr>
      <vt:lpstr>Analysis Steps</vt:lpstr>
      <vt:lpstr>Agenda &amp; Executive Summary</vt:lpstr>
      <vt:lpstr>Data Stats</vt:lpstr>
      <vt:lpstr>Summary Stats</vt:lpstr>
      <vt:lpstr>Summary Stats (Assumption)</vt:lpstr>
      <vt:lpstr>Exploratory Analysis and Inferences</vt:lpstr>
      <vt:lpstr>Visualization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Customer Segmentation using RFM analysis</vt:lpstr>
      <vt:lpstr>What Is RFM?</vt:lpstr>
      <vt:lpstr>RFM Metrics</vt:lpstr>
      <vt:lpstr>Parameters Used</vt:lpstr>
      <vt:lpstr>Output table (RFM BINS &amp; Clusters)</vt:lpstr>
      <vt:lpstr>Cluster analysis</vt:lpstr>
      <vt:lpstr>Inferences from RFM Analysis and identified segments</vt:lpstr>
      <vt:lpstr>Best customers</vt:lpstr>
      <vt:lpstr>on the verge of churning</vt:lpstr>
      <vt:lpstr>Lost customers</vt:lpstr>
      <vt:lpstr>loyal customers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Automobile customers’ segmentation &amp; Marketing Strategies</dc:title>
  <dc:creator>Hemant Patidar</dc:creator>
  <cp:lastModifiedBy>Hemant Patidar</cp:lastModifiedBy>
  <cp:revision>46</cp:revision>
  <dcterms:created xsi:type="dcterms:W3CDTF">2022-06-15T09:17:40Z</dcterms:created>
  <dcterms:modified xsi:type="dcterms:W3CDTF">2022-06-19T17:09:42Z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