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1" r:id="rId6"/>
    <p:sldId id="264" r:id="rId7"/>
    <p:sldId id="262" r:id="rId8"/>
    <p:sldId id="296" r:id="rId9"/>
    <p:sldId id="305" r:id="rId10"/>
    <p:sldId id="307" r:id="rId11"/>
    <p:sldId id="318" r:id="rId12"/>
    <p:sldId id="319" r:id="rId13"/>
    <p:sldId id="306" r:id="rId14"/>
    <p:sldId id="320" r:id="rId15"/>
    <p:sldId id="311" r:id="rId16"/>
    <p:sldId id="321" r:id="rId17"/>
    <p:sldId id="266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7750" y="2971851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595390" y="2841668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61" y="2255086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4835" y="2263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3825" y="2217740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3D22B19-FE91-4569-B0AE-E5B1C9615F2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959758" y="281282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F14DC21-ED23-4FBE-9BCC-17547FBE0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7195" y="2232171"/>
            <a:ext cx="2324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patidarhemant27@gmail.com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8788" y="4074459"/>
            <a:ext cx="5589023" cy="1482583"/>
          </a:xfrm>
        </p:spPr>
        <p:txBody>
          <a:bodyPr/>
          <a:lstStyle/>
          <a:p>
            <a:r>
              <a:rPr lang="en-US" sz="3200" dirty="0"/>
              <a:t>Grocery Store's Market Basket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7753" y="561157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Hemant Patidar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7BBBFB-8972-4752-AD5B-8F5D18BA1802}"/>
              </a:ext>
            </a:extLst>
          </p:cNvPr>
          <p:cNvSpPr txBox="1">
            <a:spLocks/>
          </p:cNvSpPr>
          <p:nvPr/>
        </p:nvSpPr>
        <p:spPr>
          <a:xfrm>
            <a:off x="5777753" y="600823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26-06-2022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446411-8EDA-4441-A47A-181A4B75B2F4}"/>
              </a:ext>
            </a:extLst>
          </p:cNvPr>
          <p:cNvSpPr txBox="1"/>
          <p:nvPr/>
        </p:nvSpPr>
        <p:spPr>
          <a:xfrm>
            <a:off x="3365827" y="659967"/>
            <a:ext cx="5460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Product Analysis vs. Purchase Year</a:t>
            </a:r>
          </a:p>
        </p:txBody>
      </p:sp>
      <p:sp>
        <p:nvSpPr>
          <p:cNvPr id="28" name="Date Placeholder 19">
            <a:extLst>
              <a:ext uri="{FF2B5EF4-FFF2-40B4-BE49-F238E27FC236}">
                <a16:creationId xmlns:a16="http://schemas.microsoft.com/office/drawing/2014/main" id="{3B7941AD-3C80-4068-AF44-801530AF013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9" name="Footer Placeholder 20">
            <a:extLst>
              <a:ext uri="{FF2B5EF4-FFF2-40B4-BE49-F238E27FC236}">
                <a16:creationId xmlns:a16="http://schemas.microsoft.com/office/drawing/2014/main" id="{9899031D-F86C-4FAB-89B3-B1A1E5E4D3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00888" y="6329364"/>
            <a:ext cx="3305009" cy="392112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9D2DDE-CC4B-417F-855D-3C620CC873D8}"/>
              </a:ext>
            </a:extLst>
          </p:cNvPr>
          <p:cNvSpPr txBox="1"/>
          <p:nvPr/>
        </p:nvSpPr>
        <p:spPr>
          <a:xfrm>
            <a:off x="6526213" y="5228462"/>
            <a:ext cx="494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0D69C-34BF-45AF-ADF3-3B6548D7FDF3}"/>
              </a:ext>
            </a:extLst>
          </p:cNvPr>
          <p:cNvSpPr txBox="1"/>
          <p:nvPr/>
        </p:nvSpPr>
        <p:spPr>
          <a:xfrm>
            <a:off x="7858125" y="1800224"/>
            <a:ext cx="371406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“Poultry’s” purchase gone up in 2019 compared to 2018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“Hand Soup’s” purchase gone down in 2019 with significant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“Soda’s” Purchase was increased in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“Poultry” was always in 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2</a:t>
            </a:r>
            <a:r>
              <a:rPr lang="en-IN" sz="1400" baseline="30000" dirty="0"/>
              <a:t>nd</a:t>
            </a:r>
            <a:r>
              <a:rPr lang="en-IN" sz="1400" dirty="0"/>
              <a:t> top purchased in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Top purchased in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2</a:t>
            </a:r>
            <a:r>
              <a:rPr lang="en-IN" sz="1400" baseline="30000" dirty="0"/>
              <a:t>nd</a:t>
            </a:r>
            <a:r>
              <a:rPr lang="en-IN" sz="1400" dirty="0"/>
              <a:t> top purchased in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“Poultry” was mostly purchased in January, followed by February then April.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9C2E4C-E493-427D-9954-BF1AB090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506070"/>
            <a:ext cx="6838950" cy="577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AA23B5-E902-498C-BD18-DBBC115468A8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Exploratory data Analysis &amp; Executive Summary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3353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Market Basket Analysis (Association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process identifies customer buying habits by finding associations between the different items that customers place in their “shopping baskets”</a:t>
            </a:r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9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99" y="718758"/>
            <a:ext cx="5111750" cy="3693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Association rule?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2725" y="1315862"/>
            <a:ext cx="9221134" cy="4319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Association Rule</a:t>
            </a:r>
            <a:r>
              <a:rPr lang="en-US" dirty="0"/>
              <a:t>” would help us recommend frequent bought item based on already bought items.</a:t>
            </a:r>
          </a:p>
          <a:p>
            <a:r>
              <a:rPr lang="en-US" dirty="0"/>
              <a:t>Assumptions –</a:t>
            </a:r>
          </a:p>
          <a:p>
            <a:r>
              <a:rPr lang="en-US" dirty="0"/>
              <a:t>	</a:t>
            </a:r>
            <a:r>
              <a:rPr lang="en-US" b="1" dirty="0"/>
              <a:t>“I”</a:t>
            </a:r>
            <a:r>
              <a:rPr lang="en-US" dirty="0"/>
              <a:t> be </a:t>
            </a:r>
            <a:r>
              <a:rPr lang="en-US" b="1" dirty="0"/>
              <a:t>itemset</a:t>
            </a:r>
            <a:r>
              <a:rPr lang="en-US" dirty="0"/>
              <a:t> {I1,I2,I3…. In}</a:t>
            </a:r>
          </a:p>
          <a:p>
            <a:r>
              <a:rPr lang="en-US" dirty="0"/>
              <a:t>	</a:t>
            </a:r>
            <a:r>
              <a:rPr lang="en-US" b="1" dirty="0"/>
              <a:t>“D” </a:t>
            </a:r>
            <a:r>
              <a:rPr lang="en-US" dirty="0"/>
              <a:t>a </a:t>
            </a:r>
            <a:r>
              <a:rPr lang="en-US" b="1" dirty="0"/>
              <a:t>dataset of transactions</a:t>
            </a:r>
          </a:p>
          <a:p>
            <a:r>
              <a:rPr lang="en-US" b="1" dirty="0"/>
              <a:t>	“T” </a:t>
            </a:r>
            <a:r>
              <a:rPr lang="en-US" dirty="0"/>
              <a:t>represent </a:t>
            </a:r>
            <a:r>
              <a:rPr lang="en-US" b="1" dirty="0"/>
              <a:t>each transaction </a:t>
            </a:r>
            <a:r>
              <a:rPr lang="en-US" dirty="0"/>
              <a:t>of non-empty itemset such as </a:t>
            </a:r>
            <a:r>
              <a:rPr lang="en-US" b="1" dirty="0"/>
              <a:t>T ⊆ I </a:t>
            </a:r>
            <a:r>
              <a:rPr lang="en-US" dirty="0"/>
              <a:t>(T has purchased item that 	       are subset to I)</a:t>
            </a:r>
          </a:p>
          <a:p>
            <a:r>
              <a:rPr lang="en-US" b="1" dirty="0"/>
              <a:t>	</a:t>
            </a:r>
            <a:r>
              <a:rPr lang="en-US" dirty="0"/>
              <a:t>Each transaction is associated with an </a:t>
            </a:r>
            <a:r>
              <a:rPr lang="en-US" b="1" dirty="0"/>
              <a:t>identifier</a:t>
            </a:r>
            <a:r>
              <a:rPr lang="en-US" dirty="0"/>
              <a:t> </a:t>
            </a:r>
            <a:r>
              <a:rPr lang="en-US" b="1" dirty="0"/>
              <a:t>“TID”</a:t>
            </a:r>
          </a:p>
          <a:p>
            <a:r>
              <a:rPr lang="en-US" dirty="0"/>
              <a:t>If “A” be a set of items (itemset) and “B” would be predicted based on “A”</a:t>
            </a:r>
          </a:p>
          <a:p>
            <a:r>
              <a:rPr lang="en-US" dirty="0"/>
              <a:t>Association Rules Stats that –</a:t>
            </a:r>
          </a:p>
          <a:p>
            <a:r>
              <a:rPr lang="en-US" dirty="0"/>
              <a:t>	</a:t>
            </a:r>
            <a:r>
              <a:rPr lang="en-US" b="1" dirty="0"/>
              <a:t>A ⇒ B</a:t>
            </a:r>
            <a:r>
              <a:rPr lang="en-US" dirty="0"/>
              <a:t>, where </a:t>
            </a:r>
            <a:r>
              <a:rPr lang="en-US" b="1" dirty="0"/>
              <a:t>A ⊂ I, B ⊂ I</a:t>
            </a:r>
            <a:r>
              <a:rPr lang="en-US" dirty="0"/>
              <a:t>, </a:t>
            </a:r>
            <a:r>
              <a:rPr lang="en-US" b="1" dirty="0"/>
              <a:t>A ⊆ T  </a:t>
            </a:r>
            <a:r>
              <a:rPr lang="en-US" dirty="0"/>
              <a:t>and </a:t>
            </a:r>
            <a:r>
              <a:rPr lang="en-US" b="1" dirty="0"/>
              <a:t>A ∩B = φ </a:t>
            </a:r>
          </a:p>
          <a:p>
            <a:r>
              <a:rPr lang="en-US" b="1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EADBF-15C0-4C66-A4C2-2A2B1DBF0B26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Use of Market Basket Analysis (Association Rules)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4355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Association rule?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D6FB71-FAA5-4A19-A71D-A7A76000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373526"/>
            <a:ext cx="2882475" cy="823912"/>
          </a:xfrm>
        </p:spPr>
        <p:txBody>
          <a:bodyPr/>
          <a:lstStyle/>
          <a:p>
            <a:r>
              <a:rPr lang="en-GB" dirty="0"/>
              <a:t>Support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B54C2C-DA3B-44F0-B51C-F0FE6E4BE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431196"/>
            <a:ext cx="2882475" cy="1997867"/>
          </a:xfrm>
        </p:spPr>
        <p:txBody>
          <a:bodyPr/>
          <a:lstStyle/>
          <a:p>
            <a:r>
              <a:rPr lang="en-US" dirty="0"/>
              <a:t>support(A⇒ B) =P(A ∪  B)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percentage of transactions in D that contain A ∪ B is called </a:t>
            </a:r>
            <a:r>
              <a:rPr lang="en-US" b="1" dirty="0"/>
              <a:t>Support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90A2CA9-5201-4102-9802-0B6BF556E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373526"/>
            <a:ext cx="2896671" cy="823912"/>
          </a:xfrm>
        </p:spPr>
        <p:txBody>
          <a:bodyPr/>
          <a:lstStyle/>
          <a:p>
            <a:r>
              <a:rPr lang="en-GB" dirty="0"/>
              <a:t>Confidence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B4654DF-CFA0-447B-A312-6013997DF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431196"/>
            <a:ext cx="2896671" cy="1997867"/>
          </a:xfrm>
        </p:spPr>
        <p:txBody>
          <a:bodyPr/>
          <a:lstStyle/>
          <a:p>
            <a:r>
              <a:rPr lang="en-US" dirty="0"/>
              <a:t>confidence(A⇒ B) =P(B|A)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percentage of transactions in D containing A that also contains B. This is taken to be confidence and the conditional probability, like P(B|A).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A2F436-0AF7-4465-8467-10633450245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373526"/>
            <a:ext cx="2882475" cy="823912"/>
          </a:xfrm>
        </p:spPr>
        <p:txBody>
          <a:bodyPr/>
          <a:lstStyle/>
          <a:p>
            <a:r>
              <a:rPr lang="en-GB" dirty="0"/>
              <a:t>lift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9B7AF8D-BF71-4639-9734-3ADC7DD487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431196"/>
            <a:ext cx="2882475" cy="1997867"/>
          </a:xfrm>
        </p:spPr>
        <p:txBody>
          <a:bodyPr/>
          <a:lstStyle/>
          <a:p>
            <a:r>
              <a:rPr lang="en-GB" dirty="0"/>
              <a:t>Confidence/support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3D3D3D"/>
                </a:solidFill>
                <a:effectLst/>
                <a:latin typeface="Titillium Web" panose="020B0604020202020204" pitchFamily="2" charset="0"/>
              </a:rPr>
              <a:t>Lift</a:t>
            </a:r>
            <a:r>
              <a:rPr lang="en-US" b="0" i="0" dirty="0">
                <a:solidFill>
                  <a:srgbClr val="3D3D3D"/>
                </a:solidFill>
                <a:effectLst/>
                <a:latin typeface="Titillium Web" panose="020B0604020202020204" pitchFamily="2" charset="0"/>
              </a:rPr>
              <a:t> is the ratio between target response and average response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E2639-232E-4A66-9B35-24B9066E48FC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Use of Market Basket Analysis (Association Rules)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8786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368" y="971554"/>
            <a:ext cx="8421688" cy="695881"/>
          </a:xfrm>
        </p:spPr>
        <p:txBody>
          <a:bodyPr>
            <a:normAutofit/>
          </a:bodyPr>
          <a:lstStyle/>
          <a:p>
            <a:r>
              <a:rPr lang="en-US" dirty="0" err="1"/>
              <a:t>Apriori</a:t>
            </a:r>
            <a:r>
              <a:rPr lang="en-US" dirty="0"/>
              <a:t> 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2320"/>
            <a:ext cx="2338296" cy="387001"/>
          </a:xfrm>
        </p:spPr>
        <p:txBody>
          <a:bodyPr/>
          <a:lstStyle/>
          <a:p>
            <a:r>
              <a:rPr lang="en-ZA" dirty="0"/>
              <a:t>Antecedent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763080"/>
            <a:ext cx="233829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(IF Bought)</a:t>
            </a:r>
          </a:p>
          <a:p>
            <a:r>
              <a:rPr lang="en-US" noProof="1"/>
              <a:t>This is an item/group of items that are typically found in the Itemsets or Datasets. (Already Purchased)</a:t>
            </a:r>
            <a:endParaRPr lang="en-ZA" noProof="1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58FF4-BEC8-4FC9-A1A2-6149070F6835}"/>
              </a:ext>
            </a:extLst>
          </p:cNvPr>
          <p:cNvSpPr txBox="1"/>
          <p:nvPr/>
        </p:nvSpPr>
        <p:spPr>
          <a:xfrm>
            <a:off x="1479178" y="1667435"/>
            <a:ext cx="9415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Apriori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 algorithm uses frequent </a:t>
            </a:r>
            <a:r>
              <a:rPr lang="en-US" sz="1400" b="0" i="0" dirty="0" err="1">
                <a:solidFill>
                  <a:srgbClr val="292929"/>
                </a:solidFill>
                <a:effectLst/>
                <a:latin typeface="charter"/>
              </a:rPr>
              <a:t>itemsets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 to generate association rules. </a:t>
            </a:r>
            <a:r>
              <a:rPr lang="en-US" sz="1400" dirty="0"/>
              <a:t>It is based on the concept that a subset of a frequent itemset must also be a frequent itemset.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charter"/>
              </a:rPr>
              <a:t> Frequent Itemset is an itemset whose support value is greater than a threshold value(support).</a:t>
            </a:r>
            <a:endParaRPr lang="en-IN" sz="140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5761892-F461-4EFE-920D-623578410CB5}"/>
              </a:ext>
            </a:extLst>
          </p:cNvPr>
          <p:cNvSpPr txBox="1">
            <a:spLocks/>
          </p:cNvSpPr>
          <p:nvPr/>
        </p:nvSpPr>
        <p:spPr>
          <a:xfrm>
            <a:off x="3733798" y="3142319"/>
            <a:ext cx="2338296" cy="387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Consequent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0BAB4280-35AB-4FD1-BB91-8CB05E19C1C9}"/>
              </a:ext>
            </a:extLst>
          </p:cNvPr>
          <p:cNvSpPr txBox="1">
            <a:spLocks/>
          </p:cNvSpPr>
          <p:nvPr/>
        </p:nvSpPr>
        <p:spPr>
          <a:xfrm>
            <a:off x="3733798" y="3763560"/>
            <a:ext cx="2338296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/>
              <a:t>(THEN Suggest)</a:t>
            </a:r>
          </a:p>
          <a:p>
            <a:r>
              <a:rPr lang="en-US" noProof="1"/>
              <a:t>This comes along as an item with an Antecedent/group of Antecedents.</a:t>
            </a:r>
            <a:endParaRPr lang="en-ZA" noProof="1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323B4BE-4E4B-42DB-A2AC-904F58650C26}"/>
              </a:ext>
            </a:extLst>
          </p:cNvPr>
          <p:cNvSpPr txBox="1">
            <a:spLocks/>
          </p:cNvSpPr>
          <p:nvPr/>
        </p:nvSpPr>
        <p:spPr>
          <a:xfrm>
            <a:off x="6629396" y="3142319"/>
            <a:ext cx="2338296" cy="387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Conviction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A275C860-EA66-4D10-B638-E09E06C7401D}"/>
              </a:ext>
            </a:extLst>
          </p:cNvPr>
          <p:cNvSpPr txBox="1">
            <a:spLocks/>
          </p:cNvSpPr>
          <p:nvPr/>
        </p:nvSpPr>
        <p:spPr>
          <a:xfrm>
            <a:off x="6629396" y="3763079"/>
            <a:ext cx="2338296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Conviction is a measure of the implication and has value 1 if items are unrelated.</a:t>
            </a:r>
            <a:endParaRPr lang="en-ZA" noProof="1"/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2B7368A-814F-4DB6-836D-65B8A87776C3}"/>
              </a:ext>
            </a:extLst>
          </p:cNvPr>
          <p:cNvSpPr txBox="1">
            <a:spLocks/>
          </p:cNvSpPr>
          <p:nvPr/>
        </p:nvSpPr>
        <p:spPr>
          <a:xfrm>
            <a:off x="9524994" y="3142319"/>
            <a:ext cx="2338296" cy="387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Leverage</a:t>
            </a:r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43D8AEF8-6AA6-4091-968A-C7A31D05CB69}"/>
              </a:ext>
            </a:extLst>
          </p:cNvPr>
          <p:cNvSpPr txBox="1">
            <a:spLocks/>
          </p:cNvSpPr>
          <p:nvPr/>
        </p:nvSpPr>
        <p:spPr>
          <a:xfrm>
            <a:off x="9524994" y="3763079"/>
            <a:ext cx="2338296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/>
              <a:t>Leverage </a:t>
            </a:r>
            <a:r>
              <a:rPr lang="en-US" noProof="1"/>
              <a:t>is the proportion of additional elements covered by both the premise and consequence above the expected if independent</a:t>
            </a:r>
            <a:endParaRPr lang="en-ZA" noProof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5B3E71-8443-4414-865E-0FC6BD32B20E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Use of Market Basket Analysis (Association Rules)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368" y="971554"/>
            <a:ext cx="8421688" cy="695881"/>
          </a:xfrm>
        </p:spPr>
        <p:txBody>
          <a:bodyPr>
            <a:normAutofit/>
          </a:bodyPr>
          <a:lstStyle/>
          <a:p>
            <a:r>
              <a:rPr lang="en-US" dirty="0"/>
              <a:t>Support &amp; Confidence threshold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0576" y="3763080"/>
            <a:ext cx="452120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Support provides us % of transactions contains our recommended product, rare the purchase support would be lower.</a:t>
            </a:r>
          </a:p>
          <a:p>
            <a:r>
              <a:rPr lang="en-US" noProof="1"/>
              <a:t>To back our suggest with good support, we can choose it to be atleast 20%.</a:t>
            </a:r>
          </a:p>
          <a:p>
            <a:r>
              <a:rPr lang="en-US" noProof="1"/>
              <a:t>For our analysis, we will be putting support (for suggested product) as 20%</a:t>
            </a:r>
            <a:endParaRPr lang="en-ZA" noProof="1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58FF4-BEC8-4FC9-A1A2-6149070F6835}"/>
              </a:ext>
            </a:extLst>
          </p:cNvPr>
          <p:cNvSpPr txBox="1"/>
          <p:nvPr/>
        </p:nvSpPr>
        <p:spPr>
          <a:xfrm>
            <a:off x="3399865" y="1667435"/>
            <a:ext cx="5392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1400" dirty="0">
                <a:solidFill>
                  <a:srgbClr val="292929"/>
                </a:solidFill>
                <a:latin typeface="charter"/>
              </a:rPr>
              <a:t>Association rule can recommend items based on rare purchases as well, which may not be a good suggestion for buyer/customer. Support and confidence are metrices that helps suggesting a better purchase to them.</a:t>
            </a:r>
            <a:endParaRPr lang="en-IN" sz="140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5761892-F461-4EFE-920D-623578410CB5}"/>
              </a:ext>
            </a:extLst>
          </p:cNvPr>
          <p:cNvSpPr txBox="1">
            <a:spLocks/>
          </p:cNvSpPr>
          <p:nvPr/>
        </p:nvSpPr>
        <p:spPr>
          <a:xfrm>
            <a:off x="6329082" y="3142319"/>
            <a:ext cx="4612341" cy="387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Confidence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0BAB4280-35AB-4FD1-BB91-8CB05E19C1C9}"/>
              </a:ext>
            </a:extLst>
          </p:cNvPr>
          <p:cNvSpPr txBox="1">
            <a:spLocks/>
          </p:cNvSpPr>
          <p:nvPr/>
        </p:nvSpPr>
        <p:spPr>
          <a:xfrm>
            <a:off x="6329082" y="3763079"/>
            <a:ext cx="452120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Confidence derived as percentage of transactions in D containing A that also contains B.</a:t>
            </a:r>
          </a:p>
          <a:p>
            <a:r>
              <a:rPr lang="en-US" dirty="0"/>
              <a:t>	For our analysis, we will be recommending products with </a:t>
            </a:r>
            <a:r>
              <a:rPr lang="en-US" dirty="0" err="1"/>
              <a:t>atleast</a:t>
            </a:r>
            <a:r>
              <a:rPr lang="en-US" dirty="0"/>
              <a:t> 30% confidence.</a:t>
            </a:r>
          </a:p>
          <a:p>
            <a:endParaRPr lang="en-ZA" noProof="1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D4D4D6E-71BA-4D0D-A8BE-11B1B021E9D9}"/>
              </a:ext>
            </a:extLst>
          </p:cNvPr>
          <p:cNvSpPr txBox="1">
            <a:spLocks/>
          </p:cNvSpPr>
          <p:nvPr/>
        </p:nvSpPr>
        <p:spPr>
          <a:xfrm>
            <a:off x="1250576" y="3142319"/>
            <a:ext cx="4521205" cy="387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Support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8AE5F-A0F0-40F8-B11C-1573A06D0E92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Use of Market Basket Analysis (Association Rules)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3060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Associations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process identifies customer buying habits by finding associations between the different items that customers place in their “shopping baskets”</a:t>
            </a:r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8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A468-EB14-4060-BB1D-4564FFA9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5C6A-9E60-4F45-BB7B-1641F603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B903-3628-4095-859E-D05B6459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BC87E-641B-4EBB-949A-456588FCAB88}"/>
              </a:ext>
            </a:extLst>
          </p:cNvPr>
          <p:cNvSpPr txBox="1"/>
          <p:nvPr/>
        </p:nvSpPr>
        <p:spPr>
          <a:xfrm>
            <a:off x="3953435" y="553849"/>
            <a:ext cx="3939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 identified by </a:t>
            </a:r>
            <a:r>
              <a:rPr lang="en-US" dirty="0" err="1"/>
              <a:t>Apriori</a:t>
            </a:r>
            <a:r>
              <a:rPr lang="en-US" dirty="0"/>
              <a:t> (Top 15)</a:t>
            </a: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200282A-9ACF-4D65-9FC0-E51975665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9068"/>
            <a:ext cx="10571731" cy="485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306A9B-0170-4A7D-851E-CAAE47A8E569}"/>
              </a:ext>
            </a:extLst>
          </p:cNvPr>
          <p:cNvSpPr txBox="1"/>
          <p:nvPr/>
        </p:nvSpPr>
        <p:spPr>
          <a:xfrm>
            <a:off x="10192871" y="0"/>
            <a:ext cx="199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Associations Identified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3549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A468-EB14-4060-BB1D-4564FFA9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5C6A-9E60-4F45-BB7B-1641F603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B903-3628-4095-859E-D05B6459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1B6013-EE1E-4D65-86C1-1FD13C320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087561"/>
              </p:ext>
            </p:extLst>
          </p:nvPr>
        </p:nvGraphicFramePr>
        <p:xfrm>
          <a:off x="551328" y="1344706"/>
          <a:ext cx="10802471" cy="4652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2986">
                  <a:extLst>
                    <a:ext uri="{9D8B030D-6E8A-4147-A177-3AD203B41FA5}">
                      <a16:colId xmlns:a16="http://schemas.microsoft.com/office/drawing/2014/main" val="3280031079"/>
                    </a:ext>
                  </a:extLst>
                </a:gridCol>
                <a:gridCol w="1009577">
                  <a:extLst>
                    <a:ext uri="{9D8B030D-6E8A-4147-A177-3AD203B41FA5}">
                      <a16:colId xmlns:a16="http://schemas.microsoft.com/office/drawing/2014/main" val="3147711301"/>
                    </a:ext>
                  </a:extLst>
                </a:gridCol>
                <a:gridCol w="1386227">
                  <a:extLst>
                    <a:ext uri="{9D8B030D-6E8A-4147-A177-3AD203B41FA5}">
                      <a16:colId xmlns:a16="http://schemas.microsoft.com/office/drawing/2014/main" val="1996194266"/>
                    </a:ext>
                  </a:extLst>
                </a:gridCol>
                <a:gridCol w="1397875">
                  <a:extLst>
                    <a:ext uri="{9D8B030D-6E8A-4147-A177-3AD203B41FA5}">
                      <a16:colId xmlns:a16="http://schemas.microsoft.com/office/drawing/2014/main" val="2597793241"/>
                    </a:ext>
                  </a:extLst>
                </a:gridCol>
                <a:gridCol w="698938">
                  <a:extLst>
                    <a:ext uri="{9D8B030D-6E8A-4147-A177-3AD203B41FA5}">
                      <a16:colId xmlns:a16="http://schemas.microsoft.com/office/drawing/2014/main" val="2466056043"/>
                    </a:ext>
                  </a:extLst>
                </a:gridCol>
                <a:gridCol w="885321">
                  <a:extLst>
                    <a:ext uri="{9D8B030D-6E8A-4147-A177-3AD203B41FA5}">
                      <a16:colId xmlns:a16="http://schemas.microsoft.com/office/drawing/2014/main" val="3517654576"/>
                    </a:ext>
                  </a:extLst>
                </a:gridCol>
                <a:gridCol w="640692">
                  <a:extLst>
                    <a:ext uri="{9D8B030D-6E8A-4147-A177-3AD203B41FA5}">
                      <a16:colId xmlns:a16="http://schemas.microsoft.com/office/drawing/2014/main" val="2645171548"/>
                    </a:ext>
                  </a:extLst>
                </a:gridCol>
                <a:gridCol w="776597">
                  <a:extLst>
                    <a:ext uri="{9D8B030D-6E8A-4147-A177-3AD203B41FA5}">
                      <a16:colId xmlns:a16="http://schemas.microsoft.com/office/drawing/2014/main" val="3132281578"/>
                    </a:ext>
                  </a:extLst>
                </a:gridCol>
                <a:gridCol w="854258">
                  <a:extLst>
                    <a:ext uri="{9D8B030D-6E8A-4147-A177-3AD203B41FA5}">
                      <a16:colId xmlns:a16="http://schemas.microsoft.com/office/drawing/2014/main" val="2921670160"/>
                    </a:ext>
                  </a:extLst>
                </a:gridCol>
              </a:tblGrid>
              <a:tr h="226906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antecedents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consequents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antecedent support 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consequent support 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support 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confidence 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lift 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leverage 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conviction 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697487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(Dinner rolls, Spaghetti sauce, Ice cream)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(Poultry)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0.0755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0.4214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0.0518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0.6860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1.6279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0.0200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1.8429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215924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(Cereals, Sandwich bags, Bagels)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(Cheeses)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0.0755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0.3907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0.0509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0.6744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1.7262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0.0214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1.8714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863559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u="none" strike="noStrike">
                          <a:effectLst/>
                        </a:rPr>
                        <a:t>(Laundry detergent, Dinner rolls, Spaghetti sa...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(Poultry)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0.0817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0.4214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0.0536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0.6559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1.5564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0.0191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1.6815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035666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(Eggs, Pasta, Ice cream)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(Paper towels)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0.0852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0.3626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0.0553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0.6495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1.7912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0.0244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1.8185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6209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(Eggs, Paper towels, Ice cream)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(Pasta)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0.0860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0.3714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0.0553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0.6429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1.7310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0.0234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1.7601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0526141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u="none" strike="noStrike">
                          <a:effectLst/>
                        </a:rPr>
                        <a:t>(Laundry detergent, Spaghetti sauce, Poultry)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(Dinner rolls)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                          0.0834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0.3889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0.0536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0.6421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1.6509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0.0211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1.7074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540166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(Spaghetti sauce, Poultry, Ice cream)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(Dinner rolls)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0.0808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0.3889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0.0518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0.6413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1.6489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0.0204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1.7036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751505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(Aluminum foil, Yogurt, Toilet paper)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(Juice)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0.0781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0.3766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0.0500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0.6404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1.7004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0.0206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1.7337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131187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u="none" strike="noStrike">
                          <a:effectLst/>
                        </a:rPr>
                        <a:t>(Cereals, Dinner rolls, Spaghetti sauce)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(Poultry)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0.0799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0.4214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0.0509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0.6374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1.5124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0.0173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1.5955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834195"/>
                  </a:ext>
                </a:extLst>
              </a:tr>
              <a:tr h="442578">
                <a:tc>
                  <a:txBody>
                    <a:bodyPr/>
                    <a:lstStyle/>
                    <a:p>
                      <a:pPr algn="r" fontAlgn="b"/>
                      <a:r>
                        <a:rPr lang="sv-SE" sz="1200" u="none" strike="noStrike">
                          <a:effectLst/>
                        </a:rPr>
                        <a:t>(Dinner rolls, Pasta, Paper towels)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(Eggs)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0.0817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               0.3898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0.0518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   0.6344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1.6275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        0.0200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          1.6690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0284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FBC87E-641B-4EBB-949A-456588FCAB88}"/>
              </a:ext>
            </a:extLst>
          </p:cNvPr>
          <p:cNvSpPr txBox="1"/>
          <p:nvPr/>
        </p:nvSpPr>
        <p:spPr>
          <a:xfrm>
            <a:off x="4679576" y="795895"/>
            <a:ext cx="2433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Associations Identified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1E782-803A-4427-AB71-9832FC8F6C08}"/>
              </a:ext>
            </a:extLst>
          </p:cNvPr>
          <p:cNvSpPr txBox="1"/>
          <p:nvPr/>
        </p:nvSpPr>
        <p:spPr>
          <a:xfrm>
            <a:off x="10192871" y="0"/>
            <a:ext cx="199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Associations Identified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8944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A468-EB14-4060-BB1D-4564FFA90BE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5C6A-9E60-4F45-BB7B-1641F60369C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B903-3628-4095-859E-D05B645908B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BC87E-641B-4EBB-949A-456588FCAB88}"/>
              </a:ext>
            </a:extLst>
          </p:cNvPr>
          <p:cNvSpPr txBox="1"/>
          <p:nvPr/>
        </p:nvSpPr>
        <p:spPr>
          <a:xfrm>
            <a:off x="4054288" y="769001"/>
            <a:ext cx="408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Support, Confidence, &amp; Lift Calculation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7B9FB-F002-422E-A07C-B1D476B861D1}"/>
              </a:ext>
            </a:extLst>
          </p:cNvPr>
          <p:cNvSpPr txBox="1"/>
          <p:nvPr/>
        </p:nvSpPr>
        <p:spPr>
          <a:xfrm>
            <a:off x="1035429" y="1344706"/>
            <a:ext cx="1031837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Support Calculation</a:t>
            </a:r>
            <a:r>
              <a:rPr lang="en-GB" sz="1400" dirty="0"/>
              <a:t> –</a:t>
            </a:r>
          </a:p>
          <a:p>
            <a:r>
              <a:rPr lang="en-GB" sz="1400" dirty="0"/>
              <a:t>	Defined as ratio of (Total transactions having items A+B) / (Total transactions)</a:t>
            </a:r>
          </a:p>
          <a:p>
            <a:endParaRPr lang="en-GB" sz="1400" dirty="0"/>
          </a:p>
          <a:p>
            <a:r>
              <a:rPr lang="en-GB" sz="1400" dirty="0"/>
              <a:t>Example – </a:t>
            </a:r>
          </a:p>
          <a:p>
            <a:r>
              <a:rPr lang="en-GB" sz="1400" dirty="0"/>
              <a:t>	On 1st records with highest confidence, we have –</a:t>
            </a:r>
          </a:p>
          <a:p>
            <a:r>
              <a:rPr lang="en-GB" sz="1400" dirty="0"/>
              <a:t>	A </a:t>
            </a: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IN" sz="1400" dirty="0"/>
              <a:t>A</a:t>
            </a:r>
            <a:r>
              <a:rPr lang="en-IN" sz="1400" u="none" strike="noStrike" dirty="0">
                <a:effectLst/>
              </a:rPr>
              <a:t>ntecedents as </a:t>
            </a:r>
            <a:r>
              <a:rPr lang="en-US" sz="1400" u="none" strike="noStrike" dirty="0">
                <a:effectLst/>
              </a:rPr>
              <a:t>(Dinner rolls, Spaghetti sauce, Ice cream)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B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sz="1400" b="0" i="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IN" sz="1400" u="none" strike="noStrike" dirty="0">
                <a:effectLst/>
              </a:rPr>
              <a:t>onsequents as (Poultry)</a:t>
            </a:r>
          </a:p>
          <a:p>
            <a:r>
              <a:rPr lang="en-IN" sz="1400" b="0" i="0" dirty="0">
                <a:solidFill>
                  <a:srgbClr val="000000"/>
                </a:solidFill>
                <a:latin typeface="Calibri" panose="020F0502020204030204" pitchFamily="34" charset="0"/>
              </a:rPr>
              <a:t>	and support was cal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culated as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0.0518</a:t>
            </a:r>
          </a:p>
          <a:p>
            <a:endParaRPr lang="en-IN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If we check all 4 items in single order against all transactions, customers have purchased them in 59 transactions whereas total number of transactions (orders) are 1139.</a:t>
            </a:r>
          </a:p>
          <a:p>
            <a:endParaRPr lang="en-IN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Hence support would be 59/1139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0.05179 ~ 0.0518</a:t>
            </a:r>
          </a:p>
          <a:p>
            <a:endParaRPr lang="en-IN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Confidence Calculation –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Defined as ratio of (Total transactions having items A+B)/ (Total transactions having A)</a:t>
            </a:r>
          </a:p>
          <a:p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With above example –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We have transactions with all 4 items are -&gt; 59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transaction with only items (X – </a:t>
            </a:r>
            <a:r>
              <a:rPr lang="en-IN" sz="1400" dirty="0"/>
              <a:t>A</a:t>
            </a:r>
            <a:r>
              <a:rPr lang="en-IN" sz="1400" u="none" strike="noStrike" dirty="0">
                <a:effectLst/>
              </a:rPr>
              <a:t>ntecedents) are -&gt; 86</a:t>
            </a:r>
          </a:p>
          <a:p>
            <a:endParaRPr lang="en-IN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Hence confidence would be 59/86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0.68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9126D-BF31-46A4-ADDA-EBAA1A7CC6B2}"/>
              </a:ext>
            </a:extLst>
          </p:cNvPr>
          <p:cNvSpPr txBox="1"/>
          <p:nvPr/>
        </p:nvSpPr>
        <p:spPr>
          <a:xfrm>
            <a:off x="10192871" y="0"/>
            <a:ext cx="199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Associations Identified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4274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all" spc="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Exploratory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sz="1200" dirty="0"/>
              <a:t>Market Basket Analysis (Association Rules)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sz="1200" dirty="0"/>
              <a:t>Associations Identified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sz="1200" dirty="0"/>
              <a:t>Inferences from RFM Analysis and identified segments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Data detailing with shape, stats along with Univariate &amp; Bivariate analysis.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Basket Analysis with Association rules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Prediction of products based on purchased or gather in the basket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Possible Combos with Lucrative Offers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A468-EB14-4060-BB1D-4564FFA90BE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5C6A-9E60-4F45-BB7B-1641F60369C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Hemant Patidar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B903-3628-4095-859E-D05B645908B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BC87E-641B-4EBB-949A-456588FCAB88}"/>
              </a:ext>
            </a:extLst>
          </p:cNvPr>
          <p:cNvSpPr txBox="1"/>
          <p:nvPr/>
        </p:nvSpPr>
        <p:spPr>
          <a:xfrm>
            <a:off x="4054288" y="769001"/>
            <a:ext cx="4083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Support, Confidence, &amp; Lift Calculation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024A4-F1A8-48C7-9031-CE3A76920E72}"/>
              </a:ext>
            </a:extLst>
          </p:cNvPr>
          <p:cNvSpPr txBox="1"/>
          <p:nvPr/>
        </p:nvSpPr>
        <p:spPr>
          <a:xfrm>
            <a:off x="1075770" y="1653987"/>
            <a:ext cx="1031837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Lift Calculation</a:t>
            </a:r>
            <a:r>
              <a:rPr lang="en-GB" sz="1400" dirty="0"/>
              <a:t> –</a:t>
            </a:r>
          </a:p>
          <a:p>
            <a:r>
              <a:rPr lang="en-GB" sz="1400" dirty="0"/>
              <a:t>      Defined as ratio of {Total transactions having items A+B / total transactions having A} </a:t>
            </a:r>
          </a:p>
          <a:p>
            <a:r>
              <a:rPr lang="en-GB" sz="1400" dirty="0"/>
              <a:t>                                   / {total transactions having B / Total Transactions}</a:t>
            </a:r>
          </a:p>
          <a:p>
            <a:endParaRPr lang="en-GB" sz="1400" dirty="0"/>
          </a:p>
          <a:p>
            <a:r>
              <a:rPr lang="en-GB" sz="1400" dirty="0"/>
              <a:t>Example – </a:t>
            </a:r>
          </a:p>
          <a:p>
            <a:r>
              <a:rPr lang="en-GB" sz="1400" dirty="0"/>
              <a:t>	On 1st records with highest confidence, we have –</a:t>
            </a:r>
          </a:p>
          <a:p>
            <a:r>
              <a:rPr lang="en-GB" sz="1400" dirty="0"/>
              <a:t>	A </a:t>
            </a:r>
            <a:r>
              <a:rPr lang="en-GB" sz="1400" dirty="0">
                <a:sym typeface="Wingdings" panose="05000000000000000000" pitchFamily="2" charset="2"/>
              </a:rPr>
              <a:t> </a:t>
            </a:r>
            <a:r>
              <a:rPr lang="en-IN" sz="1400" dirty="0"/>
              <a:t>A</a:t>
            </a:r>
            <a:r>
              <a:rPr lang="en-IN" sz="1400" u="none" strike="noStrike" dirty="0">
                <a:effectLst/>
              </a:rPr>
              <a:t>ntecedents as </a:t>
            </a:r>
            <a:r>
              <a:rPr lang="en-US" sz="1400" u="none" strike="noStrike" dirty="0">
                <a:effectLst/>
              </a:rPr>
              <a:t>(Dinner rolls, Spaghetti sauce, Ice cream)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B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N" sz="1400" b="0" i="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IN" sz="1400" u="none" strike="noStrike" dirty="0">
                <a:effectLst/>
              </a:rPr>
              <a:t>onsequents as (Poultry)</a:t>
            </a:r>
          </a:p>
          <a:p>
            <a:r>
              <a:rPr lang="en-IN" sz="1400" b="0" i="0" dirty="0">
                <a:solidFill>
                  <a:srgbClr val="000000"/>
                </a:solidFill>
                <a:latin typeface="Calibri" panose="020F0502020204030204" pitchFamily="34" charset="0"/>
              </a:rPr>
              <a:t>	and lift was cal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culated as 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1.627931</a:t>
            </a:r>
          </a:p>
          <a:p>
            <a:endParaRPr lang="en-IN" sz="1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8"/>
            <a:r>
              <a:rPr lang="en-IN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transactions having items A + B &gt;&gt;&gt; 59</a:t>
            </a:r>
          </a:p>
          <a:p>
            <a:pPr lvl="8"/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Total transactions having item A &gt;&gt;&gt; 86</a:t>
            </a:r>
          </a:p>
          <a:p>
            <a:pPr lvl="8"/>
            <a:r>
              <a:rPr lang="en-IN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transactions having item B &gt;&gt;&gt;  480</a:t>
            </a:r>
          </a:p>
          <a:p>
            <a:pPr lvl="8"/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Total transactions &gt;&gt;&gt; 1139</a:t>
            </a:r>
          </a:p>
          <a:p>
            <a:pPr lvl="8"/>
            <a:endParaRPr lang="en-IN" sz="14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8"/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==&gt; (59/86)/(480/1139)</a:t>
            </a:r>
          </a:p>
          <a:p>
            <a:pPr lvl="8"/>
            <a:r>
              <a:rPr lang="en-IN" sz="1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==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</a:rPr>
              <a:t>&gt; 1.6279</a:t>
            </a:r>
            <a:endParaRPr lang="en-IN" sz="14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365C4-6511-4E22-96E7-9D8C997156E5}"/>
              </a:ext>
            </a:extLst>
          </p:cNvPr>
          <p:cNvSpPr txBox="1"/>
          <p:nvPr/>
        </p:nvSpPr>
        <p:spPr>
          <a:xfrm>
            <a:off x="10192871" y="0"/>
            <a:ext cx="1999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Associations Identified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3918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Possible Combos with Lucrative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noProof="1"/>
              <a:t>A recommended combo can be created with analysis’ product suggestion.</a:t>
            </a:r>
          </a:p>
          <a:p>
            <a:r>
              <a:rPr lang="en-ZA" noProof="1"/>
              <a:t>	We can make a discount or offer based on combo created.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95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A468-EB14-4060-BB1D-4564FFA90BE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5C6A-9E60-4F45-BB7B-1641F60369C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Hemant Patidar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B903-3628-4095-859E-D05B645908B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BC87E-641B-4EBB-949A-456588FCAB88}"/>
              </a:ext>
            </a:extLst>
          </p:cNvPr>
          <p:cNvSpPr txBox="1"/>
          <p:nvPr/>
        </p:nvSpPr>
        <p:spPr>
          <a:xfrm>
            <a:off x="4054288" y="768053"/>
            <a:ext cx="4083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Possible Combos</a:t>
            </a:r>
            <a:endParaRPr lang="en-IN" sz="20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F9B9F67-A59C-48B1-AB0A-5B16AD88E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64" y="1310247"/>
            <a:ext cx="7411154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6984C-9299-4C34-8999-108CD8F3D12C}"/>
              </a:ext>
            </a:extLst>
          </p:cNvPr>
          <p:cNvSpPr txBox="1"/>
          <p:nvPr/>
        </p:nvSpPr>
        <p:spPr>
          <a:xfrm>
            <a:off x="8310282" y="1425388"/>
            <a:ext cx="2810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INTERFACE: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“Paper Towels” were most recommended on purchased 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“Butter” was least recommended on purchased basket</a:t>
            </a:r>
          </a:p>
          <a:p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D5C5C-2E05-466A-B710-58EC905407BF}"/>
              </a:ext>
            </a:extLst>
          </p:cNvPr>
          <p:cNvSpPr txBox="1"/>
          <p:nvPr/>
        </p:nvSpPr>
        <p:spPr>
          <a:xfrm>
            <a:off x="8915401" y="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Possible Combos with Lucrative Offers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354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A468-EB14-4060-BB1D-4564FFA90BE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5C6A-9E60-4F45-BB7B-1641F60369C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Hemant Patidar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B903-3628-4095-859E-D05B645908B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BC87E-641B-4EBB-949A-456588FCAB88}"/>
              </a:ext>
            </a:extLst>
          </p:cNvPr>
          <p:cNvSpPr txBox="1"/>
          <p:nvPr/>
        </p:nvSpPr>
        <p:spPr>
          <a:xfrm>
            <a:off x="4054288" y="768053"/>
            <a:ext cx="4083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Possible Combos (Recommendation [9])</a:t>
            </a:r>
            <a:endParaRPr lang="en-I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115E56-1BCE-4A6A-AD8A-DCD882833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39863"/>
              </p:ext>
            </p:extLst>
          </p:nvPr>
        </p:nvGraphicFramePr>
        <p:xfrm>
          <a:off x="360404" y="1694329"/>
          <a:ext cx="6022788" cy="339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2037">
                  <a:extLst>
                    <a:ext uri="{9D8B030D-6E8A-4147-A177-3AD203B41FA5}">
                      <a16:colId xmlns:a16="http://schemas.microsoft.com/office/drawing/2014/main" val="2460156433"/>
                    </a:ext>
                  </a:extLst>
                </a:gridCol>
                <a:gridCol w="1460751">
                  <a:extLst>
                    <a:ext uri="{9D8B030D-6E8A-4147-A177-3AD203B41FA5}">
                      <a16:colId xmlns:a16="http://schemas.microsoft.com/office/drawing/2014/main" val="245630926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Purchased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Recommended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33472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(Dinner rolls, Spaghetti sauce, Ice cream)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(Poultry)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271337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(Cereals, Sandwich bags, Bagels)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(Cheeses)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7638926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(Eggs, Pasta, Ice cream)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(Paper towels)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000059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(Eggs, Paper towels, Ice cream)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(Pasta)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498381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u="none" strike="noStrike">
                          <a:effectLst/>
                        </a:rPr>
                        <a:t>(Laundry detergent, Spaghetti sauce, Poultry)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(Dinner rolls)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2231978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(Spaghetti sauce, Poultry, Ice cream)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(Dinner rolls)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878815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(Aluminum foil, Yogurt, Toilet paper)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(Juice)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639155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u="none" strike="noStrike">
                          <a:effectLst/>
                        </a:rPr>
                        <a:t>(Cereals, Dinner rolls, Spaghetti sauce)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(Poultry)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30899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ctr" fontAlgn="b"/>
                      <a:r>
                        <a:rPr lang="sv-SE" sz="1200" u="none" strike="noStrike">
                          <a:effectLst/>
                        </a:rPr>
                        <a:t>(Dinner rolls, Pasta, Paper towels)</a:t>
                      </a:r>
                      <a:endParaRPr lang="sv-S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(Eggs)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002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DBA4F0-5869-4251-A4B8-D802093F4CE3}"/>
              </a:ext>
            </a:extLst>
          </p:cNvPr>
          <p:cNvSpPr txBox="1"/>
          <p:nvPr/>
        </p:nvSpPr>
        <p:spPr>
          <a:xfrm>
            <a:off x="7161955" y="1694329"/>
            <a:ext cx="441596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Combos –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Grocery store can provide a combo of Cereals, Sandwich bags, Bagels and Cheeses as they seems to have good lift.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Store can create a combo of Dinner rolls, spaghetti Sauce, Ice cream and Poultry.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Eggs, Pasta, Ice cream and Paper towels can be purchased as another combo.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AA7DC-E00C-4581-8F88-D926799967E5}"/>
              </a:ext>
            </a:extLst>
          </p:cNvPr>
          <p:cNvSpPr txBox="1"/>
          <p:nvPr/>
        </p:nvSpPr>
        <p:spPr>
          <a:xfrm>
            <a:off x="8915401" y="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Possible Combos with Lucrative Offers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04412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A468-EB14-4060-BB1D-4564FFA90BE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5C6A-9E60-4F45-BB7B-1641F60369C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Hemant Patidar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B903-3628-4095-859E-D05B645908B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BC87E-641B-4EBB-949A-456588FCAB88}"/>
              </a:ext>
            </a:extLst>
          </p:cNvPr>
          <p:cNvSpPr txBox="1"/>
          <p:nvPr/>
        </p:nvSpPr>
        <p:spPr>
          <a:xfrm>
            <a:off x="4054288" y="768053"/>
            <a:ext cx="4083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Offers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BA4F0-5869-4251-A4B8-D802093F4CE3}"/>
              </a:ext>
            </a:extLst>
          </p:cNvPr>
          <p:cNvSpPr txBox="1"/>
          <p:nvPr/>
        </p:nvSpPr>
        <p:spPr>
          <a:xfrm>
            <a:off x="3807759" y="1828562"/>
            <a:ext cx="86599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On possible combos, grocery store can make an offer or discount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Grocery store can provide an offer of Cereals, Sandwich bags, Bagels and Cheeses. They have good lift.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An 5 or 10% discount can be made on Eggs, Pasta, Ice cream and Paper towels.</a:t>
            </a:r>
          </a:p>
          <a:p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AE3D1-AE64-41B1-9816-EE749E5C8952}"/>
              </a:ext>
            </a:extLst>
          </p:cNvPr>
          <p:cNvSpPr txBox="1"/>
          <p:nvPr/>
        </p:nvSpPr>
        <p:spPr>
          <a:xfrm>
            <a:off x="7301753" y="3765176"/>
            <a:ext cx="405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***Offers are subjected to monetary value basket holds and a better offer can be recommended if we would have more transactional data with product price.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215C8-863F-450D-8014-659CF75633D3}"/>
              </a:ext>
            </a:extLst>
          </p:cNvPr>
          <p:cNvSpPr txBox="1"/>
          <p:nvPr/>
        </p:nvSpPr>
        <p:spPr>
          <a:xfrm>
            <a:off x="8915401" y="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Possible Combos with Lucrative Offers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65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Hemant Patidar</a:t>
            </a:r>
          </a:p>
          <a:p>
            <a:r>
              <a:rPr lang="en-US" dirty="0">
                <a:hlinkClick r:id="rId2"/>
              </a:rPr>
              <a:t>patidarhemant27@gmail.com</a:t>
            </a:r>
            <a:endParaRPr lang="en-US" dirty="0"/>
          </a:p>
          <a:p>
            <a:r>
              <a:rPr lang="en-US" dirty="0"/>
              <a:t>PGPDSBA Online </a:t>
            </a:r>
            <a:r>
              <a:rPr lang="en-US" dirty="0" err="1"/>
              <a:t>Sep_A</a:t>
            </a:r>
            <a:r>
              <a:rPr lang="en-US" dirty="0"/>
              <a:t> 2021</a:t>
            </a:r>
          </a:p>
          <a:p>
            <a:r>
              <a:rPr lang="en-US" dirty="0"/>
              <a:t>26-06-2022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&amp;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EDA helps </a:t>
            </a:r>
            <a:r>
              <a:rPr lang="en-US" dirty="0"/>
              <a:t>identify errors in data sets. Gives a better understanding of the data set. Helps detect outliers or anomalous events. Helps understand data set variables and the relationship among them.</a:t>
            </a:r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2101"/>
            <a:ext cx="8421688" cy="502022"/>
          </a:xfrm>
        </p:spPr>
        <p:txBody>
          <a:bodyPr>
            <a:normAutofit/>
          </a:bodyPr>
          <a:lstStyle/>
          <a:p>
            <a:r>
              <a:rPr lang="en-US" dirty="0"/>
              <a:t>Data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/>
          <a:p>
            <a:r>
              <a:rPr lang="en-US" dirty="0"/>
              <a:t>Numbers of Rows: 20641</a:t>
            </a:r>
          </a:p>
          <a:p>
            <a:r>
              <a:rPr lang="en-US" dirty="0"/>
              <a:t>Number of Fields/Columns: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/>
          <a:p>
            <a:r>
              <a:rPr lang="en-US" dirty="0"/>
              <a:t>Date time: 1</a:t>
            </a:r>
          </a:p>
          <a:p>
            <a:r>
              <a:rPr lang="en-US" dirty="0"/>
              <a:t>Numeric: 1 (Order ID)</a:t>
            </a:r>
          </a:p>
          <a:p>
            <a:r>
              <a:rPr lang="en-US" dirty="0"/>
              <a:t>Categorical/Object: 1 (product)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94627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NULL or Duplicates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95140" y="4826656"/>
            <a:ext cx="4031030" cy="1057308"/>
          </a:xfrm>
        </p:spPr>
        <p:txBody>
          <a:bodyPr>
            <a:normAutofit/>
          </a:bodyPr>
          <a:lstStyle/>
          <a:p>
            <a:r>
              <a:rPr lang="en-US" dirty="0"/>
              <a:t>Data has NO null values</a:t>
            </a:r>
          </a:p>
          <a:p>
            <a:r>
              <a:rPr lang="en-US" dirty="0"/>
              <a:t>Data has 4730 duplicate rows</a:t>
            </a:r>
          </a:p>
          <a:p>
            <a:r>
              <a:rPr lang="en-US" dirty="0"/>
              <a:t>Dataset has 1139 unique Orders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4FEFE-7D10-4938-B512-6ED424994A4A}"/>
              </a:ext>
            </a:extLst>
          </p:cNvPr>
          <p:cNvSpPr txBox="1"/>
          <p:nvPr/>
        </p:nvSpPr>
        <p:spPr>
          <a:xfrm>
            <a:off x="8160055" y="4880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Exploratory data Analysis &amp; Executive Summary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0714-A40D-4032-8DC4-DE6332D1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76" y="1171302"/>
            <a:ext cx="5519090" cy="486047"/>
          </a:xfrm>
        </p:spPr>
        <p:txBody>
          <a:bodyPr>
            <a:normAutofit/>
          </a:bodyPr>
          <a:lstStyle/>
          <a:p>
            <a:r>
              <a:rPr lang="en-GB" dirty="0"/>
              <a:t>Assumptions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1F28-A392-4705-9608-1B330874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ABC9-74D6-44E6-B1C3-A457795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5BB19-961A-45DC-BF5D-63785F93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6A372-DCE0-4F61-8CF5-68E30F1EECDE}"/>
              </a:ext>
            </a:extLst>
          </p:cNvPr>
          <p:cNvSpPr txBox="1"/>
          <p:nvPr/>
        </p:nvSpPr>
        <p:spPr>
          <a:xfrm>
            <a:off x="5728447" y="2272553"/>
            <a:ext cx="56253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Multiple rows together represent all items purchased in an Order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Single product can be purchased multiple times and cause 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have 37 unique products being purchased, “All-Purpose” doesn’t specify any product hence we will drop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align all values correctly, Product names has been adjusted to capitalized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19FAA-EA8B-4A8D-919A-5CCF409D452D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Exploratory data Analysis &amp; Executive Summary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6172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446411-8EDA-4441-A47A-181A4B75B2F4}"/>
              </a:ext>
            </a:extLst>
          </p:cNvPr>
          <p:cNvSpPr txBox="1"/>
          <p:nvPr/>
        </p:nvSpPr>
        <p:spPr>
          <a:xfrm>
            <a:off x="4329113" y="615424"/>
            <a:ext cx="3128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Product Analysis</a:t>
            </a:r>
          </a:p>
        </p:txBody>
      </p:sp>
      <p:sp>
        <p:nvSpPr>
          <p:cNvPr id="28" name="Date Placeholder 19">
            <a:extLst>
              <a:ext uri="{FF2B5EF4-FFF2-40B4-BE49-F238E27FC236}">
                <a16:creationId xmlns:a16="http://schemas.microsoft.com/office/drawing/2014/main" id="{3B7941AD-3C80-4068-AF44-801530AF013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9" name="Footer Placeholder 20">
            <a:extLst>
              <a:ext uri="{FF2B5EF4-FFF2-40B4-BE49-F238E27FC236}">
                <a16:creationId xmlns:a16="http://schemas.microsoft.com/office/drawing/2014/main" id="{9899031D-F86C-4FAB-89B3-B1A1E5E4D3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00888" y="6329364"/>
            <a:ext cx="3305009" cy="392112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9D2DDE-CC4B-417F-855D-3C620CC873D8}"/>
              </a:ext>
            </a:extLst>
          </p:cNvPr>
          <p:cNvSpPr txBox="1"/>
          <p:nvPr/>
        </p:nvSpPr>
        <p:spPr>
          <a:xfrm>
            <a:off x="6526213" y="5228462"/>
            <a:ext cx="494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0D69C-34BF-45AF-ADF3-3B6548D7FDF3}"/>
              </a:ext>
            </a:extLst>
          </p:cNvPr>
          <p:cNvSpPr txBox="1"/>
          <p:nvPr/>
        </p:nvSpPr>
        <p:spPr>
          <a:xfrm>
            <a:off x="7858125" y="1800224"/>
            <a:ext cx="37140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“Poultry” was purchased most number of times (640)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“Hand soap” was purchased lesser compared to all other products (502 times)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All products were purchased significantly in orders (500 – 600 times of 1149 orders)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ACBA2-C118-4F5C-93B4-E98E478D4C57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Exploratory data Analysis &amp; Executive Summary</a:t>
            </a:r>
            <a:endParaRPr lang="en-IN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A6B701-1C00-4878-8810-035E75F7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" y="1309687"/>
            <a:ext cx="7282572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1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446411-8EDA-4441-A47A-181A4B75B2F4}"/>
              </a:ext>
            </a:extLst>
          </p:cNvPr>
          <p:cNvSpPr txBox="1"/>
          <p:nvPr/>
        </p:nvSpPr>
        <p:spPr>
          <a:xfrm>
            <a:off x="3321424" y="615424"/>
            <a:ext cx="4565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Trend Analysis (Products In 2018)</a:t>
            </a:r>
          </a:p>
        </p:txBody>
      </p:sp>
      <p:sp>
        <p:nvSpPr>
          <p:cNvPr id="28" name="Date Placeholder 19">
            <a:extLst>
              <a:ext uri="{FF2B5EF4-FFF2-40B4-BE49-F238E27FC236}">
                <a16:creationId xmlns:a16="http://schemas.microsoft.com/office/drawing/2014/main" id="{3B7941AD-3C80-4068-AF44-801530AF013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9" name="Footer Placeholder 20">
            <a:extLst>
              <a:ext uri="{FF2B5EF4-FFF2-40B4-BE49-F238E27FC236}">
                <a16:creationId xmlns:a16="http://schemas.microsoft.com/office/drawing/2014/main" id="{9899031D-F86C-4FAB-89B3-B1A1E5E4D3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00888" y="6329364"/>
            <a:ext cx="3305009" cy="392112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CAE37-0EBC-444C-A9BD-82CB09C88392}"/>
              </a:ext>
            </a:extLst>
          </p:cNvPr>
          <p:cNvSpPr txBox="1"/>
          <p:nvPr/>
        </p:nvSpPr>
        <p:spPr>
          <a:xfrm>
            <a:off x="8175813" y="1728787"/>
            <a:ext cx="3501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INTERFERENCE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Top 3 products purchase in 2018 were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Cereals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Poultry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Flour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Bottom 3 purchases in 2018 were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Sandwich loaves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Yogurt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Dishwashing liquid/detergent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67EAF6-CA35-45CE-A4BF-A2EFB1FF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9" y="1497502"/>
            <a:ext cx="676275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0489CD-5361-4BCF-9D6D-4DA7440D5F5C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Exploratory data Analysis &amp; Executive Summary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1967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446411-8EDA-4441-A47A-181A4B75B2F4}"/>
              </a:ext>
            </a:extLst>
          </p:cNvPr>
          <p:cNvSpPr txBox="1"/>
          <p:nvPr/>
        </p:nvSpPr>
        <p:spPr>
          <a:xfrm>
            <a:off x="3321424" y="615424"/>
            <a:ext cx="4565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Trend Analysis (Products In 2019)</a:t>
            </a:r>
          </a:p>
        </p:txBody>
      </p:sp>
      <p:sp>
        <p:nvSpPr>
          <p:cNvPr id="28" name="Date Placeholder 19">
            <a:extLst>
              <a:ext uri="{FF2B5EF4-FFF2-40B4-BE49-F238E27FC236}">
                <a16:creationId xmlns:a16="http://schemas.microsoft.com/office/drawing/2014/main" id="{3B7941AD-3C80-4068-AF44-801530AF013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9" name="Footer Placeholder 20">
            <a:extLst>
              <a:ext uri="{FF2B5EF4-FFF2-40B4-BE49-F238E27FC236}">
                <a16:creationId xmlns:a16="http://schemas.microsoft.com/office/drawing/2014/main" id="{9899031D-F86C-4FAB-89B3-B1A1E5E4D3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00888" y="6329364"/>
            <a:ext cx="3305009" cy="392112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CAE37-0EBC-444C-A9BD-82CB09C88392}"/>
              </a:ext>
            </a:extLst>
          </p:cNvPr>
          <p:cNvSpPr txBox="1"/>
          <p:nvPr/>
        </p:nvSpPr>
        <p:spPr>
          <a:xfrm>
            <a:off x="8175813" y="1728787"/>
            <a:ext cx="3501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INTERFERENCE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Top 3 products purchase in 2019 were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Poultry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Dishwashing liquid/detergent</a:t>
            </a:r>
          </a:p>
          <a:p>
            <a:pPr lvl="1"/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Bottom 3 purchases in 2019 were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Hand soap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Flour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Pork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489CD-5361-4BCF-9D6D-4DA7440D5F5C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Exploratory data Analysis &amp; Executive Summary</a:t>
            </a:r>
            <a:endParaRPr lang="en-IN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A13BE34-AFBE-4E69-B526-A49D1A4F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3" y="1523066"/>
            <a:ext cx="6762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1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446411-8EDA-4441-A47A-181A4B75B2F4}"/>
              </a:ext>
            </a:extLst>
          </p:cNvPr>
          <p:cNvSpPr txBox="1"/>
          <p:nvPr/>
        </p:nvSpPr>
        <p:spPr>
          <a:xfrm>
            <a:off x="3321424" y="615424"/>
            <a:ext cx="4565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Trend Analysis (Products In 2020)</a:t>
            </a:r>
          </a:p>
        </p:txBody>
      </p:sp>
      <p:sp>
        <p:nvSpPr>
          <p:cNvPr id="28" name="Date Placeholder 19">
            <a:extLst>
              <a:ext uri="{FF2B5EF4-FFF2-40B4-BE49-F238E27FC236}">
                <a16:creationId xmlns:a16="http://schemas.microsoft.com/office/drawing/2014/main" id="{3B7941AD-3C80-4068-AF44-801530AF013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9" name="Footer Placeholder 20">
            <a:extLst>
              <a:ext uri="{FF2B5EF4-FFF2-40B4-BE49-F238E27FC236}">
                <a16:creationId xmlns:a16="http://schemas.microsoft.com/office/drawing/2014/main" id="{9899031D-F86C-4FAB-89B3-B1A1E5E4D3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00888" y="6329364"/>
            <a:ext cx="3305009" cy="392112"/>
          </a:xfrm>
        </p:spPr>
        <p:txBody>
          <a:bodyPr/>
          <a:lstStyle/>
          <a:p>
            <a:r>
              <a:rPr lang="en-US" dirty="0"/>
              <a:t>Hemant Patidar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CAE37-0EBC-444C-A9BD-82CB09C88392}"/>
              </a:ext>
            </a:extLst>
          </p:cNvPr>
          <p:cNvSpPr txBox="1"/>
          <p:nvPr/>
        </p:nvSpPr>
        <p:spPr>
          <a:xfrm>
            <a:off x="8175813" y="1728787"/>
            <a:ext cx="3501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INTERFERENCE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Top 3 products purchase in 2020 were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Dinner rolls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Poultry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Bottom 3 purchases in 2020 were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Sugar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Spaghetti sauce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Waffles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489CD-5361-4BCF-9D6D-4DA7440D5F5C}"/>
              </a:ext>
            </a:extLst>
          </p:cNvPr>
          <p:cNvSpPr txBox="1"/>
          <p:nvPr/>
        </p:nvSpPr>
        <p:spPr>
          <a:xfrm>
            <a:off x="8160055" y="0"/>
            <a:ext cx="4031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Exploratory data Analysis &amp; Executive Summary</a:t>
            </a:r>
            <a:endParaRPr lang="en-IN" sz="14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EA5198-0735-48B1-A24B-75D1FB7E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50" y="1636619"/>
            <a:ext cx="66960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46408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4012</TotalTime>
  <Words>2071</Words>
  <Application>Microsoft Office PowerPoint</Application>
  <PresentationFormat>Widescreen</PresentationFormat>
  <Paragraphs>418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charter</vt:lpstr>
      <vt:lpstr>Tenorite</vt:lpstr>
      <vt:lpstr>Titillium Web</vt:lpstr>
      <vt:lpstr>Wingdings</vt:lpstr>
      <vt:lpstr>Monoline</vt:lpstr>
      <vt:lpstr>Grocery Store's Market Basket Analysis</vt:lpstr>
      <vt:lpstr>Analysis Steps</vt:lpstr>
      <vt:lpstr>Exploratory data Analysis &amp; Executive Summary</vt:lpstr>
      <vt:lpstr>Data Stats</vt:lpstr>
      <vt:lpstr>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of Market Basket Analysis (Association Rules)</vt:lpstr>
      <vt:lpstr>What Is Association rule?</vt:lpstr>
      <vt:lpstr>What Is Association rule?</vt:lpstr>
      <vt:lpstr>Apriori Terminology</vt:lpstr>
      <vt:lpstr>Support &amp; Confidence threshold</vt:lpstr>
      <vt:lpstr>Associations Identified</vt:lpstr>
      <vt:lpstr>PowerPoint Presentation</vt:lpstr>
      <vt:lpstr>PowerPoint Presentation</vt:lpstr>
      <vt:lpstr>PowerPoint Presentation</vt:lpstr>
      <vt:lpstr>PowerPoint Presentation</vt:lpstr>
      <vt:lpstr>Possible Combos with Lucrative Offers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Automobile customers’ segmentation &amp; Marketing Strategies</dc:title>
  <dc:creator>Hemant Patidar</dc:creator>
  <cp:lastModifiedBy>Hemant Patidar</cp:lastModifiedBy>
  <cp:revision>78</cp:revision>
  <dcterms:created xsi:type="dcterms:W3CDTF">2022-06-15T09:17:40Z</dcterms:created>
  <dcterms:modified xsi:type="dcterms:W3CDTF">2022-06-26T13:28:18Z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