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4" r:id="rId10"/>
    <p:sldId id="272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E317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AFFE3-CAD7-40AA-8C49-74B66497B74A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DFDC5-DCA9-4D62-826F-74397662D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5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1: 	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Signn</a:t>
            </a: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in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Checked all the functionalities on Sign in page which included personal info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 email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address, password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2: 	Women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Checked all the functionalities on Women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3:	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Tshirt</a:t>
            </a: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T-Shirt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Module 4:	All Buttons and Drop Down  Arrow :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team checked if  all the buttons and drop down arrows of different fields are functioning  properly or not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5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523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60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34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16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212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92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91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23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81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85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33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70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44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57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49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6C5-960E-B04C-1EC6-7370BB7BF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600201"/>
            <a:ext cx="9881664" cy="1736101"/>
          </a:xfrm>
        </p:spPr>
        <p:txBody>
          <a:bodyPr>
            <a:normAutofit fontScale="90000"/>
          </a:bodyPr>
          <a:lstStyle/>
          <a:p>
            <a:r>
              <a:rPr lang="en-US" sz="4400" b="1" kern="1400" dirty="0">
                <a:solidFill>
                  <a:srgbClr val="2F2F2F"/>
                </a:solidFill>
                <a:effectLst/>
                <a:latin typeface="Cooper Black" panose="0208090404030B020404" pitchFamily="18" charset="0"/>
                <a:ea typeface="MS Gothic" panose="020B0609070205080204" pitchFamily="49" charset="-128"/>
                <a:cs typeface="Tahoma" panose="020B0604030504040204" pitchFamily="34" charset="0"/>
              </a:rPr>
              <a:t>SauceDemo Automation Testing using Selenium,</a:t>
            </a:r>
            <a:br>
              <a:rPr lang="en-US" sz="4400" b="1" kern="1400" dirty="0">
                <a:solidFill>
                  <a:srgbClr val="2F2F2F"/>
                </a:solidFill>
                <a:effectLst/>
                <a:latin typeface="Cooper Black" panose="0208090404030B020404" pitchFamily="18" charset="0"/>
                <a:ea typeface="MS Gothic" panose="020B0609070205080204" pitchFamily="49" charset="-128"/>
                <a:cs typeface="Tahoma" panose="020B0604030504040204" pitchFamily="34" charset="0"/>
              </a:rPr>
            </a:br>
            <a:r>
              <a:rPr lang="en-US" sz="4400" b="1" kern="1400" dirty="0">
                <a:solidFill>
                  <a:srgbClr val="2F2F2F"/>
                </a:solidFill>
                <a:effectLst/>
                <a:latin typeface="Cooper Black" panose="0208090404030B020404" pitchFamily="18" charset="0"/>
                <a:ea typeface="MS Gothic" panose="020B0609070205080204" pitchFamily="49" charset="-128"/>
                <a:cs typeface="Tahoma" panose="020B0604030504040204" pitchFamily="34" charset="0"/>
              </a:rPr>
              <a:t>Cucumber BDD, and Jenkins Framework</a:t>
            </a:r>
            <a:br>
              <a:rPr lang="en-IN" sz="1800" b="1" kern="1400" dirty="0">
                <a:solidFill>
                  <a:srgbClr val="2F2F2F"/>
                </a:solidFill>
                <a:effectLst/>
                <a:latin typeface="Corbel" panose="020B0503020204020204" pitchFamily="34" charset="0"/>
                <a:ea typeface="MS Gothic" panose="020B0609070205080204" pitchFamily="49" charset="-128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DA47C-8B19-C12B-9663-CB179A4B7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6856" y="3099166"/>
            <a:ext cx="8689976" cy="1371599"/>
          </a:xfrm>
        </p:spPr>
        <p:txBody>
          <a:bodyPr/>
          <a:lstStyle/>
          <a:p>
            <a:r>
              <a:rPr lang="en-US" sz="1800" kern="1400" dirty="0">
                <a:solidFill>
                  <a:srgbClr val="2F2F2F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Guidance of  </a:t>
            </a:r>
            <a:r>
              <a:rPr lang="en-US" sz="1800" kern="1400" dirty="0">
                <a:solidFill>
                  <a:srgbClr val="2F2F2F"/>
                </a:solidFill>
                <a:effectLst/>
                <a:highlight>
                  <a:srgbClr val="00FF00"/>
                </a:highlight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Mrs. Vaishali </a:t>
            </a:r>
            <a:r>
              <a:rPr lang="en-US" sz="1800" kern="1400" dirty="0" err="1">
                <a:solidFill>
                  <a:srgbClr val="2F2F2F"/>
                </a:solidFill>
                <a:effectLst/>
                <a:highlight>
                  <a:srgbClr val="00FF00"/>
                </a:highlight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Sonawane</a:t>
            </a:r>
            <a:r>
              <a:rPr lang="en-US" sz="1800" kern="1400" dirty="0">
                <a:solidFill>
                  <a:srgbClr val="2F2F2F"/>
                </a:solidFill>
                <a:effectLst/>
                <a:highlight>
                  <a:srgbClr val="00FF00"/>
                </a:highlight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Mam. </a:t>
            </a:r>
            <a:endParaRPr lang="en-IN" sz="1800" kern="1400" dirty="0">
              <a:solidFill>
                <a:srgbClr val="2F2F2F"/>
              </a:solidFill>
              <a:effectLst/>
              <a:highlight>
                <a:srgbClr val="00FF00"/>
              </a:highlight>
              <a:latin typeface="Arial Black" panose="020B0A04020102020204" pitchFamily="34" charset="0"/>
              <a:ea typeface="MS Gothic" panose="020B0609070205080204" pitchFamily="49" charset="-128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90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7AB81-D6D7-AEB4-A896-DF841D1EF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A5A3F82-88BB-7463-830F-5379281C9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240314"/>
              </p:ext>
            </p:extLst>
          </p:nvPr>
        </p:nvGraphicFramePr>
        <p:xfrm>
          <a:off x="0" y="0"/>
          <a:ext cx="12192000" cy="63353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4274">
                  <a:extLst>
                    <a:ext uri="{9D8B030D-6E8A-4147-A177-3AD203B41FA5}">
                      <a16:colId xmlns:a16="http://schemas.microsoft.com/office/drawing/2014/main" val="2517913759"/>
                    </a:ext>
                  </a:extLst>
                </a:gridCol>
                <a:gridCol w="10467726">
                  <a:extLst>
                    <a:ext uri="{9D8B030D-6E8A-4147-A177-3AD203B41FA5}">
                      <a16:colId xmlns:a16="http://schemas.microsoft.com/office/drawing/2014/main" val="2801558109"/>
                    </a:ext>
                  </a:extLst>
                </a:gridCol>
              </a:tblGrid>
              <a:tr h="13968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Defect identifier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DEF-002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69496189"/>
                  </a:ext>
                </a:extLst>
              </a:tr>
              <a:tr h="41905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Defect summary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Reset App State does not reset Add to Cart button state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67924228"/>
                  </a:ext>
                </a:extLst>
              </a:tr>
              <a:tr h="13968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Expected: After reset, all items should show "Add to Cart" button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01808841"/>
                  </a:ext>
                </a:extLst>
              </a:tr>
              <a:tr h="13968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Actual: Cart count resets to 0 but items still show "Remove" button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63460882"/>
                  </a:ext>
                </a:extLst>
              </a:tr>
              <a:tr h="13968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Test 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TC_SD_026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08270955"/>
                  </a:ext>
                </a:extLst>
              </a:tr>
              <a:tr h="13968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Test case 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Verify Menu - Reset App State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57851684"/>
                  </a:ext>
                </a:extLst>
              </a:tr>
              <a:tr h="13968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Module 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Menu Navigation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29332422"/>
                  </a:ext>
                </a:extLst>
              </a:tr>
              <a:tr h="13968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Reproducible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1. Login to SauceDemo with valid credentials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10579850"/>
                  </a:ext>
                </a:extLst>
              </a:tr>
              <a:tr h="13968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2. Add one or more products to cart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6328742"/>
                  </a:ext>
                </a:extLst>
              </a:tr>
              <a:tr h="13968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3. Open menu and click "Reset App State"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729321"/>
                  </a:ext>
                </a:extLst>
              </a:tr>
              <a:tr h="13968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4. Verify cart shows 0 items but product buttons still show "Remove"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06080935"/>
                  </a:ext>
                </a:extLst>
              </a:tr>
              <a:tr h="13968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Severity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High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12389490"/>
                  </a:ext>
                </a:extLst>
              </a:tr>
              <a:tr h="13968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Priority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Medium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85186896"/>
                  </a:ext>
                </a:extLst>
              </a:tr>
              <a:tr h="13968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Raised by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Test Automation Team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15845387"/>
                  </a:ext>
                </a:extLst>
              </a:tr>
              <a:tr h="13968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Assigned to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Development Team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86507095"/>
                  </a:ext>
                </a:extLst>
              </a:tr>
              <a:tr h="13968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Date of assignment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2025-09-03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63999755"/>
                  </a:ext>
                </a:extLst>
              </a:tr>
              <a:tr h="13968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Status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Open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48226595"/>
                  </a:ext>
                </a:extLst>
              </a:tr>
              <a:tr h="3020699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Snapshots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91279662"/>
                  </a:ext>
                </a:extLst>
              </a:tr>
              <a:tr h="13968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Fixed by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10051002"/>
                  </a:ext>
                </a:extLst>
              </a:tr>
              <a:tr h="13968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Date of fixing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332704"/>
                  </a:ext>
                </a:extLst>
              </a:tr>
              <a:tr h="14550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Approvals (Manager)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65817940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8583CFC7-4096-BEDB-B1AF-F068EA76F4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92" r="980" b="5708"/>
          <a:stretch>
            <a:fillRect/>
          </a:stretch>
        </p:blipFill>
        <p:spPr>
          <a:xfrm>
            <a:off x="1681596" y="2868445"/>
            <a:ext cx="6449580" cy="293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DF2B-129B-CA0A-F03D-9D0346AF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43" y="920175"/>
            <a:ext cx="10364451" cy="1596177"/>
          </a:xfrm>
        </p:spPr>
        <p:txBody>
          <a:bodyPr/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Challenges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CAB90-50F7-DEBA-288E-F4E06EBD91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8668" y="1980593"/>
            <a:ext cx="10363826" cy="3424107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During testing I faced some challenges: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Synchronization issues due to dynamic page loading delays (resolved using explicit WebDriverWait and ExpectedConditions).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Element identification for similar products required unique locator strategies using CSS selectors and XPath.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Cross-browser compatibility testing required different WebDriver configurations and browser-specific handling.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Jenkins integration required proper Maven configuration and plugin setup for Cucumber reporting.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BDD scenario writing needed collaboration between business requirements and technical implementation.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Page Object Model implementation required careful design to maintain code reusability and maintainability.</a:t>
            </a:r>
          </a:p>
        </p:txBody>
      </p:sp>
    </p:spTree>
    <p:extLst>
      <p:ext uri="{BB962C8B-B14F-4D97-AF65-F5344CB8AC3E}">
        <p14:creationId xmlns:p14="http://schemas.microsoft.com/office/powerpoint/2010/main" val="936210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0A28-9511-8B57-705F-F338D81D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97" y="920175"/>
            <a:ext cx="10364451" cy="1596177"/>
          </a:xfrm>
        </p:spPr>
        <p:txBody>
          <a:bodyPr/>
          <a:lstStyle/>
          <a:p>
            <a:pPr algn="l"/>
            <a:r>
              <a:rPr lang="en-IN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Experience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8742-3DC2-2E37-52B3-6F9C77130D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27522" y="1716946"/>
            <a:ext cx="10363826" cy="3424107"/>
          </a:xfrm>
        </p:spPr>
        <p:txBody>
          <a:bodyPr>
            <a:normAutofit fontScale="92500" lnSpcReduction="10000"/>
          </a:bodyPr>
          <a:lstStyle/>
          <a:p>
            <a:pPr lvl="0" algn="just">
              <a:lnSpc>
                <a:spcPct val="107000"/>
              </a:lnSpc>
              <a:spcBef>
                <a:spcPts val="800"/>
              </a:spcBef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gave me comprehensive practical learning of Selenium WebDriver with Cucumber BDD framework and Jenkins integration.</a:t>
            </a:r>
          </a:p>
          <a:p>
            <a:pPr lvl="0" algn="just">
              <a:lnSpc>
                <a:spcPct val="107000"/>
              </a:lnSpc>
              <a:spcBef>
                <a:spcPts val="800"/>
              </a:spcBef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gained expertise in Behavior Driven Development (BDD) approach for writing test scenarios in business-readable format.</a:t>
            </a:r>
          </a:p>
          <a:p>
            <a:pPr lvl="0" algn="just">
              <a:lnSpc>
                <a:spcPct val="107000"/>
              </a:lnSpc>
              <a:spcBef>
                <a:spcPts val="800"/>
              </a:spcBef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Understanding Page Object Model design pattern improved my code organization and maintenance capabilities.</a:t>
            </a:r>
          </a:p>
          <a:p>
            <a:pPr lvl="0" algn="just">
              <a:lnSpc>
                <a:spcPct val="107000"/>
              </a:lnSpc>
              <a:spcBef>
                <a:spcPts val="800"/>
              </a:spcBef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Implementing end-to-end automation framework from scratch enhanced my technical and analytical skills.</a:t>
            </a:r>
          </a:p>
          <a:p>
            <a:pPr lvl="0" algn="just">
              <a:lnSpc>
                <a:spcPct val="107000"/>
              </a:lnSpc>
              <a:spcBef>
                <a:spcPts val="800"/>
              </a:spcBef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identification and reporting during automation helped me understand quality assurance processes better.</a:t>
            </a:r>
          </a:p>
          <a:p>
            <a:pPr lvl="0" algn="just">
              <a:lnSpc>
                <a:spcPct val="107000"/>
              </a:lnSpc>
              <a:spcBef>
                <a:spcPts val="800"/>
              </a:spcBef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Working with Maven build tool and dependency management improved my project setup and configuration skills.</a:t>
            </a:r>
          </a:p>
          <a:p>
            <a:pPr lvl="0" algn="just">
              <a:lnSpc>
                <a:spcPct val="107000"/>
              </a:lnSpc>
              <a:spcBef>
                <a:spcPts val="800"/>
              </a:spcBef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capstone project successfully demonstrated complete automation testing lifecycle with professional tools and frameworks.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362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5B3687-5369-D57A-786F-0768454FB7F4}"/>
              </a:ext>
            </a:extLst>
          </p:cNvPr>
          <p:cNvSpPr txBox="1"/>
          <p:nvPr/>
        </p:nvSpPr>
        <p:spPr>
          <a:xfrm>
            <a:off x="3048786" y="2751871"/>
            <a:ext cx="6094428" cy="819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800"/>
              </a:spcBef>
            </a:pPr>
            <a:r>
              <a:rPr lang="en-US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Thank You</a:t>
            </a:r>
            <a:r>
              <a:rPr lang="en-IN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6B4B4-429F-DB3E-0543-B7142DA08C1D}"/>
              </a:ext>
            </a:extLst>
          </p:cNvPr>
          <p:cNvSpPr txBox="1"/>
          <p:nvPr/>
        </p:nvSpPr>
        <p:spPr>
          <a:xfrm>
            <a:off x="2375555" y="3863879"/>
            <a:ext cx="641965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algn="ctr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Vaishali Mam For Guiding Us through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the Project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4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721B-307A-F198-2638-54B01F3E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43" y="891895"/>
            <a:ext cx="10364451" cy="956723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Introduction </a:t>
            </a:r>
            <a:r>
              <a:rPr lang="en-US" sz="4400" b="1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 </a:t>
            </a:r>
            <a:br>
              <a:rPr lang="en-IN" sz="4400" dirty="0">
                <a:effectLst/>
                <a:latin typeface="Cooper Black" panose="0208090404030B020404" pitchFamily="18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4400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3FC1-885F-20F1-D9FF-FE33D189C5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8668" y="1848618"/>
            <a:ext cx="10363826" cy="342410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SauceDemo is a test automation practice website designed for learning automation testing techniques with realworld e-commerce scenarios.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project, I have automated all core functionalities of SauceDemo using Selenium WebDriver with Java, Cucumber BDD framework, TestNG, and Jenkins CI/CD integration.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automation framework helps in validating login scenarios, product inventory management, cart operations,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checkout process, and menu navigation using Behavior Driven Development (BDD) approach.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Automation reduces manual effort, provides faster test execution with continuous integration, and ensures the application workflow is working as expected with detailed reporting.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85C7-8070-13C8-42B0-89D73FAF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066801"/>
            <a:ext cx="10364451" cy="1695253"/>
          </a:xfrm>
        </p:spPr>
        <p:txBody>
          <a:bodyPr/>
          <a:lstStyle/>
          <a:p>
            <a:pPr algn="l"/>
            <a:r>
              <a:rPr lang="en-US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Member(s) of Team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40836-C6EE-9E90-9BA3-9CF559A072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56702"/>
            <a:ext cx="10363826" cy="3434498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spcBef>
                <a:spcPts val="800"/>
              </a:spcBef>
              <a:buFont typeface="Symbol" panose="05050102010706020507" pitchFamily="18" charset="2"/>
              <a:buChar char=""/>
            </a:pPr>
            <a:r>
              <a:rPr lang="en-US" sz="22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Hemant Manohar Bhase(individual)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lnSpc>
                <a:spcPct val="107000"/>
              </a:lnSpc>
              <a:buNone/>
            </a:pPr>
            <a:endParaRPr lang="en-IN" sz="11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88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FEDE-B728-F40B-5D5C-242993C71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317857"/>
            <a:ext cx="9603275" cy="1049235"/>
          </a:xfrm>
        </p:spPr>
        <p:txBody>
          <a:bodyPr/>
          <a:lstStyle/>
          <a:p>
            <a:pPr algn="l"/>
            <a:r>
              <a:rPr lang="en-US" sz="36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Responsibilities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D1EA-2277-4FD4-0B61-7F62313CA4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designed the complete automation framework using Page Object Model (POM) design pattern.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wrote feature files using Gherkin language and step definitions using Cucumber BDD framework.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implemented Jenkins CI/CD pipeline for automated test execution and reporting.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executed all test scenarios and generated comprehensive HTML and PDF reports.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documented defects found during automation testing and created test case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197582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E918-9235-EEAA-9DB2-91C19003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45" y="678729"/>
            <a:ext cx="10364451" cy="251695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Overview</a:t>
            </a:r>
            <a:br>
              <a:rPr lang="en-IN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5FA1-F241-14CE-C2EC-D611F9E192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2170" y="1716946"/>
            <a:ext cx="10363826" cy="342410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SauceDemo?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SauceDemo is a test automation practice website that simulates an e-commerce platform for buying products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Users can login, browse products, sort inventory, add items to cart, complete checkout process, and manage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account settings.</a:t>
            </a:r>
          </a:p>
          <a:p>
            <a:pPr marL="457200" lvl="1" indent="0">
              <a:buNone/>
            </a:pPr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automate SauceDemo?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Automation ensures reliability of complete e-commerce workflow testing.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validate multiple user scenarios with different credentials quickly.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Validates cart operations, checkout process, and error handling mechanisms.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BDD approach makes tests readable for both technical and non-technical stakeholders.</a:t>
            </a:r>
          </a:p>
          <a:p>
            <a:pPr marL="685800" indent="0">
              <a:lnSpc>
                <a:spcPct val="107000"/>
              </a:lnSpc>
              <a:spcBef>
                <a:spcPts val="800"/>
              </a:spcBef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0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735D-0FAF-2004-A825-BB680408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23" y="367276"/>
            <a:ext cx="9603275" cy="1049235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6F3B8-8CC3-6761-F2CA-8219807BFA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6923" y="891893"/>
            <a:ext cx="10963372" cy="451543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000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 : Login Functionality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Tested login with valid standard user credentials.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Tested login with locked out user and verified error message.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Tested login with invalid usernames and passwords.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Verified login with blank username and password fields.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Tested problem user login scenarios.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0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 : Product Inventory Management</a:t>
            </a:r>
            <a:endParaRPr lang="en-US" sz="1000" dirty="0">
              <a:effectLst/>
              <a:latin typeface="Calibri" panose="020F05020202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Verified all products are displayed correctly on inventory page.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Tested product sorting by Name (A-Z and Z-A).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Tested product sorting by Price (Low to High and High to Low).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Validated product details and descriptions.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000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 : Shopping Cart Operations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Selected products from inventory and added to cart successfully.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Verified cart badge shows correct item count.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Tested removing individual products from cart.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Tested removing all products from cart.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Verified continue shopping functionality from cart page.</a:t>
            </a:r>
            <a:endParaRPr lang="en-IN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7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A907EC-EE6A-275E-BA9E-14DFD59CF4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2722" y="480767"/>
            <a:ext cx="10746556" cy="5231876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sz="10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4 : Checkout Process</a:t>
            </a:r>
            <a:endParaRPr lang="en-US" sz="1000" dirty="0">
              <a:effectLst/>
              <a:latin typeface="Calibri" panose="020F05020202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Navigated from cart to checkout page successfully.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Tested checkout with valid customer information (First Name, Last Name, Postal Code).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Tested checkout with missing required fields and verified error messages.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Verified order summary page with itemized product list.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Tested payment and shipping information display.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Verified total amount calculation including tax.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0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5 : Order Completion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Completed order placement successfully.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Verified order completion message "Thank you for your order!".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Tested "Back to Products" button functionality.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Validated complete end-to-end checkout workflow.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0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6 : Menu Navigation</a:t>
            </a:r>
            <a:endParaRPr lang="en-US" sz="1000" dirty="0">
              <a:effectLst/>
              <a:latin typeface="Calibri" panose="020F05020202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Tested hamburger menu functionality.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Verified "All Items" navigation link.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Tested "About" page navigation.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Verified "Logout" functionality and return to login page.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Tested "Reset App State" functionality.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80401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3873-8E32-7D24-EE91-6F92C6FE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50" y="691397"/>
            <a:ext cx="9603275" cy="1049235"/>
          </a:xfrm>
        </p:spPr>
        <p:txBody>
          <a:bodyPr>
            <a:normAutofit/>
          </a:bodyPr>
          <a:lstStyle/>
          <a:p>
            <a:pPr algn="l"/>
            <a:r>
              <a:rPr lang="en-IN" sz="4400" dirty="0">
                <a:latin typeface="Arial Rounded MT Bold" panose="020F0704030504030204" pitchFamily="34" charset="0"/>
              </a:rPr>
              <a:t>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29791-FEC9-CB33-DE78-C8110DF7E4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282953" y="1499827"/>
            <a:ext cx="10363826" cy="3424107"/>
          </a:xfrm>
        </p:spPr>
        <p:txBody>
          <a:bodyPr/>
          <a:lstStyle/>
          <a:p>
            <a:pPr marL="971550" indent="-285750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automation testing, I discovered some defect(s):</a:t>
            </a:r>
            <a:b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70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9857B7-1F2E-1020-31AF-AAE18682D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03795"/>
              </p:ext>
            </p:extLst>
          </p:nvPr>
        </p:nvGraphicFramePr>
        <p:xfrm>
          <a:off x="0" y="-1"/>
          <a:ext cx="12192000" cy="6131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7571">
                  <a:extLst>
                    <a:ext uri="{9D8B030D-6E8A-4147-A177-3AD203B41FA5}">
                      <a16:colId xmlns:a16="http://schemas.microsoft.com/office/drawing/2014/main" val="3349430905"/>
                    </a:ext>
                  </a:extLst>
                </a:gridCol>
                <a:gridCol w="10804429">
                  <a:extLst>
                    <a:ext uri="{9D8B030D-6E8A-4147-A177-3AD203B41FA5}">
                      <a16:colId xmlns:a16="http://schemas.microsoft.com/office/drawing/2014/main" val="2219935467"/>
                    </a:ext>
                  </a:extLst>
                </a:gridCol>
              </a:tblGrid>
              <a:tr h="16264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Defect identifier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DEF-001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31416028"/>
                  </a:ext>
                </a:extLst>
              </a:tr>
              <a:tr h="37055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Defect summary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No option to edit/remove quantity in cart page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89890767"/>
                  </a:ext>
                </a:extLst>
              </a:tr>
              <a:tr h="16264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Expected: User should be able to edit item quantity in cart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25471513"/>
                  </a:ext>
                </a:extLst>
              </a:tr>
              <a:tr h="16264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Actual: No quantity edit option available, only remove entire item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91967312"/>
                  </a:ext>
                </a:extLst>
              </a:tr>
              <a:tr h="16264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Test 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TC_SD_012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30077567"/>
                  </a:ext>
                </a:extLst>
              </a:tr>
              <a:tr h="16264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Test case 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Update Cart Quantity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04848076"/>
                  </a:ext>
                </a:extLst>
              </a:tr>
              <a:tr h="16264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Module name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Cart Page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97366477"/>
                  </a:ext>
                </a:extLst>
              </a:tr>
              <a:tr h="16264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Reproducible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1. Login to SauceDemo with valid credentials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00455359"/>
                  </a:ext>
                </a:extLst>
              </a:tr>
              <a:tr h="16264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2. Add any product to cart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0942924"/>
                  </a:ext>
                </a:extLst>
              </a:tr>
              <a:tr h="16264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3. Go to cart page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62200528"/>
                  </a:ext>
                </a:extLst>
              </a:tr>
              <a:tr h="16264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4. Try to edit/change quantity of added item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18674323"/>
                  </a:ext>
                </a:extLst>
              </a:tr>
              <a:tr h="16264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Severity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Low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52284342"/>
                  </a:ext>
                </a:extLst>
              </a:tr>
              <a:tr h="16264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Priority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Medium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8273667"/>
                  </a:ext>
                </a:extLst>
              </a:tr>
              <a:tr h="16264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Raised by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Test Automation Team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2497186"/>
                  </a:ext>
                </a:extLst>
              </a:tr>
              <a:tr h="16264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Assigned to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Development Team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82111483"/>
                  </a:ext>
                </a:extLst>
              </a:tr>
              <a:tr h="16264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Date of assignment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2025-09-03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50952105"/>
                  </a:ext>
                </a:extLst>
              </a:tr>
              <a:tr h="16264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Status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Open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61547297"/>
                  </a:ext>
                </a:extLst>
              </a:tr>
              <a:tr h="2671087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Snapshots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37261410"/>
                  </a:ext>
                </a:extLst>
              </a:tr>
              <a:tr h="16264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Fixed by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87841693"/>
                  </a:ext>
                </a:extLst>
              </a:tr>
              <a:tr h="16264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Date of fixing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54345901"/>
                  </a:ext>
                </a:extLst>
              </a:tr>
              <a:tr h="16264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Approvals (Manager)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5645630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471D88F-B8DD-4B76-9687-64E3F8EE1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88" y="2968393"/>
            <a:ext cx="5797378" cy="263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8936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843</TotalTime>
  <Words>1232</Words>
  <Application>Microsoft Office PowerPoint</Application>
  <PresentationFormat>Widescreen</PresentationFormat>
  <Paragraphs>180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Arial Black</vt:lpstr>
      <vt:lpstr>Arial Rounded MT Bold</vt:lpstr>
      <vt:lpstr>Calibri</vt:lpstr>
      <vt:lpstr>Cooper Black</vt:lpstr>
      <vt:lpstr>Corbel</vt:lpstr>
      <vt:lpstr>Courier New</vt:lpstr>
      <vt:lpstr>Gill Sans MT</vt:lpstr>
      <vt:lpstr>Symbol</vt:lpstr>
      <vt:lpstr>Wingdings</vt:lpstr>
      <vt:lpstr>Gallery</vt:lpstr>
      <vt:lpstr>SauceDemo Automation Testing using Selenium, Cucumber BDD, and Jenkins Framework </vt:lpstr>
      <vt:lpstr>Introduction :  </vt:lpstr>
      <vt:lpstr>Member(s) of Team </vt:lpstr>
      <vt:lpstr>Responsibilities</vt:lpstr>
      <vt:lpstr>Overview </vt:lpstr>
      <vt:lpstr>Modules </vt:lpstr>
      <vt:lpstr>PowerPoint Presentation</vt:lpstr>
      <vt:lpstr>Defects</vt:lpstr>
      <vt:lpstr>PowerPoint Presentation</vt:lpstr>
      <vt:lpstr>PowerPoint Presentation</vt:lpstr>
      <vt:lpstr>Challenges </vt:lpstr>
      <vt:lpstr>Experience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PRESTASHOP / MY SHOP MODULE </dc:title>
  <dc:creator>samrudhi Sakoji</dc:creator>
  <cp:lastModifiedBy>Hemant Bhase</cp:lastModifiedBy>
  <cp:revision>74</cp:revision>
  <dcterms:created xsi:type="dcterms:W3CDTF">2024-02-15T17:31:50Z</dcterms:created>
  <dcterms:modified xsi:type="dcterms:W3CDTF">2025-09-08T07:07:38Z</dcterms:modified>
</cp:coreProperties>
</file>