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69" r:id="rId2"/>
    <p:sldId id="300" r:id="rId3"/>
    <p:sldId id="270" r:id="rId4"/>
    <p:sldId id="271" r:id="rId5"/>
    <p:sldId id="272" r:id="rId6"/>
    <p:sldId id="277" r:id="rId7"/>
    <p:sldId id="296" r:id="rId8"/>
    <p:sldId id="279" r:id="rId9"/>
    <p:sldId id="280" r:id="rId10"/>
    <p:sldId id="281" r:id="rId11"/>
    <p:sldId id="282" r:id="rId12"/>
    <p:sldId id="283" r:id="rId13"/>
    <p:sldId id="291" r:id="rId14"/>
    <p:sldId id="292" r:id="rId15"/>
    <p:sldId id="285" r:id="rId16"/>
    <p:sldId id="286" r:id="rId17"/>
    <p:sldId id="293" r:id="rId18"/>
    <p:sldId id="294" r:id="rId19"/>
    <p:sldId id="295" r:id="rId20"/>
    <p:sldId id="297" r:id="rId21"/>
    <p:sldId id="298" r:id="rId22"/>
    <p:sldId id="299" r:id="rId23"/>
    <p:sldId id="302" r:id="rId24"/>
    <p:sldId id="303" r:id="rId25"/>
    <p:sldId id="304" r:id="rId26"/>
    <p:sldId id="305" r:id="rId27"/>
    <p:sldId id="306" r:id="rId28"/>
    <p:sldId id="301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095" autoAdjust="0"/>
    <p:restoredTop sz="94660"/>
  </p:normalViewPr>
  <p:slideViewPr>
    <p:cSldViewPr snapToGrid="0">
      <p:cViewPr>
        <p:scale>
          <a:sx n="69" d="100"/>
          <a:sy n="69" d="100"/>
        </p:scale>
        <p:origin x="-78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D3281-D5F4-4F72-A099-2ECE2F671E7F}" type="datetimeFigureOut">
              <a:rPr lang="en-IN" smtClean="0"/>
              <a:pPr/>
              <a:t>09-04-2017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5E72B-266B-4E66-B118-8B4DB5B32B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146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67C-E102-4F4D-956B-D74EDBBDDFAA}" type="datetimeFigureOut">
              <a:rPr lang="en-IN" smtClean="0"/>
              <a:pPr/>
              <a:t>09-04-2017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EA-017A-4AB9-AC5F-F90EB29F7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67C-E102-4F4D-956B-D74EDBBDDFAA}" type="datetimeFigureOut">
              <a:rPr lang="en-IN" smtClean="0"/>
              <a:pPr/>
              <a:t>09-04-2017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EA-017A-4AB9-AC5F-F90EB29F7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67C-E102-4F4D-956B-D74EDBBDDFAA}" type="datetimeFigureOut">
              <a:rPr lang="en-IN" smtClean="0"/>
              <a:pPr/>
              <a:t>09-04-2017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EA-017A-4AB9-AC5F-F90EB29F7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67C-E102-4F4D-956B-D74EDBBDDFAA}" type="datetimeFigureOut">
              <a:rPr lang="en-IN" smtClean="0"/>
              <a:pPr/>
              <a:t>09-04-2017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EA-017A-4AB9-AC5F-F90EB29F7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67C-E102-4F4D-956B-D74EDBBDDFAA}" type="datetimeFigureOut">
              <a:rPr lang="en-IN" smtClean="0"/>
              <a:pPr/>
              <a:t>09-04-2017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EA-017A-4AB9-AC5F-F90EB29F7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67C-E102-4F4D-956B-D74EDBBDDFAA}" type="datetimeFigureOut">
              <a:rPr lang="en-IN" smtClean="0"/>
              <a:pPr/>
              <a:t>09-04-2017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EA-017A-4AB9-AC5F-F90EB29F7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67C-E102-4F4D-956B-D74EDBBDDFAA}" type="datetimeFigureOut">
              <a:rPr lang="en-IN" smtClean="0"/>
              <a:pPr/>
              <a:t>09-04-2017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EA-017A-4AB9-AC5F-F90EB29F7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67C-E102-4F4D-956B-D74EDBBDDFAA}" type="datetimeFigureOut">
              <a:rPr lang="en-IN" smtClean="0"/>
              <a:pPr/>
              <a:t>09-04-2017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EA-017A-4AB9-AC5F-F90EB29F7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67C-E102-4F4D-956B-D74EDBBDDFAA}" type="datetimeFigureOut">
              <a:rPr lang="en-IN" smtClean="0"/>
              <a:pPr/>
              <a:t>09-04-2017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EA-017A-4AB9-AC5F-F90EB29F7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67C-E102-4F4D-956B-D74EDBBDDFAA}" type="datetimeFigureOut">
              <a:rPr lang="en-IN" smtClean="0"/>
              <a:pPr/>
              <a:t>09-04-2017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EA-017A-4AB9-AC5F-F90EB29F7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E67C-E102-4F4D-956B-D74EDBBDDFAA}" type="datetimeFigureOut">
              <a:rPr lang="en-IN" smtClean="0"/>
              <a:pPr/>
              <a:t>09-04-2017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EA-017A-4AB9-AC5F-F90EB29F7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0E67C-E102-4F4D-956B-D74EDBBDDFAA}" type="datetimeFigureOut">
              <a:rPr lang="en-IN" smtClean="0"/>
              <a:pPr/>
              <a:t>09-04-2017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26EA-017A-4AB9-AC5F-F90EB29F7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Dell\Desktop\1.MOV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Dell\Desktop\2.MOV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Dell\Desktop\3.MOV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937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G.H.PATEL COLLEGE OF ENGINEERING AND TECHNOLOGY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improved Shared Lock</a:t>
            </a:r>
            <a:endParaRPr lang="en-US" sz="30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Guided By:-                                          			          Submitted By:-</a:t>
            </a: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Hetal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Gaudani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                     				                  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Shah (130110107049)</a:t>
            </a:r>
          </a:p>
          <a:p>
            <a:pPr algn="r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Hemant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Suthar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(130110107058)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B7532FDB-987F-4203-9261-B4309A6A83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VK3FF-S-DC5V-C Relay</a:t>
            </a:r>
          </a:p>
          <a:p>
            <a:endParaRPr lang="en-US" dirty="0"/>
          </a:p>
        </p:txBody>
      </p:sp>
      <p:pic>
        <p:nvPicPr>
          <p:cNvPr id="3074" name="Picture 2" descr="C:\Users\Dell\Desktop\SongleRelay5V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680" y="2676525"/>
            <a:ext cx="4762500" cy="4181475"/>
          </a:xfrm>
          <a:prstGeom prst="rect">
            <a:avLst/>
          </a:prstGeom>
          <a:noFill/>
        </p:spPr>
      </p:pic>
      <p:pic>
        <p:nvPicPr>
          <p:cNvPr id="3075" name="Picture 3" descr="C:\Users\Dell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59" y="3193366"/>
            <a:ext cx="4749069" cy="294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8640" y="2025748"/>
            <a:ext cx="5447877" cy="433457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HC-06 Bluetooth Module			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89786" y="2011680"/>
            <a:ext cx="5392616" cy="4348640"/>
          </a:xfrm>
        </p:spPr>
        <p:txBody>
          <a:bodyPr/>
          <a:lstStyle/>
          <a:p>
            <a:r>
              <a:rPr lang="en-US" dirty="0" smtClean="0"/>
              <a:t>9 Volt Battery</a:t>
            </a:r>
            <a:endParaRPr lang="en-US" dirty="0"/>
          </a:p>
        </p:txBody>
      </p:sp>
      <p:pic>
        <p:nvPicPr>
          <p:cNvPr id="4098" name="Picture 2" descr="C:\Users\Dell\Desktop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8077" y="2808093"/>
            <a:ext cx="4589448" cy="3226947"/>
          </a:xfrm>
          <a:prstGeom prst="rect">
            <a:avLst/>
          </a:prstGeom>
          <a:noFill/>
        </p:spPr>
      </p:pic>
      <p:pic>
        <p:nvPicPr>
          <p:cNvPr id="4099" name="Picture 3" descr="C:\Users\Dell\Desktop\download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8961" y="3559468"/>
            <a:ext cx="3652693" cy="2222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Continue…….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76776" y="1913206"/>
            <a:ext cx="5419742" cy="4447114"/>
          </a:xfrm>
        </p:spPr>
        <p:txBody>
          <a:bodyPr/>
          <a:lstStyle/>
          <a:p>
            <a:r>
              <a:rPr lang="en-US" dirty="0" smtClean="0"/>
              <a:t>H Bridge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47582" y="1842868"/>
            <a:ext cx="5434819" cy="4517452"/>
          </a:xfrm>
        </p:spPr>
        <p:txBody>
          <a:bodyPr/>
          <a:lstStyle/>
          <a:p>
            <a:r>
              <a:rPr lang="en-US" dirty="0" smtClean="0"/>
              <a:t>GPS Chip</a:t>
            </a:r>
            <a:endParaRPr lang="en-US" dirty="0"/>
          </a:p>
        </p:txBody>
      </p:sp>
      <p:pic>
        <p:nvPicPr>
          <p:cNvPr id="1026" name="Picture 2" descr="C:\Users\Dell\Desktop\Project\tfhgjhk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93757"/>
            <a:ext cx="6052268" cy="2756877"/>
          </a:xfrm>
          <a:prstGeom prst="rect">
            <a:avLst/>
          </a:prstGeom>
          <a:noFill/>
        </p:spPr>
      </p:pic>
      <p:pic>
        <p:nvPicPr>
          <p:cNvPr id="1027" name="Picture 3" descr="C:\Users\Dell\Desktop\Project\3-4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3502" y="3156463"/>
            <a:ext cx="3202134" cy="32021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mobile-ic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3551" y="2137215"/>
            <a:ext cx="3488788" cy="3573894"/>
          </a:xfrm>
          <a:prstGeom prst="rect">
            <a:avLst/>
          </a:prstGeom>
          <a:noFill/>
        </p:spPr>
      </p:pic>
      <p:sp>
        <p:nvSpPr>
          <p:cNvPr id="9" name="Right Arrow 8"/>
          <p:cNvSpPr/>
          <p:nvPr/>
        </p:nvSpPr>
        <p:spPr>
          <a:xfrm>
            <a:off x="4360985" y="3615397"/>
            <a:ext cx="2321169" cy="844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22831" y="1041647"/>
            <a:ext cx="5008098" cy="5261317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Dell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3878" y="3351921"/>
            <a:ext cx="607537" cy="924657"/>
          </a:xfrm>
          <a:prstGeom prst="rect">
            <a:avLst/>
          </a:prstGeom>
          <a:noFill/>
        </p:spPr>
      </p:pic>
      <p:pic>
        <p:nvPicPr>
          <p:cNvPr id="12" name="Picture 3" descr="C:\Users\Dell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2334" y="2843140"/>
            <a:ext cx="1108270" cy="168676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8464061" y="4797083"/>
            <a:ext cx="4248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Lock</a:t>
            </a:r>
            <a:endParaRPr lang="en-US" sz="7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7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5248" y="1083212"/>
            <a:ext cx="472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1:- Connect lock’s Bluetooth with your device</a:t>
            </a:r>
          </a:p>
          <a:p>
            <a:r>
              <a:rPr lang="en-US" dirty="0" smtClean="0"/>
              <a:t>Step 2:-Enter the key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2339" y="3207434"/>
            <a:ext cx="17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Key:-1234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98056" y="441234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102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3557" y="576777"/>
            <a:ext cx="11648049" cy="5978769"/>
          </a:xfrm>
          <a:prstGeom prst="rect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4227" y="1491176"/>
            <a:ext cx="1280161" cy="1336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50499" y="1800666"/>
            <a:ext cx="133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Bluetooth</a:t>
            </a:r>
          </a:p>
          <a:p>
            <a:r>
              <a:rPr lang="en-US" dirty="0" smtClean="0"/>
              <a:t>Module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0" y="2222695"/>
            <a:ext cx="10691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236" y="1842868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“1234”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94405" y="1516967"/>
            <a:ext cx="1280161" cy="1336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24886" y="1772529"/>
            <a:ext cx="13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MCU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17588" y="2082018"/>
            <a:ext cx="9284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7771" y="2940148"/>
            <a:ext cx="2926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Validate Key and Proceed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If(correct)</a:t>
            </a:r>
          </a:p>
          <a:p>
            <a:r>
              <a:rPr lang="en-US" dirty="0" smtClean="0"/>
              <a:t>	“make  pin high”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01993" y="1631852"/>
            <a:ext cx="7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12522" y="1502899"/>
            <a:ext cx="1280161" cy="1336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527408" y="1969477"/>
            <a:ext cx="108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 Bridge</a:t>
            </a:r>
          </a:p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97107" y="1458351"/>
            <a:ext cx="1280161" cy="1336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256542" y="1983545"/>
            <a:ext cx="97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31458" y="3207434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 will Rotate</a:t>
            </a:r>
          </a:p>
          <a:p>
            <a:r>
              <a:rPr lang="en-US" dirty="0" smtClean="0"/>
              <a:t>And Lock will Open</a:t>
            </a:r>
            <a:endParaRPr lang="en-US" dirty="0"/>
          </a:p>
        </p:txBody>
      </p:sp>
      <p:pic>
        <p:nvPicPr>
          <p:cNvPr id="2050" name="Picture 2" descr="C:\Users\Dell\Desktop\download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6085" y="4217134"/>
            <a:ext cx="1803840" cy="1803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8011E-6 1.60037E-6 L 0.2063 0.0020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83E-6 -4.28307E-6 L 0.23038 -4.2830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063E-6 -2.75671E-6 L 0.21893 -2.75671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9805E-6 1.57262E-7 L 0.21424 1.57262E-7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7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770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9" dur="77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31" dur="77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5" grpId="0"/>
      <p:bldP spid="15" grpId="1"/>
      <p:bldP spid="25" grpId="0" animBg="1"/>
      <p:bldP spid="26" grpId="0"/>
      <p:bldP spid="30" grpId="0"/>
      <p:bldP spid="30" grpId="1"/>
      <p:bldP spid="32" grpId="0" animBg="1"/>
      <p:bldP spid="33" grpId="0"/>
      <p:bldP spid="36" grpId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Back-End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Back End we have Computational System. which is heart of product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side Lock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PHP file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  map API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Way 2 SMS messaging API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XAMPP Server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 Database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PayUMoney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digital transaction API</a:t>
            </a:r>
          </a:p>
          <a:p>
            <a:pPr lvl="1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 of PHP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Interacting with database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Generate random OTP code for Authentication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/>
              <a:t>Json</a:t>
            </a:r>
            <a:r>
              <a:rPr lang="en-US" dirty="0" smtClean="0"/>
              <a:t> Parsing ,</a:t>
            </a:r>
            <a:r>
              <a:rPr lang="en-US" dirty="0" err="1" smtClean="0"/>
              <a:t>Json</a:t>
            </a:r>
            <a:r>
              <a:rPr lang="en-US" dirty="0" smtClean="0"/>
              <a:t> Encoding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2050" name="Picture 2" descr="C:\Users\Dell\Desktop\Project\php_train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4350" y="3763987"/>
            <a:ext cx="4762500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Google Map API</a:t>
            </a:r>
            <a:endParaRPr lang="en-US" b="1" dirty="0"/>
          </a:p>
        </p:txBody>
      </p:sp>
      <p:pic>
        <p:nvPicPr>
          <p:cNvPr id="4" name="Picture 3" descr="C:\Users\Dell\Desktop\Screenshot_2017-03-27-09-07-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7756" y="1662655"/>
            <a:ext cx="3569375" cy="46897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Way 2 SMS messaging API</a:t>
            </a:r>
          </a:p>
          <a:p>
            <a:endParaRPr lang="en-US" b="1" dirty="0"/>
          </a:p>
        </p:txBody>
      </p:sp>
      <p:pic>
        <p:nvPicPr>
          <p:cNvPr id="4" name="Picture 4" descr="C:\Users\Dell\Desktop\Screenshot_2017-03-27-09-34-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6835" y="1570527"/>
            <a:ext cx="3471827" cy="49568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ll\Desktop\mobile-ic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2146"/>
            <a:ext cx="1758462" cy="180135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82684" y="309489"/>
            <a:ext cx="1463040" cy="1786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4886" y="745587"/>
            <a:ext cx="132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Web-Server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15908" y="293076"/>
            <a:ext cx="1463040" cy="1786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8252" y="717453"/>
            <a:ext cx="151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DataBase</a:t>
            </a:r>
            <a:r>
              <a:rPr lang="en-US" dirty="0" smtClean="0"/>
              <a:t>-Server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6948" y="3981157"/>
            <a:ext cx="11619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1)Fill the Sign Up Form , make data into </a:t>
            </a:r>
            <a:r>
              <a:rPr lang="en-US" dirty="0" err="1" smtClean="0"/>
              <a:t>Json</a:t>
            </a:r>
            <a:r>
              <a:rPr lang="en-US" dirty="0" smtClean="0"/>
              <a:t> Encoded &amp; goes to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2)</a:t>
            </a:r>
            <a:r>
              <a:rPr lang="en-US" dirty="0" err="1" smtClean="0"/>
              <a:t>Webserver</a:t>
            </a:r>
            <a:r>
              <a:rPr lang="en-US" dirty="0" smtClean="0"/>
              <a:t>  execute require </a:t>
            </a:r>
            <a:r>
              <a:rPr lang="en-US" dirty="0" err="1" smtClean="0"/>
              <a:t>Php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   -&gt;</a:t>
            </a:r>
            <a:r>
              <a:rPr lang="en-US" dirty="0" err="1" smtClean="0"/>
              <a:t>Php</a:t>
            </a:r>
            <a:r>
              <a:rPr lang="en-US" dirty="0" smtClean="0"/>
              <a:t> file will Parse the </a:t>
            </a:r>
            <a:r>
              <a:rPr lang="en-US" dirty="0" err="1" smtClean="0"/>
              <a:t>Json</a:t>
            </a:r>
            <a:r>
              <a:rPr lang="en-US" dirty="0" smtClean="0"/>
              <a:t> Data &amp; fetch Contact Information</a:t>
            </a:r>
          </a:p>
          <a:p>
            <a:r>
              <a:rPr lang="en-US" dirty="0" smtClean="0"/>
              <a:t>3)</a:t>
            </a:r>
            <a:r>
              <a:rPr lang="en-US" dirty="0" err="1" smtClean="0"/>
              <a:t>Webserver</a:t>
            </a:r>
            <a:r>
              <a:rPr lang="en-US" dirty="0" smtClean="0"/>
              <a:t>  will generate Random OTP and make temporary entry in database</a:t>
            </a:r>
          </a:p>
          <a:p>
            <a:r>
              <a:rPr lang="en-US" dirty="0" smtClean="0"/>
              <a:t>4)</a:t>
            </a:r>
            <a:r>
              <a:rPr lang="en-US" dirty="0" err="1" smtClean="0"/>
              <a:t>Webserver</a:t>
            </a:r>
            <a:r>
              <a:rPr lang="en-US" dirty="0" smtClean="0"/>
              <a:t> will use Way2Sms Messaging API &amp; send it to User’s Mobile</a:t>
            </a:r>
          </a:p>
          <a:p>
            <a:r>
              <a:rPr lang="en-US" dirty="0" smtClean="0"/>
              <a:t>5)User  will enter OTP &amp; pass to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6)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  <a:r>
              <a:rPr lang="en-US" dirty="0" err="1" smtClean="0"/>
              <a:t>Verifiy</a:t>
            </a:r>
            <a:r>
              <a:rPr lang="en-US" dirty="0" smtClean="0"/>
              <a:t> both OTP -&gt;one from database &amp; another from mobile</a:t>
            </a:r>
          </a:p>
          <a:p>
            <a:r>
              <a:rPr lang="en-US" dirty="0" smtClean="0"/>
              <a:t>7)If OTP is correct , </a:t>
            </a:r>
            <a:r>
              <a:rPr lang="en-US" dirty="0" err="1" smtClean="0"/>
              <a:t>WebServer</a:t>
            </a:r>
            <a:r>
              <a:rPr lang="en-US" dirty="0" smtClean="0"/>
              <a:t> will make </a:t>
            </a:r>
            <a:r>
              <a:rPr lang="en-US" dirty="0" err="1" smtClean="0"/>
              <a:t>entery</a:t>
            </a:r>
            <a:r>
              <a:rPr lang="en-US" dirty="0" smtClean="0"/>
              <a:t> of User’s Detail into Permanent </a:t>
            </a:r>
            <a:r>
              <a:rPr lang="en-US" dirty="0" err="1" smtClean="0"/>
              <a:t>DataBase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69477" y="984738"/>
            <a:ext cx="177252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5071" y="1252025"/>
            <a:ext cx="1983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JSON.Encoded</a:t>
            </a:r>
            <a:r>
              <a:rPr lang="en-US" dirty="0" smtClean="0"/>
              <a:t>(</a:t>
            </a:r>
          </a:p>
          <a:p>
            <a:r>
              <a:rPr lang="en-US" dirty="0" err="1" smtClean="0"/>
              <a:t>Name,Mobile</a:t>
            </a:r>
            <a:r>
              <a:rPr lang="en-US" dirty="0" smtClean="0"/>
              <a:t> No,</a:t>
            </a:r>
          </a:p>
          <a:p>
            <a:r>
              <a:rPr lang="en-US" dirty="0" err="1" smtClean="0"/>
              <a:t>Adhar</a:t>
            </a:r>
            <a:r>
              <a:rPr lang="en-US" dirty="0" smtClean="0"/>
              <a:t> Card id </a:t>
            </a:r>
            <a:r>
              <a:rPr lang="en-US" dirty="0" err="1" smtClean="0"/>
              <a:t>No,etc</a:t>
            </a:r>
            <a:r>
              <a:rPr lang="en-US" dirty="0" smtClean="0"/>
              <a:t>….)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23887" y="2377440"/>
            <a:ext cx="3376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Parsing- - - &gt;</a:t>
            </a:r>
          </a:p>
          <a:p>
            <a:r>
              <a:rPr lang="en-US" dirty="0" smtClean="0"/>
              <a:t>                 Name,    id     </a:t>
            </a:r>
          </a:p>
          <a:p>
            <a:r>
              <a:rPr lang="en-US" dirty="0" smtClean="0"/>
              <a:t>	Mobile No,</a:t>
            </a:r>
          </a:p>
          <a:p>
            <a:r>
              <a:rPr lang="en-US" dirty="0" smtClean="0"/>
              <a:t>                etc……..</a:t>
            </a:r>
          </a:p>
          <a:p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40481" y="2461846"/>
            <a:ext cx="191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OTP</a:t>
            </a:r>
          </a:p>
          <a:p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739617" y="1139482"/>
            <a:ext cx="1055078" cy="28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25549" y="1378633"/>
            <a:ext cx="109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into Database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9274437" y="761869"/>
          <a:ext cx="26337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928"/>
                <a:gridCol w="877928"/>
                <a:gridCol w="877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969477" y="478302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OTP Code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982634" y="2618804"/>
          <a:ext cx="3904568" cy="221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42"/>
                <a:gridCol w="976142"/>
                <a:gridCol w="1122288"/>
                <a:gridCol w="829996"/>
              </a:tblGrid>
              <a:tr h="56490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MobileNo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Adhar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Card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564905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x@x.com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123..</a:t>
                      </a:r>
                      <a:endParaRPr lang="en-US" dirty="0"/>
                    </a:p>
                  </a:txBody>
                  <a:tcPr/>
                </a:tc>
              </a:tr>
              <a:tr h="3272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2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0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0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1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1" grpId="0" build="allAtOnce"/>
      <p:bldP spid="24" grpId="0"/>
      <p:bldP spid="24" grpId="1"/>
      <p:bldP spid="27" grpId="0"/>
      <p:bldP spid="27" grpId="1"/>
      <p:bldP spid="32" grpId="0"/>
      <p:bldP spid="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Shared Lock?</a:t>
            </a:r>
          </a:p>
          <a:p>
            <a:r>
              <a:rPr lang="en-US" dirty="0" smtClean="0"/>
              <a:t>Advantages of Shared Lock</a:t>
            </a:r>
          </a:p>
          <a:p>
            <a:r>
              <a:rPr lang="en-US" dirty="0" smtClean="0"/>
              <a:t>Front End</a:t>
            </a:r>
          </a:p>
          <a:p>
            <a:r>
              <a:rPr lang="en-US" dirty="0" smtClean="0"/>
              <a:t>Flow of Working Solution</a:t>
            </a:r>
          </a:p>
          <a:p>
            <a:r>
              <a:rPr lang="en-US" dirty="0" smtClean="0"/>
              <a:t>Back  End</a:t>
            </a:r>
          </a:p>
          <a:p>
            <a:r>
              <a:rPr lang="en-US" dirty="0" smtClean="0"/>
              <a:t>Working Videos</a:t>
            </a:r>
          </a:p>
          <a:p>
            <a:r>
              <a:rPr lang="en-US" dirty="0" smtClean="0"/>
              <a:t>Mobile Applications</a:t>
            </a:r>
          </a:p>
          <a:p>
            <a:r>
              <a:rPr lang="en-US" dirty="0" smtClean="0"/>
              <a:t>Q &amp; 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1.MO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55178"/>
            <a:ext cx="12192000" cy="6913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2.MO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3.MO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2541" y="3244334"/>
            <a:ext cx="3486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PayUMoney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digital transaction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Mobile Application</a:t>
            </a:r>
            <a:endParaRPr lang="en-US" b="1" dirty="0"/>
          </a:p>
        </p:txBody>
      </p:sp>
      <p:pic>
        <p:nvPicPr>
          <p:cNvPr id="1042" name="Picture 18" descr="E:\Screenshot_2017-03-26-23-02-4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397" y="1505607"/>
            <a:ext cx="2678824" cy="4630497"/>
          </a:xfrm>
          <a:prstGeom prst="rect">
            <a:avLst/>
          </a:prstGeom>
          <a:noFill/>
        </p:spPr>
      </p:pic>
      <p:pic>
        <p:nvPicPr>
          <p:cNvPr id="1044" name="Picture 20" descr="E:\Screenshot_2017-04-08-10-16-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5534" y="1441902"/>
            <a:ext cx="2708108" cy="4670140"/>
          </a:xfrm>
          <a:prstGeom prst="rect">
            <a:avLst/>
          </a:prstGeom>
          <a:noFill/>
        </p:spPr>
      </p:pic>
      <p:pic>
        <p:nvPicPr>
          <p:cNvPr id="1045" name="Picture 21" descr="E:\Screenshot_2017-04-08-10-16-3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46168" y="1467853"/>
            <a:ext cx="2605339" cy="4499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Mobile Application</a:t>
            </a:r>
            <a:endParaRPr lang="en-US" dirty="0"/>
          </a:p>
        </p:txBody>
      </p:sp>
      <p:pic>
        <p:nvPicPr>
          <p:cNvPr id="2050" name="Picture 2" descr="E:\Screenshot_2017-04-08-10-17-0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0778" y="1576138"/>
            <a:ext cx="2829011" cy="4525963"/>
          </a:xfrm>
          <a:prstGeom prst="rect">
            <a:avLst/>
          </a:prstGeom>
          <a:noFill/>
        </p:spPr>
      </p:pic>
      <p:pic>
        <p:nvPicPr>
          <p:cNvPr id="2051" name="Picture 3" descr="E:\Screenshot_2017-04-08-10-17-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3029" y="1564104"/>
            <a:ext cx="3020929" cy="4686078"/>
          </a:xfrm>
          <a:prstGeom prst="rect">
            <a:avLst/>
          </a:prstGeom>
          <a:noFill/>
        </p:spPr>
      </p:pic>
      <p:pic>
        <p:nvPicPr>
          <p:cNvPr id="2052" name="Picture 4" descr="E:\Screenshot_2017-04-08-10-17-3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99797" y="1501254"/>
            <a:ext cx="2680034" cy="46589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Mobile Application</a:t>
            </a:r>
            <a:endParaRPr lang="en-US" dirty="0"/>
          </a:p>
        </p:txBody>
      </p:sp>
      <p:pic>
        <p:nvPicPr>
          <p:cNvPr id="3075" name="Picture 3" descr="E:\Screenshot_2017-04-08-10-17-3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1699" y="1422780"/>
            <a:ext cx="2614958" cy="4525963"/>
          </a:xfrm>
          <a:prstGeom prst="rect">
            <a:avLst/>
          </a:prstGeom>
          <a:noFill/>
        </p:spPr>
      </p:pic>
      <p:pic>
        <p:nvPicPr>
          <p:cNvPr id="3076" name="Picture 4" descr="E:\Screenshot_2017-04-08-10-17-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2518" y="1354667"/>
            <a:ext cx="2910416" cy="4470400"/>
          </a:xfrm>
          <a:prstGeom prst="rect">
            <a:avLst/>
          </a:prstGeom>
          <a:noFill/>
        </p:spPr>
      </p:pic>
      <p:pic>
        <p:nvPicPr>
          <p:cNvPr id="3077" name="Picture 5" descr="E:\Screenshot_2017-04-08-10-18-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2599" y="1286933"/>
            <a:ext cx="2904067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Mobile Application</a:t>
            </a:r>
            <a:endParaRPr lang="en-US" b="1" dirty="0"/>
          </a:p>
        </p:txBody>
      </p:sp>
      <p:pic>
        <p:nvPicPr>
          <p:cNvPr id="4098" name="Picture 2" descr="E:\Screenshot_2017-04-08-10-18-4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4806" y="1600200"/>
            <a:ext cx="2661461" cy="4611071"/>
          </a:xfrm>
          <a:prstGeom prst="rect">
            <a:avLst/>
          </a:prstGeom>
          <a:noFill/>
        </p:spPr>
      </p:pic>
      <p:pic>
        <p:nvPicPr>
          <p:cNvPr id="4099" name="Picture 3" descr="E:\Screenshot_2017-04-08-10-18-5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7317" y="1480728"/>
            <a:ext cx="2741083" cy="4873036"/>
          </a:xfrm>
          <a:prstGeom prst="rect">
            <a:avLst/>
          </a:prstGeom>
          <a:noFill/>
        </p:spPr>
      </p:pic>
      <p:pic>
        <p:nvPicPr>
          <p:cNvPr id="4100" name="Picture 4" descr="E:\Screenshot_2017-04-08-10-19-4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30118" y="1557867"/>
            <a:ext cx="3181350" cy="477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University Campus Bike Sharing Systems</a:t>
            </a:r>
          </a:p>
          <a:p>
            <a:r>
              <a:rPr lang="en-US" dirty="0" smtClean="0"/>
              <a:t>Smart Cities</a:t>
            </a:r>
          </a:p>
          <a:p>
            <a:r>
              <a:rPr lang="en-US" dirty="0" smtClean="0"/>
              <a:t>Daily Home Use</a:t>
            </a:r>
          </a:p>
          <a:p>
            <a:r>
              <a:rPr lang="en-US" dirty="0" smtClean="0"/>
              <a:t>Bank Lockers</a:t>
            </a:r>
          </a:p>
          <a:p>
            <a:r>
              <a:rPr lang="en-US" dirty="0" smtClean="0"/>
              <a:t>Security Systems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83362"/>
          </a:xfrm>
        </p:spPr>
        <p:txBody>
          <a:bodyPr/>
          <a:lstStyle/>
          <a:p>
            <a:r>
              <a:rPr lang="en-US" dirty="0" smtClean="0"/>
              <a:t>Do you have any Questions?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hul\Desktop\nTEXrA6bc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2350" y="1729105"/>
            <a:ext cx="6428935" cy="318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Shared Lock?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thing, It is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Keyless Entry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can use this Shared lock on any vehicle</a:t>
            </a:r>
          </a:p>
          <a:p>
            <a:pPr algn="just"/>
            <a:r>
              <a:rPr lang="en-US" b="1" dirty="0" smtClean="0"/>
              <a:t> 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Bike share schemes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 people to borrow a bike from point "A" and return it at point "B".</a:t>
            </a:r>
            <a:r>
              <a:rPr lang="en-US" dirty="0" smtClean="0"/>
              <a:t> 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Shared lock is unlock by mobile Application, that Application use Bluetooth component to access the lock if user is Authorized.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Shared 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Key-Less Entry :-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Never worry about losing your key, searching for them in your purse, pocket, or on your key ring.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Share Access :-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Share the location and access to your bike with friends and family.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Track Activity :-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Lock can help you effortlessly keep track of your cycling activity.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Secure 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Shared Lock uses encryption found in online banking systems, so bike thieves will not possible.</a:t>
            </a:r>
            <a:endParaRPr lang="en-US" sz="32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Shared 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465" y="1963616"/>
            <a:ext cx="10972800" cy="4389120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3200" b="1" u="sng" dirty="0" smtClean="0"/>
              <a:t>Reliable 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Shared Lock is designed to withstand inclement weather conditions. The internal components are sealed and weatherproofed inside a plastic compartment. The electronics and battery can also operate under an extended temperature range.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u="sng" dirty="0" smtClean="0"/>
              <a:t>Authentication:-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Authenticate verified user’s mobile by One time pad technique.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endParaRPr lang="en-US" i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Front-End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front End we have fully automated Lock as hardware solution.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side Lock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Door Lock mechanism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esp8266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NodeMCU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12v dc 6mm gear robot motor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VK3FF-S-DC5V-C relay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H-bridge circuit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hc-06 Bluetooth module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Battery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GPS Chip</a:t>
            </a:r>
          </a:p>
          <a:p>
            <a:pPr lvl="1"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Door Lock mechanism</a:t>
            </a:r>
          </a:p>
          <a:p>
            <a:endParaRPr lang="en-US" dirty="0"/>
          </a:p>
        </p:txBody>
      </p:sp>
      <p:pic>
        <p:nvPicPr>
          <p:cNvPr id="1026" name="Picture 2" descr="C:\Users\Dell\Desktop\513320263.4611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7549" y="2490952"/>
            <a:ext cx="7593042" cy="3972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ESP8266 NODEMCU</a:t>
            </a:r>
          </a:p>
          <a:p>
            <a:endParaRPr lang="en-US" dirty="0"/>
          </a:p>
        </p:txBody>
      </p:sp>
      <p:pic>
        <p:nvPicPr>
          <p:cNvPr id="1026" name="Picture 2" descr="C:\Users\Dell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887" y="3335240"/>
            <a:ext cx="4331760" cy="2530988"/>
          </a:xfrm>
          <a:prstGeom prst="rect">
            <a:avLst/>
          </a:prstGeom>
          <a:noFill/>
        </p:spPr>
      </p:pic>
      <p:pic>
        <p:nvPicPr>
          <p:cNvPr id="1028" name="Picture 4" descr="C:\Users\Dell\Desktop\nodemcu_pinout_700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8895" y="1497575"/>
            <a:ext cx="5562600" cy="468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12v DC 6mm Gear Robot Motor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our lock , we have used 200 rpm motor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Desktop\507._6mm-gear-motor-1000-rpm-helical-for-diy-projects-dc-12v-1000rp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6624" y="3297483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559</Words>
  <Application>Microsoft Office PowerPoint</Application>
  <PresentationFormat>Custom</PresentationFormat>
  <Paragraphs>156</Paragraphs>
  <Slides>29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G.H.PATEL COLLEGE OF ENGINEERING AND TECHNOLOGY</vt:lpstr>
      <vt:lpstr>Content</vt:lpstr>
      <vt:lpstr>What is Shared Lock?</vt:lpstr>
      <vt:lpstr>Advantages of Shared Lock</vt:lpstr>
      <vt:lpstr>Advantages of Shared Lock</vt:lpstr>
      <vt:lpstr>Front-End</vt:lpstr>
      <vt:lpstr>Continue…….</vt:lpstr>
      <vt:lpstr>Continue…….</vt:lpstr>
      <vt:lpstr>Continue…….</vt:lpstr>
      <vt:lpstr>Continue…….</vt:lpstr>
      <vt:lpstr>Continue…….</vt:lpstr>
      <vt:lpstr>Continue…….</vt:lpstr>
      <vt:lpstr>Slide 13</vt:lpstr>
      <vt:lpstr>Slide 14</vt:lpstr>
      <vt:lpstr>Back-End</vt:lpstr>
      <vt:lpstr>Continue…</vt:lpstr>
      <vt:lpstr>Continue…</vt:lpstr>
      <vt:lpstr>Continue…</vt:lpstr>
      <vt:lpstr>Slide 19</vt:lpstr>
      <vt:lpstr>Slide 20</vt:lpstr>
      <vt:lpstr>Slide 21</vt:lpstr>
      <vt:lpstr>Slide 22</vt:lpstr>
      <vt:lpstr>Mobile Application</vt:lpstr>
      <vt:lpstr>Mobile Application</vt:lpstr>
      <vt:lpstr>Mobile Application</vt:lpstr>
      <vt:lpstr>Mobile Application</vt:lpstr>
      <vt:lpstr>Applications</vt:lpstr>
      <vt:lpstr>Do you have any Questions?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Suthar</dc:creator>
  <cp:lastModifiedBy>Dell</cp:lastModifiedBy>
  <cp:revision>66</cp:revision>
  <dcterms:created xsi:type="dcterms:W3CDTF">2016-06-27T02:58:41Z</dcterms:created>
  <dcterms:modified xsi:type="dcterms:W3CDTF">2017-04-09T07:54:31Z</dcterms:modified>
</cp:coreProperties>
</file>