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7" r:id="rId2"/>
    <p:sldId id="268" r:id="rId3"/>
    <p:sldId id="258" r:id="rId4"/>
    <p:sldId id="269" r:id="rId5"/>
    <p:sldId id="261" r:id="rId6"/>
    <p:sldId id="278" r:id="rId7"/>
    <p:sldId id="259" r:id="rId8"/>
    <p:sldId id="260" r:id="rId9"/>
    <p:sldId id="262" r:id="rId10"/>
    <p:sldId id="263" r:id="rId11"/>
    <p:sldId id="270" r:id="rId12"/>
    <p:sldId id="274" r:id="rId13"/>
    <p:sldId id="275" r:id="rId14"/>
    <p:sldId id="276" r:id="rId15"/>
    <p:sldId id="277" r:id="rId16"/>
    <p:sldId id="266" r:id="rId17"/>
    <p:sldId id="267" r:id="rId18"/>
    <p:sldId id="272" r:id="rId19"/>
    <p:sldId id="27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04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953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27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254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56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17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4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2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67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0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5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9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1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9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1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8729" y="537028"/>
            <a:ext cx="8093303" cy="5921829"/>
          </a:xfrm>
        </p:spPr>
        <p:txBody>
          <a:bodyPr>
            <a:normAutofit fontScale="90000"/>
          </a:bodyPr>
          <a:lstStyle/>
          <a:p>
            <a:r>
              <a:rPr lang="en-IN" sz="2700" dirty="0"/>
              <a:t>JSPM's Imperial </a:t>
            </a:r>
            <a:r>
              <a:rPr lang="en-IN" sz="2700" dirty="0" smtClean="0"/>
              <a:t>College </a:t>
            </a:r>
            <a:r>
              <a:rPr lang="en-IN" sz="2700" dirty="0"/>
              <a:t>of Engineering and </a:t>
            </a:r>
            <a:r>
              <a:rPr lang="en-IN" sz="2700" dirty="0" smtClean="0"/>
              <a:t>Research, Wagholi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      </a:t>
            </a:r>
            <a:r>
              <a:rPr lang="en-IN" sz="3600" b="1" dirty="0" smtClean="0"/>
              <a:t>High Speed Data Communication 				using </a:t>
            </a:r>
            <a:r>
              <a:rPr lang="en-IN" sz="3600" b="1" dirty="0" err="1" smtClean="0"/>
              <a:t>LiFi</a:t>
            </a:r>
            <a:r>
              <a:rPr lang="en-IN" sz="3600" b="1" dirty="0" smtClean="0"/>
              <a:t> Providing Security</a:t>
            </a:r>
            <a:r>
              <a:rPr lang="en-IN" sz="3600" b="1" dirty="0"/>
              <a:t/>
            </a:r>
            <a:br>
              <a:rPr lang="en-IN" sz="3600" b="1" dirty="0"/>
            </a:br>
            <a:r>
              <a:rPr lang="en-IN" sz="2700" dirty="0"/>
              <a:t/>
            </a:r>
            <a:br>
              <a:rPr lang="en-IN" sz="2700" dirty="0"/>
            </a:br>
            <a:r>
              <a:rPr lang="en-IN" sz="2700" dirty="0" smtClean="0"/>
              <a:t>Guided by: Prof. A. </a:t>
            </a:r>
            <a:r>
              <a:rPr lang="en-IN" sz="2700" dirty="0"/>
              <a:t>B</a:t>
            </a:r>
            <a:r>
              <a:rPr lang="en-IN" sz="2700" dirty="0" smtClean="0"/>
              <a:t>harate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/>
              <a:t/>
            </a:r>
            <a:br>
              <a:rPr lang="en-IN" sz="2700" dirty="0"/>
            </a:br>
            <a:r>
              <a:rPr lang="en-IN" sz="2000" b="1" dirty="0"/>
              <a:t>P</a:t>
            </a:r>
            <a:r>
              <a:rPr lang="en-IN" sz="2000" b="1" dirty="0" smtClean="0"/>
              <a:t>resented by: 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				Nadeem Patil</a:t>
            </a:r>
            <a:br>
              <a:rPr lang="en-IN" sz="2000" dirty="0" smtClean="0"/>
            </a:br>
            <a:r>
              <a:rPr lang="en-IN" sz="2000" dirty="0" smtClean="0"/>
              <a:t>				 Hemant Badhe</a:t>
            </a:r>
            <a:br>
              <a:rPr lang="en-IN" sz="2000" dirty="0" smtClean="0"/>
            </a:br>
            <a:r>
              <a:rPr lang="en-IN" sz="2000" dirty="0" smtClean="0"/>
              <a:t>				Pramodini Akhade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				Abhijeet Jirole</a:t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1" r="16811"/>
          <a:stretch>
            <a:fillRect/>
          </a:stretch>
        </p:blipFill>
        <p:spPr>
          <a:xfrm>
            <a:off x="486127" y="537029"/>
            <a:ext cx="1132664" cy="1459196"/>
          </a:xfrm>
          <a:prstGeom prst="snip2DiagRect">
            <a:avLst>
              <a:gd name="adj1" fmla="val 10815"/>
              <a:gd name="adj2" fmla="val 12954"/>
            </a:avLst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 flipH="1">
            <a:off x="10914742" y="5965371"/>
            <a:ext cx="45719" cy="58058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61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39" y="313385"/>
            <a:ext cx="8596668" cy="1051776"/>
          </a:xfrm>
        </p:spPr>
        <p:txBody>
          <a:bodyPr/>
          <a:lstStyle/>
          <a:p>
            <a:r>
              <a:rPr lang="en-IN" dirty="0" smtClean="0"/>
              <a:t>Proposed system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4" y="839273"/>
            <a:ext cx="6748530" cy="5707430"/>
          </a:xfrm>
        </p:spPr>
      </p:pic>
    </p:spTree>
    <p:extLst>
      <p:ext uri="{BB962C8B-B14F-4D97-AF65-F5344CB8AC3E}">
        <p14:creationId xmlns:p14="http://schemas.microsoft.com/office/powerpoint/2010/main" val="281147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Mathematical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System Description:</a:t>
            </a:r>
          </a:p>
          <a:p>
            <a:pPr marL="0" indent="0">
              <a:buNone/>
            </a:pPr>
            <a:r>
              <a:rPr lang="pt-BR" dirty="0"/>
              <a:t>S = </a:t>
            </a:r>
            <a:r>
              <a:rPr lang="pt-BR" dirty="0" smtClean="0"/>
              <a:t>{I</a:t>
            </a:r>
            <a:r>
              <a:rPr lang="pt-BR" dirty="0"/>
              <a:t>, O, F, </a:t>
            </a:r>
            <a:r>
              <a:rPr lang="pt-BR" dirty="0" smtClean="0"/>
              <a:t>Sc }</a:t>
            </a:r>
            <a:endParaRPr lang="pt-BR" dirty="0"/>
          </a:p>
          <a:p>
            <a:pPr marL="0" indent="0">
              <a:buNone/>
            </a:pPr>
            <a:r>
              <a:rPr lang="en-IN" dirty="0"/>
              <a:t>Where,</a:t>
            </a:r>
          </a:p>
          <a:p>
            <a:pPr marL="0" indent="0">
              <a:buNone/>
            </a:pPr>
            <a:r>
              <a:rPr lang="en-GB" dirty="0"/>
              <a:t>I= Input from the user in text format or input as a file</a:t>
            </a:r>
          </a:p>
          <a:p>
            <a:pPr marL="0" indent="0">
              <a:buNone/>
            </a:pPr>
            <a:r>
              <a:rPr lang="en-GB" dirty="0"/>
              <a:t>O= Given text or a file at receiver side</a:t>
            </a:r>
          </a:p>
          <a:p>
            <a:pPr marL="0" indent="0">
              <a:buNone/>
            </a:pPr>
            <a:r>
              <a:rPr lang="en-IN" dirty="0"/>
              <a:t>F= Failure condition</a:t>
            </a:r>
          </a:p>
          <a:p>
            <a:pPr marL="0" indent="0">
              <a:buNone/>
            </a:pPr>
            <a:r>
              <a:rPr lang="en-IN" dirty="0" err="1" smtClean="0"/>
              <a:t>Sc</a:t>
            </a:r>
            <a:r>
              <a:rPr lang="en-IN" dirty="0" smtClean="0"/>
              <a:t>= </a:t>
            </a:r>
            <a:r>
              <a:rPr lang="en-IN" dirty="0"/>
              <a:t>Success condition</a:t>
            </a:r>
          </a:p>
        </p:txBody>
      </p:sp>
    </p:spTree>
    <p:extLst>
      <p:ext uri="{BB962C8B-B14F-4D97-AF65-F5344CB8AC3E}">
        <p14:creationId xmlns:p14="http://schemas.microsoft.com/office/powerpoint/2010/main" val="248206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of Execution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Software </a:t>
            </a:r>
            <a:r>
              <a:rPr lang="en-IN" dirty="0" err="1" smtClean="0"/>
              <a:t>Startup</a:t>
            </a:r>
            <a:endParaRPr lang="en-IN" dirty="0" smtClean="0"/>
          </a:p>
          <a:p>
            <a:r>
              <a:rPr lang="en-IN" dirty="0" smtClean="0"/>
              <a:t>File selection</a:t>
            </a:r>
          </a:p>
          <a:p>
            <a:r>
              <a:rPr lang="en-IN" dirty="0" smtClean="0"/>
              <a:t>Hardware initialisation</a:t>
            </a:r>
          </a:p>
          <a:p>
            <a:r>
              <a:rPr lang="en-IN" dirty="0" smtClean="0"/>
              <a:t>Data Transmission</a:t>
            </a:r>
          </a:p>
          <a:p>
            <a:r>
              <a:rPr lang="en-IN" dirty="0" smtClean="0"/>
              <a:t>Device termination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75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UML Diagram(Data Flow)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" y="1596980"/>
            <a:ext cx="7624293" cy="4752305"/>
          </a:xfrm>
        </p:spPr>
      </p:pic>
    </p:spTree>
    <p:extLst>
      <p:ext uri="{BB962C8B-B14F-4D97-AF65-F5344CB8AC3E}">
        <p14:creationId xmlns:p14="http://schemas.microsoft.com/office/powerpoint/2010/main" val="15093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UML Diagram(Use Case)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48" y="1365162"/>
            <a:ext cx="6117465" cy="5492838"/>
          </a:xfrm>
        </p:spPr>
      </p:pic>
    </p:spTree>
    <p:extLst>
      <p:ext uri="{BB962C8B-B14F-4D97-AF65-F5344CB8AC3E}">
        <p14:creationId xmlns:p14="http://schemas.microsoft.com/office/powerpoint/2010/main" val="294579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UML Diagram(Sequence Diagram)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567" y="2215093"/>
            <a:ext cx="5934903" cy="3772426"/>
          </a:xfrm>
        </p:spPr>
      </p:pic>
    </p:spTree>
    <p:extLst>
      <p:ext uri="{BB962C8B-B14F-4D97-AF65-F5344CB8AC3E}">
        <p14:creationId xmlns:p14="http://schemas.microsoft.com/office/powerpoint/2010/main" val="1522397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the electromagnetic spectrum becomes continuously overcrowded, the LiFi technology promises to provide a faster, safer, greener, better and healthier future for wireless communication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04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2479"/>
            <a:ext cx="8596668" cy="1320800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[1] </a:t>
            </a:r>
            <a:r>
              <a:rPr lang="en-GB" dirty="0" err="1"/>
              <a:t>Zashi</a:t>
            </a:r>
            <a:r>
              <a:rPr lang="en-GB" dirty="0"/>
              <a:t> P. </a:t>
            </a:r>
            <a:r>
              <a:rPr lang="en-GB" dirty="0" err="1"/>
              <a:t>Chaudhari</a:t>
            </a:r>
            <a:r>
              <a:rPr lang="en-GB" dirty="0"/>
              <a:t>, Satish R. </a:t>
            </a:r>
            <a:r>
              <a:rPr lang="en-GB" dirty="0" err="1"/>
              <a:t>Devane</a:t>
            </a:r>
            <a:r>
              <a:rPr lang="en-GB" dirty="0"/>
              <a:t>, ”High sensitivity universal </a:t>
            </a:r>
            <a:r>
              <a:rPr lang="en-GB" dirty="0" err="1"/>
              <a:t>LiFi</a:t>
            </a:r>
            <a:r>
              <a:rPr lang="en-GB" dirty="0"/>
              <a:t> receiver for enhanced </a:t>
            </a:r>
            <a:r>
              <a:rPr lang="en-GB" dirty="0" smtClean="0"/>
              <a:t>data </a:t>
            </a:r>
            <a:r>
              <a:rPr lang="en-IN" dirty="0" smtClean="0"/>
              <a:t>communication</a:t>
            </a:r>
            <a:r>
              <a:rPr lang="en-IN" dirty="0"/>
              <a:t>”, IEEE, 2016.</a:t>
            </a:r>
          </a:p>
          <a:p>
            <a:pPr marL="0" indent="0">
              <a:buNone/>
            </a:pPr>
            <a:r>
              <a:rPr lang="en-GB" dirty="0"/>
              <a:t>[2] Monica </a:t>
            </a:r>
            <a:r>
              <a:rPr lang="en-GB" dirty="0" err="1"/>
              <a:t>Leba</a:t>
            </a:r>
            <a:r>
              <a:rPr lang="en-GB" dirty="0"/>
              <a:t>, </a:t>
            </a:r>
            <a:r>
              <a:rPr lang="en-GB" dirty="0" err="1"/>
              <a:t>Simona</a:t>
            </a:r>
            <a:r>
              <a:rPr lang="en-GB" dirty="0"/>
              <a:t> </a:t>
            </a:r>
            <a:r>
              <a:rPr lang="en-GB" dirty="0" err="1"/>
              <a:t>Riurean</a:t>
            </a:r>
            <a:r>
              <a:rPr lang="en-GB" dirty="0"/>
              <a:t>, </a:t>
            </a:r>
            <a:r>
              <a:rPr lang="en-GB" dirty="0" err="1"/>
              <a:t>Andreea</a:t>
            </a:r>
            <a:r>
              <a:rPr lang="en-GB" dirty="0"/>
              <a:t> </a:t>
            </a:r>
            <a:r>
              <a:rPr lang="en-GB" dirty="0" err="1"/>
              <a:t>Lonica</a:t>
            </a:r>
            <a:r>
              <a:rPr lang="en-GB" dirty="0"/>
              <a:t>, ”</a:t>
            </a:r>
            <a:r>
              <a:rPr lang="en-GB" dirty="0" err="1"/>
              <a:t>LiFi</a:t>
            </a:r>
            <a:r>
              <a:rPr lang="en-GB" dirty="0"/>
              <a:t> The path to a New Way of Communication</a:t>
            </a:r>
            <a:r>
              <a:rPr lang="en-GB" dirty="0" smtClean="0"/>
              <a:t>”, </a:t>
            </a:r>
            <a:r>
              <a:rPr lang="en-IN" dirty="0" smtClean="0"/>
              <a:t>IEEE</a:t>
            </a:r>
            <a:r>
              <a:rPr lang="en-IN" dirty="0"/>
              <a:t>, 2017.</a:t>
            </a:r>
          </a:p>
          <a:p>
            <a:pPr marL="0" indent="0">
              <a:buNone/>
            </a:pPr>
            <a:r>
              <a:rPr lang="en-GB" dirty="0"/>
              <a:t>[3] </a:t>
            </a:r>
            <a:r>
              <a:rPr lang="en-GB" dirty="0" err="1"/>
              <a:t>Authors:R</a:t>
            </a:r>
            <a:r>
              <a:rPr lang="en-GB" dirty="0"/>
              <a:t>. </a:t>
            </a:r>
            <a:r>
              <a:rPr lang="en-GB" dirty="0" err="1"/>
              <a:t>Mahendran</a:t>
            </a:r>
            <a:r>
              <a:rPr lang="en-GB" dirty="0"/>
              <a:t>, ”Integrated </a:t>
            </a:r>
            <a:r>
              <a:rPr lang="en-GB" dirty="0" err="1"/>
              <a:t>LiFi</a:t>
            </a:r>
            <a:r>
              <a:rPr lang="en-GB" dirty="0"/>
              <a:t> (Light Fidelity) for smart communication through illumination</a:t>
            </a:r>
            <a:r>
              <a:rPr lang="en-GB" dirty="0" smtClean="0"/>
              <a:t>”, </a:t>
            </a:r>
            <a:r>
              <a:rPr lang="en-IN" dirty="0" smtClean="0"/>
              <a:t>IEEE</a:t>
            </a:r>
            <a:r>
              <a:rPr lang="en-IN" dirty="0"/>
              <a:t>, 2016.</a:t>
            </a:r>
          </a:p>
          <a:p>
            <a:pPr marL="0" indent="0">
              <a:buNone/>
            </a:pPr>
            <a:r>
              <a:rPr lang="en-GB" dirty="0"/>
              <a:t>[4] </a:t>
            </a:r>
            <a:r>
              <a:rPr lang="en-GB" dirty="0" err="1"/>
              <a:t>Harald</a:t>
            </a:r>
            <a:r>
              <a:rPr lang="en-GB" dirty="0"/>
              <a:t> Hass, ”</a:t>
            </a:r>
            <a:r>
              <a:rPr lang="en-GB" dirty="0" err="1"/>
              <a:t>LiFi</a:t>
            </a:r>
            <a:r>
              <a:rPr lang="en-GB" dirty="0"/>
              <a:t>: Conceptions, misconceptions and opportunities</a:t>
            </a:r>
            <a:r>
              <a:rPr lang="en-GB" dirty="0" smtClean="0"/>
              <a:t>”, IEEE,  </a:t>
            </a:r>
            <a:r>
              <a:rPr lang="en-GB" dirty="0"/>
              <a:t>2016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050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[5] Pradeep Kumar, ”Future internet and Internet of things”, IEEE, 2017.</a:t>
            </a:r>
          </a:p>
          <a:p>
            <a:pPr marL="0" indent="0">
              <a:buNone/>
            </a:pPr>
            <a:r>
              <a:rPr lang="en-GB" dirty="0"/>
              <a:t>[6] Kun Chen Hu, ”Prototyping and measurements for a </a:t>
            </a:r>
            <a:r>
              <a:rPr lang="en-GB" dirty="0" err="1"/>
              <a:t>LiFi</a:t>
            </a:r>
            <a:r>
              <a:rPr lang="en-GB" dirty="0"/>
              <a:t> system”, IEEE, 2016.</a:t>
            </a:r>
          </a:p>
          <a:p>
            <a:pPr marL="0" indent="0">
              <a:buNone/>
            </a:pPr>
            <a:r>
              <a:rPr lang="en-IN" dirty="0"/>
              <a:t>[7] </a:t>
            </a:r>
            <a:r>
              <a:rPr lang="en-IN" dirty="0" err="1"/>
              <a:t>Dahmani</a:t>
            </a:r>
            <a:r>
              <a:rPr lang="en-IN" dirty="0"/>
              <a:t> Mohammed, ”Digital data transmission via visible light communication(VLC): Applica- </a:t>
            </a:r>
            <a:r>
              <a:rPr lang="en-IN" dirty="0" err="1"/>
              <a:t>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vehicle to vehicle communication”, IEEE, 2016.</a:t>
            </a:r>
          </a:p>
          <a:p>
            <a:pPr marL="0" indent="0">
              <a:buNone/>
            </a:pPr>
            <a:r>
              <a:rPr lang="en-GB" dirty="0"/>
              <a:t>[8] </a:t>
            </a:r>
            <a:r>
              <a:rPr lang="en-GB" dirty="0" err="1"/>
              <a:t>Wasiu</a:t>
            </a:r>
            <a:r>
              <a:rPr lang="en-GB" dirty="0"/>
              <a:t> O. </a:t>
            </a:r>
            <a:r>
              <a:rPr lang="en-GB" dirty="0" err="1"/>
              <a:t>Popoola</a:t>
            </a:r>
            <a:r>
              <a:rPr lang="en-GB" dirty="0"/>
              <a:t>, ”Impact of VLC on Light </a:t>
            </a:r>
            <a:r>
              <a:rPr lang="en-GB" dirty="0" err="1"/>
              <a:t>Immission</a:t>
            </a:r>
            <a:r>
              <a:rPr lang="en-GB" dirty="0"/>
              <a:t> Quality of White LEDs”, IEEE, 2016.</a:t>
            </a:r>
          </a:p>
          <a:p>
            <a:pPr marL="0" indent="0">
              <a:buNone/>
            </a:pPr>
            <a:r>
              <a:rPr lang="en-GB" dirty="0"/>
              <a:t>[9] </a:t>
            </a:r>
            <a:r>
              <a:rPr lang="en-GB" dirty="0" err="1"/>
              <a:t>Wasiu</a:t>
            </a:r>
            <a:r>
              <a:rPr lang="en-GB" dirty="0"/>
              <a:t> </a:t>
            </a:r>
            <a:r>
              <a:rPr lang="en-GB" dirty="0" err="1"/>
              <a:t>O.Popoola</a:t>
            </a:r>
            <a:r>
              <a:rPr lang="en-GB" dirty="0"/>
              <a:t>, ”On visible light communication and quality of light emitted from </a:t>
            </a:r>
            <a:r>
              <a:rPr lang="en-GB" dirty="0" err="1"/>
              <a:t>illumi</a:t>
            </a:r>
            <a:r>
              <a:rPr lang="en-GB" dirty="0"/>
              <a:t>- </a:t>
            </a:r>
            <a:r>
              <a:rPr lang="en-GB" dirty="0" smtClean="0"/>
              <a:t>nation </a:t>
            </a:r>
            <a:r>
              <a:rPr lang="en-IN" dirty="0" smtClean="0"/>
              <a:t>LEDs</a:t>
            </a:r>
            <a:r>
              <a:rPr lang="en-IN" dirty="0"/>
              <a:t>”, IEEE, 2016.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690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Publication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Submitted for IJCA January 2018 edition.</a:t>
            </a:r>
          </a:p>
          <a:p>
            <a:r>
              <a:rPr lang="en-IN" dirty="0" smtClean="0"/>
              <a:t>Paper Title: High Speed Data Communication Using </a:t>
            </a:r>
            <a:r>
              <a:rPr lang="en-IN" dirty="0" err="1" smtClean="0"/>
              <a:t>LiFi</a:t>
            </a:r>
            <a:r>
              <a:rPr lang="en-IN" dirty="0" smtClean="0"/>
              <a:t> Providing Security</a:t>
            </a:r>
          </a:p>
          <a:p>
            <a:r>
              <a:rPr lang="en-IN" dirty="0" smtClean="0"/>
              <a:t>Paper Reference ID: N/A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05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n-IN" dirty="0" smtClean="0"/>
              <a:t>Index terms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429554"/>
            <a:ext cx="8596668" cy="5428445"/>
          </a:xfrm>
        </p:spPr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Motivation</a:t>
            </a:r>
          </a:p>
          <a:p>
            <a:r>
              <a:rPr lang="en-IN" dirty="0" smtClean="0"/>
              <a:t>Literature review</a:t>
            </a:r>
          </a:p>
          <a:p>
            <a:r>
              <a:rPr lang="en-IN" dirty="0" smtClean="0"/>
              <a:t>Objectives</a:t>
            </a:r>
          </a:p>
          <a:p>
            <a:r>
              <a:rPr lang="en-IN" dirty="0" smtClean="0"/>
              <a:t>Existing System</a:t>
            </a:r>
          </a:p>
          <a:p>
            <a:r>
              <a:rPr lang="en-IN" dirty="0" smtClean="0"/>
              <a:t>Proposed System</a:t>
            </a:r>
          </a:p>
          <a:p>
            <a:r>
              <a:rPr lang="en-IN" dirty="0" smtClean="0"/>
              <a:t>System Architecture</a:t>
            </a:r>
          </a:p>
          <a:p>
            <a:r>
              <a:rPr lang="en-IN" dirty="0" smtClean="0"/>
              <a:t>Mathematical Model</a:t>
            </a:r>
          </a:p>
          <a:p>
            <a:r>
              <a:rPr lang="en-IN" dirty="0" smtClean="0"/>
              <a:t>Flow of execution</a:t>
            </a:r>
          </a:p>
          <a:p>
            <a:r>
              <a:rPr lang="en-IN" dirty="0" smtClean="0"/>
              <a:t>UML Diagram</a:t>
            </a:r>
          </a:p>
          <a:p>
            <a:r>
              <a:rPr lang="en-IN" dirty="0" smtClean="0"/>
              <a:t>Conclusion</a:t>
            </a:r>
          </a:p>
          <a:p>
            <a:r>
              <a:rPr lang="en-IN" dirty="0" smtClean="0"/>
              <a:t>References</a:t>
            </a:r>
          </a:p>
          <a:p>
            <a:r>
              <a:rPr lang="en-IN" dirty="0" smtClean="0"/>
              <a:t>Publication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64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3656" y="2528553"/>
            <a:ext cx="5087155" cy="1320800"/>
          </a:xfrm>
        </p:spPr>
        <p:txBody>
          <a:bodyPr>
            <a:noAutofit/>
          </a:bodyPr>
          <a:lstStyle/>
          <a:p>
            <a:r>
              <a:rPr lang="en-IN" sz="6600" dirty="0" smtClean="0"/>
              <a:t>Thank You!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79790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634285"/>
            <a:ext cx="10058400" cy="1065727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4212" y="1648497"/>
            <a:ext cx="10584802" cy="510647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WiFi.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LiFi (Light Fidelity).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VLC (Visible </a:t>
            </a:r>
            <a:r>
              <a:rPr lang="en-IN" dirty="0"/>
              <a:t>Light </a:t>
            </a:r>
            <a:r>
              <a:rPr lang="en-IN" dirty="0" smtClean="0"/>
              <a:t>Communication).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LEDs (Light Emitting Diodes).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Photo Diodes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31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7228"/>
          </a:xfrm>
        </p:spPr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Increasing number of Network and Data usage.</a:t>
            </a:r>
          </a:p>
          <a:p>
            <a:endParaRPr lang="en-IN" dirty="0" smtClean="0"/>
          </a:p>
          <a:p>
            <a:r>
              <a:rPr lang="en-IN" dirty="0" smtClean="0"/>
              <a:t>Bandwidth limitations of existing systems.</a:t>
            </a:r>
          </a:p>
          <a:p>
            <a:endParaRPr lang="en-IN" dirty="0" smtClean="0"/>
          </a:p>
          <a:p>
            <a:r>
              <a:rPr lang="en-IN" dirty="0" smtClean="0"/>
              <a:t>Lack of presence of transmission medias in restricted areas.</a:t>
            </a:r>
          </a:p>
          <a:p>
            <a:endParaRPr lang="en-IN" dirty="0" smtClean="0"/>
          </a:p>
          <a:p>
            <a:r>
              <a:rPr lang="en-IN" dirty="0" smtClean="0"/>
              <a:t>Restriction of wireless medias in Hospitals.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55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77485"/>
              </p:ext>
            </p:extLst>
          </p:nvPr>
        </p:nvGraphicFramePr>
        <p:xfrm>
          <a:off x="732201" y="1059108"/>
          <a:ext cx="8128000" cy="5143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202"/>
                <a:gridCol w="1880316"/>
                <a:gridCol w="811369"/>
                <a:gridCol w="4300113"/>
              </a:tblGrid>
              <a:tr h="480101">
                <a:tc>
                  <a:txBody>
                    <a:bodyPr/>
                    <a:lstStyle/>
                    <a:p>
                      <a:r>
                        <a:rPr lang="en-IN" dirty="0" smtClean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IEEE Paper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Findings</a:t>
                      </a:r>
                      <a:endParaRPr lang="en-IN" dirty="0"/>
                    </a:p>
                  </a:txBody>
                  <a:tcPr/>
                </a:tc>
              </a:tr>
              <a:tr h="928635">
                <a:tc>
                  <a:txBody>
                    <a:bodyPr/>
                    <a:lstStyle/>
                    <a:p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LiFi</a:t>
                      </a:r>
                      <a:r>
                        <a:rPr lang="en-IN" baseline="0" dirty="0" smtClean="0"/>
                        <a:t> – The path to a New Way of Communication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paper summarizes most of the research , developments and application achieved</a:t>
                      </a:r>
                    </a:p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far and looks at the different aspects of the strengths and weaknesses.</a:t>
                      </a:r>
                      <a:endParaRPr lang="en-IN" dirty="0"/>
                    </a:p>
                  </a:txBody>
                  <a:tcPr/>
                </a:tc>
              </a:tr>
              <a:tr h="928635">
                <a:tc>
                  <a:txBody>
                    <a:bodyPr/>
                    <a:lstStyle/>
                    <a:p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High</a:t>
                      </a:r>
                      <a:r>
                        <a:rPr lang="en-IN" baseline="0" dirty="0" smtClean="0"/>
                        <a:t> Sensitivity </a:t>
                      </a:r>
                      <a:r>
                        <a:rPr lang="en-IN" baseline="0" dirty="0" err="1" smtClean="0"/>
                        <a:t>LiFi</a:t>
                      </a:r>
                      <a:r>
                        <a:rPr lang="en-IN" baseline="0" dirty="0" smtClean="0"/>
                        <a:t> receiver for enhanced Data Communication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Visible light acts as rival to the present wireless radio</a:t>
                      </a:r>
                    </a:p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frequency communication by larger bandwidth and high data rate.</a:t>
                      </a:r>
                      <a:endParaRPr lang="en-IN" dirty="0"/>
                    </a:p>
                  </a:txBody>
                  <a:tcPr/>
                </a:tc>
              </a:tr>
              <a:tr h="928635">
                <a:tc>
                  <a:txBody>
                    <a:bodyPr/>
                    <a:lstStyle/>
                    <a:p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"Integrated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LiFi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(Light Fidelity) for smart communication through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illumi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intensity of the LEDs is varied by alternating the current passed through</a:t>
                      </a:r>
                    </a:p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them at very high speeds. However, the human eye cannot recognize this change and the</a:t>
                      </a:r>
                    </a:p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LEDs appear to have a constant intensity.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50504" y="262406"/>
            <a:ext cx="8595096" cy="728194"/>
          </a:xfrm>
        </p:spPr>
        <p:txBody>
          <a:bodyPr/>
          <a:lstStyle/>
          <a:p>
            <a:r>
              <a:rPr lang="en-IN" dirty="0" smtClean="0"/>
              <a:t>Literature Survey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5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734" y="317500"/>
            <a:ext cx="8596668" cy="716924"/>
          </a:xfrm>
        </p:spPr>
        <p:txBody>
          <a:bodyPr/>
          <a:lstStyle/>
          <a:p>
            <a:r>
              <a:rPr lang="en-IN" dirty="0" smtClean="0"/>
              <a:t>Literature Survey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298800"/>
              </p:ext>
            </p:extLst>
          </p:nvPr>
        </p:nvGraphicFramePr>
        <p:xfrm>
          <a:off x="806294" y="1034424"/>
          <a:ext cx="859631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06"/>
                <a:gridCol w="2260600"/>
                <a:gridCol w="1016000"/>
                <a:gridCol w="45639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IEEE Paper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Findings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LiFi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Conceptions, misconceptions and opportunities"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Explains what Light Fidelity is and highlights</a:t>
                      </a:r>
                    </a:p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key differences to visible light communication.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Future internet and Internet of things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future Internet will be capable of connecting and communicating with almost all physical and virtual objects around us to the existing Internet. The Internet of Things is a vision that entails connectivity among different physical and virtual objects in order to understand how the life would change when things, homes and cities become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smart.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"Prototyping and measurements for a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LiFi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Provides brief information about Prototyping and measurements used for </a:t>
                      </a:r>
                      <a:r>
                        <a:rPr lang="en-IN" dirty="0" err="1" smtClean="0"/>
                        <a:t>LiFi</a:t>
                      </a:r>
                      <a:r>
                        <a:rPr lang="en-IN" dirty="0" smtClean="0"/>
                        <a:t> system.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42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1"/>
            <a:ext cx="10058400" cy="1284668"/>
          </a:xfrm>
        </p:spPr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4211" y="2150773"/>
            <a:ext cx="10803743" cy="384362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To provide better data transmission technologies to the Modern Computing devices.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High Speed.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To Manage LiFi Powered Devices.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Provide LiFi to Mobile and Stationary Computing Devices.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07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Existing Systems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err="1" smtClean="0"/>
              <a:t>LiFi</a:t>
            </a:r>
            <a:r>
              <a:rPr lang="en-IN" dirty="0" smtClean="0"/>
              <a:t> as a broadcasting service</a:t>
            </a:r>
          </a:p>
          <a:p>
            <a:endParaRPr lang="en-IN" dirty="0" smtClean="0"/>
          </a:p>
          <a:p>
            <a:r>
              <a:rPr lang="en-IN" dirty="0" err="1" smtClean="0"/>
              <a:t>WiFi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Bluetooth</a:t>
            </a:r>
          </a:p>
          <a:p>
            <a:endParaRPr lang="en-IN" dirty="0"/>
          </a:p>
          <a:p>
            <a:r>
              <a:rPr lang="en-IN" dirty="0" err="1" smtClean="0"/>
              <a:t>WiMax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Infrared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49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769256"/>
            <a:ext cx="8534401" cy="1196657"/>
          </a:xfrm>
        </p:spPr>
        <p:txBody>
          <a:bodyPr>
            <a:normAutofit/>
          </a:bodyPr>
          <a:lstStyle/>
          <a:p>
            <a:r>
              <a:rPr lang="en-IN" dirty="0" smtClean="0"/>
              <a:t>Limitations of Existing System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4212" y="2090057"/>
            <a:ext cx="10288587" cy="390434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dirty="0" smtClean="0"/>
              <a:t>No Data Transmission Security.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dirty="0" smtClean="0"/>
              <a:t>One </a:t>
            </a:r>
            <a:r>
              <a:rPr lang="en-IN" dirty="0"/>
              <a:t>W</a:t>
            </a:r>
            <a:r>
              <a:rPr lang="en-IN" dirty="0" smtClean="0"/>
              <a:t>ay Communication.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dirty="0" smtClean="0"/>
              <a:t>No Data Synchronisation.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dirty="0" smtClean="0"/>
              <a:t>No full control over data transmission.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8933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326</TotalTime>
  <Words>760</Words>
  <Application>Microsoft Office PowerPoint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Wingdings</vt:lpstr>
      <vt:lpstr>Wingdings 3</vt:lpstr>
      <vt:lpstr>Facet</vt:lpstr>
      <vt:lpstr>JSPM's Imperial College of Engineering and Research, Wagholi          High Speed Data Communication     using LiFi Providing Security  Guided by: Prof. A. Bharate  Presented by:      Nadeem Patil      Hemant Badhe     Pramodini Akhade     Abhijeet Jirole   </vt:lpstr>
      <vt:lpstr>Index terms</vt:lpstr>
      <vt:lpstr>Introduction</vt:lpstr>
      <vt:lpstr>Motivation</vt:lpstr>
      <vt:lpstr>Literature Survey</vt:lpstr>
      <vt:lpstr>Literature Survey</vt:lpstr>
      <vt:lpstr>Objectives</vt:lpstr>
      <vt:lpstr>Existing Systems</vt:lpstr>
      <vt:lpstr>Limitations of Existing System</vt:lpstr>
      <vt:lpstr>Proposed system</vt:lpstr>
      <vt:lpstr>Mathematical Model</vt:lpstr>
      <vt:lpstr>Flow of Execution</vt:lpstr>
      <vt:lpstr>UML Diagram(Data Flow)</vt:lpstr>
      <vt:lpstr>UML Diagram(Use Case)</vt:lpstr>
      <vt:lpstr>UML Diagram(Sequence Diagram)</vt:lpstr>
      <vt:lpstr>Conclusion</vt:lpstr>
      <vt:lpstr>References</vt:lpstr>
      <vt:lpstr>References</vt:lpstr>
      <vt:lpstr>Publication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 Badhe</dc:creator>
  <cp:lastModifiedBy>Hemant Badhe</cp:lastModifiedBy>
  <cp:revision>34</cp:revision>
  <dcterms:created xsi:type="dcterms:W3CDTF">2017-09-06T18:38:58Z</dcterms:created>
  <dcterms:modified xsi:type="dcterms:W3CDTF">2017-12-14T05:55:18Z</dcterms:modified>
</cp:coreProperties>
</file>