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 Chaurasia" userId="709647ac08677aa7" providerId="LiveId" clId="{FE4CC951-F185-4870-BD5C-3A1C74F7A437}"/>
    <pc:docChg chg="modSld">
      <pc:chgData name="Hemant Chaurasia" userId="709647ac08677aa7" providerId="LiveId" clId="{FE4CC951-F185-4870-BD5C-3A1C74F7A437}" dt="2023-10-12T16:30:37.190" v="22" actId="20577"/>
      <pc:docMkLst>
        <pc:docMk/>
      </pc:docMkLst>
      <pc:sldChg chg="modSp mod">
        <pc:chgData name="Hemant Chaurasia" userId="709647ac08677aa7" providerId="LiveId" clId="{FE4CC951-F185-4870-BD5C-3A1C74F7A437}" dt="2023-10-12T16:30:37.190" v="22" actId="20577"/>
        <pc:sldMkLst>
          <pc:docMk/>
          <pc:sldMk cId="0" sldId="257"/>
        </pc:sldMkLst>
        <pc:spChg chg="mod">
          <ac:chgData name="Hemant Chaurasia" userId="709647ac08677aa7" providerId="LiveId" clId="{FE4CC951-F185-4870-BD5C-3A1C74F7A437}" dt="2023-10-12T16:30:37.190" v="22" actId="20577"/>
          <ac:spMkLst>
            <pc:docMk/>
            <pc:sldMk cId="0" sldId="257"/>
            <ac:spMk id="2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833583" y="148172"/>
            <a:ext cx="5878430"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200" b="1" dirty="0"/>
              <a:t>Basic Details of the Team and Problem Statement</a:t>
            </a:r>
            <a:endParaRPr sz="3200" dirty="0"/>
          </a:p>
        </p:txBody>
      </p:sp>
      <p:sp>
        <p:nvSpPr>
          <p:cNvPr id="211" name="Google Shape;211;p1"/>
          <p:cNvSpPr txBox="1">
            <a:spLocks noGrp="1"/>
          </p:cNvSpPr>
          <p:nvPr>
            <p:ph type="body" idx="1"/>
          </p:nvPr>
        </p:nvSpPr>
        <p:spPr>
          <a:xfrm>
            <a:off x="5833583" y="1205623"/>
            <a:ext cx="6045695" cy="529891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Franklin Gothic"/>
                <a:sym typeface="Franklin Gothic"/>
              </a:rPr>
              <a:t>Ministry/Organization Name/Student Innovation: </a:t>
            </a:r>
            <a:endParaRPr dirty="0"/>
          </a:p>
          <a:p>
            <a:pPr marL="0" lvl="0" indent="0" algn="l" rtl="0">
              <a:lnSpc>
                <a:spcPct val="100000"/>
              </a:lnSpc>
              <a:spcBef>
                <a:spcPts val="0"/>
              </a:spcBef>
              <a:spcAft>
                <a:spcPts val="0"/>
              </a:spcAft>
              <a:buClr>
                <a:schemeClr val="lt2"/>
              </a:buClr>
              <a:buSzPts val="1800"/>
              <a:buNone/>
            </a:pPr>
            <a:r>
              <a:rPr lang="en-IN" sz="2000" b="1" i="0" u="none" strike="noStrike" dirty="0">
                <a:solidFill>
                  <a:srgbClr val="000000"/>
                </a:solidFill>
                <a:effectLst/>
                <a:latin typeface="Calibri" panose="020F0502020204030204" pitchFamily="34" charset="0"/>
              </a:rPr>
              <a:t>Government of Gujarat</a:t>
            </a:r>
            <a:endParaRPr sz="2000" b="1" dirty="0">
              <a:latin typeface="Franklin Gothic"/>
              <a:ea typeface="Franklin Gothic"/>
              <a:cs typeface="Franklin Gothic"/>
              <a:sym typeface="Franklin Gothic"/>
            </a:endParaRPr>
          </a:p>
          <a:p>
            <a:pPr marL="0" lvl="0" indent="0" algn="l" rtl="0">
              <a:lnSpc>
                <a:spcPct val="90000"/>
              </a:lnSpc>
              <a:spcBef>
                <a:spcPts val="600"/>
              </a:spcBef>
              <a:spcAft>
                <a:spcPts val="0"/>
              </a:spcAft>
              <a:buClr>
                <a:schemeClr val="lt2"/>
              </a:buClr>
              <a:buSzPts val="1800"/>
              <a:buNone/>
            </a:pPr>
            <a:r>
              <a:rPr lang="en-US" dirty="0">
                <a:latin typeface="Franklin Gothic"/>
                <a:ea typeface="Franklin Gothic"/>
                <a:cs typeface="Franklin Gothic"/>
                <a:sym typeface="Franklin Gothic"/>
              </a:rPr>
              <a:t>PS Code:</a:t>
            </a:r>
            <a:r>
              <a:rPr lang="en-US" dirty="0">
                <a:ea typeface="Franklin Gothic"/>
                <a:cs typeface="Franklin Gothic"/>
              </a:rPr>
              <a:t>  </a:t>
            </a:r>
            <a:r>
              <a:rPr lang="en-US" sz="2000" dirty="0">
                <a:solidFill>
                  <a:schemeClr val="tx1"/>
                </a:solidFill>
                <a:latin typeface="Franklin Gothic"/>
                <a:ea typeface="Franklin Gothic"/>
                <a:cs typeface="Franklin Gothic"/>
                <a:sym typeface="Franklin Gothic"/>
              </a:rPr>
              <a:t>SH1365</a:t>
            </a:r>
          </a:p>
          <a:p>
            <a:pPr marL="0" lvl="0" indent="0" algn="l" rtl="0">
              <a:lnSpc>
                <a:spcPct val="90000"/>
              </a:lnSpc>
              <a:spcBef>
                <a:spcPts val="6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Problem Statement Title:</a:t>
            </a:r>
            <a:endParaRPr lang="en-US" dirty="0">
              <a:ea typeface="Franklin Gothic"/>
              <a:cs typeface="Franklin Gothic"/>
            </a:endParaRPr>
          </a:p>
          <a:p>
            <a:pPr marL="0" lvl="0" indent="0" algn="l" rtl="0">
              <a:lnSpc>
                <a:spcPct val="90000"/>
              </a:lnSpc>
              <a:spcBef>
                <a:spcPts val="600"/>
              </a:spcBef>
              <a:spcAft>
                <a:spcPts val="0"/>
              </a:spcAft>
              <a:buClr>
                <a:schemeClr val="lt2"/>
              </a:buClr>
              <a:buSzPts val="1800"/>
              <a:buNone/>
            </a:pPr>
            <a:r>
              <a:rPr lang="en-US" sz="2000" b="1" dirty="0">
                <a:solidFill>
                  <a:schemeClr val="tx1"/>
                </a:solidFill>
                <a:latin typeface="Franklin Gothic"/>
                <a:ea typeface="Franklin Gothic"/>
                <a:cs typeface="Franklin Gothic"/>
                <a:sym typeface="Franklin Gothic"/>
              </a:rPr>
              <a:t>Online Blockchain based certificate generation and validation system for government organization.</a:t>
            </a:r>
          </a:p>
          <a:p>
            <a:pPr marL="0" lvl="0" indent="0" algn="l" rtl="0">
              <a:lnSpc>
                <a:spcPct val="90000"/>
              </a:lnSpc>
              <a:spcBef>
                <a:spcPts val="6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Name: </a:t>
            </a:r>
            <a:r>
              <a:rPr lang="en-US" sz="2000" b="1" dirty="0" err="1">
                <a:solidFill>
                  <a:schemeClr val="tx1"/>
                </a:solidFill>
                <a:latin typeface="Franklin Gothic"/>
                <a:ea typeface="Franklin Gothic"/>
                <a:cs typeface="Franklin Gothic"/>
                <a:sym typeface="Franklin Gothic"/>
              </a:rPr>
              <a:t>Vallhala</a:t>
            </a:r>
            <a:endParaRPr dirty="0"/>
          </a:p>
          <a:p>
            <a:pPr marL="0" lvl="0" indent="0" algn="l" rtl="0">
              <a:lnSpc>
                <a:spcPct val="90000"/>
              </a:lnSpc>
              <a:spcBef>
                <a:spcPts val="3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Leader Name: </a:t>
            </a:r>
            <a:r>
              <a:rPr lang="en-US" sz="2000" b="1" dirty="0" err="1">
                <a:solidFill>
                  <a:schemeClr val="tx1"/>
                </a:solidFill>
                <a:latin typeface="Franklin Gothic"/>
                <a:ea typeface="Franklin Gothic"/>
                <a:cs typeface="Franklin Gothic"/>
                <a:sym typeface="Franklin Gothic"/>
              </a:rPr>
              <a:t>Shambhavi</a:t>
            </a:r>
            <a:r>
              <a:rPr lang="en-US" sz="2000" b="1" dirty="0">
                <a:solidFill>
                  <a:schemeClr val="tx1"/>
                </a:solidFill>
                <a:latin typeface="Franklin Gothic"/>
                <a:ea typeface="Franklin Gothic"/>
                <a:cs typeface="Franklin Gothic"/>
                <a:sym typeface="Franklin Gothic"/>
              </a:rPr>
              <a:t> Verma</a:t>
            </a:r>
            <a:endParaRPr dirty="0"/>
          </a:p>
          <a:p>
            <a:pPr marL="0" lvl="0" indent="0" algn="l" rtl="0">
              <a:lnSpc>
                <a:spcPct val="100000"/>
              </a:lnSpc>
              <a:spcBef>
                <a:spcPts val="3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Code (AISHE):</a:t>
            </a:r>
            <a:r>
              <a:rPr lang="en-IN" b="1" i="0" dirty="0">
                <a:solidFill>
                  <a:srgbClr val="202124"/>
                </a:solidFill>
                <a:effectLst/>
                <a:latin typeface="Google Sans"/>
              </a:rPr>
              <a:t> </a:t>
            </a:r>
            <a:r>
              <a:rPr lang="en-IN" sz="2000" b="1" i="0" dirty="0">
                <a:solidFill>
                  <a:srgbClr val="202124"/>
                </a:solidFill>
                <a:effectLst/>
                <a:latin typeface="Franklin Gothic" panose="020B0604020202020204" charset="0"/>
              </a:rPr>
              <a:t>U-0064</a:t>
            </a:r>
            <a:endParaRPr sz="2000" dirty="0">
              <a:latin typeface="Franklin Gothic" panose="020B0604020202020204" charset="0"/>
            </a:endParaRPr>
          </a:p>
          <a:p>
            <a:pPr marL="0" lvl="0" indent="0" algn="l" rtl="0">
              <a:lnSpc>
                <a:spcPct val="90000"/>
              </a:lnSpc>
              <a:spcBef>
                <a:spcPts val="6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a:t>
            </a:r>
            <a:r>
              <a:rPr lang="en-US" sz="2000" b="1" dirty="0">
                <a:solidFill>
                  <a:schemeClr val="tx1"/>
                </a:solidFill>
                <a:latin typeface="Franklin Gothic"/>
                <a:ea typeface="Franklin Gothic"/>
                <a:cs typeface="Franklin Gothic"/>
                <a:sym typeface="Franklin Gothic"/>
              </a:rPr>
              <a:t>Indian Institute of Technology Patna</a:t>
            </a:r>
            <a:endParaRPr dirty="0"/>
          </a:p>
          <a:p>
            <a:pPr marL="0" lvl="0" indent="0" algn="l" rtl="0">
              <a:lnSpc>
                <a:spcPct val="90000"/>
              </a:lnSpc>
              <a:spcBef>
                <a:spcPts val="6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600"/>
              </a:spcBef>
              <a:spcAft>
                <a:spcPts val="0"/>
              </a:spcAft>
              <a:buClr>
                <a:schemeClr val="lt2"/>
              </a:buClr>
              <a:buSzPts val="1800"/>
              <a:buNone/>
            </a:pPr>
            <a:r>
              <a:rPr lang="en-US" dirty="0">
                <a:latin typeface="Franklin Gothic"/>
                <a:ea typeface="Franklin Gothic"/>
                <a:cs typeface="Franklin Gothic"/>
                <a:sym typeface="Franklin Gothic"/>
              </a:rPr>
              <a:t>Theme Name: </a:t>
            </a:r>
            <a:r>
              <a:rPr lang="en-US" sz="2000" b="1" dirty="0">
                <a:solidFill>
                  <a:schemeClr val="tx1"/>
                </a:solidFill>
                <a:latin typeface="Franklin Gothic"/>
                <a:ea typeface="Franklin Gothic"/>
                <a:cs typeface="Franklin Gothic"/>
                <a:sym typeface="Franklin Gothic"/>
              </a:rPr>
              <a:t>Blockchain &amp; </a:t>
            </a:r>
            <a:r>
              <a:rPr lang="en-US" sz="2000" b="1" dirty="0" err="1">
                <a:solidFill>
                  <a:schemeClr val="tx1"/>
                </a:solidFill>
                <a:latin typeface="Franklin Gothic"/>
                <a:ea typeface="Franklin Gothic"/>
                <a:cs typeface="Franklin Gothic"/>
                <a:sym typeface="Franklin Gothic"/>
              </a:rPr>
              <a:t>CyberSecurity</a:t>
            </a:r>
            <a:endParaRPr dirty="0"/>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964023" y="2289363"/>
            <a:ext cx="6031581" cy="346720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2000" dirty="0">
                <a:solidFill>
                  <a:schemeClr val="lt2"/>
                </a:solidFill>
                <a:latin typeface="Franklin Gothic"/>
                <a:ea typeface="Franklin Gothic"/>
                <a:cs typeface="Franklin Gothic"/>
                <a:sym typeface="Franklin Gothic"/>
              </a:rPr>
              <a:t>Idea/Solution : </a:t>
            </a:r>
            <a:endParaRPr lang="en-US" sz="2000" dirty="0">
              <a:ea typeface="Franklin Gothic"/>
              <a:cs typeface="Franklin Gothic"/>
              <a:sym typeface="Franklin Gothic"/>
            </a:endParaRPr>
          </a:p>
          <a:p>
            <a:pPr marL="0" lvl="0" indent="0" algn="l" rtl="0">
              <a:lnSpc>
                <a:spcPct val="100000"/>
              </a:lnSpc>
              <a:spcBef>
                <a:spcPts val="0"/>
              </a:spcBef>
              <a:spcAft>
                <a:spcPts val="0"/>
              </a:spcAft>
              <a:buClr>
                <a:schemeClr val="lt2"/>
              </a:buClr>
              <a:buSzPts val="1800"/>
              <a:buNone/>
            </a:pPr>
            <a:r>
              <a:rPr lang="en-US" b="0" i="0" dirty="0">
                <a:solidFill>
                  <a:schemeClr val="tx1"/>
                </a:solidFill>
                <a:effectLst/>
                <a:latin typeface="Google Sans"/>
              </a:rPr>
              <a:t>We have made a Blockchain-based Certificate Generation and Verification Management System:</a:t>
            </a:r>
          </a:p>
          <a:p>
            <a:pPr marL="0" lvl="0" indent="0" algn="l" rtl="0">
              <a:lnSpc>
                <a:spcPct val="100000"/>
              </a:lnSpc>
              <a:spcBef>
                <a:spcPts val="0"/>
              </a:spcBef>
              <a:spcAft>
                <a:spcPts val="0"/>
              </a:spcAft>
              <a:buClr>
                <a:schemeClr val="lt2"/>
              </a:buClr>
              <a:buSzPts val="1800"/>
              <a:buNone/>
            </a:pPr>
            <a:endParaRPr lang="en-US" b="0" i="0" dirty="0">
              <a:solidFill>
                <a:schemeClr val="tx1"/>
              </a:solidFill>
              <a:effectLst/>
              <a:latin typeface="Google Sans"/>
            </a:endParaRPr>
          </a:p>
          <a:p>
            <a:pPr marL="285750" lvl="0" indent="-285750" algn="l" rtl="0">
              <a:lnSpc>
                <a:spcPct val="100000"/>
              </a:lnSpc>
              <a:spcBef>
                <a:spcPts val="0"/>
              </a:spcBef>
              <a:spcAft>
                <a:spcPts val="0"/>
              </a:spcAft>
              <a:buClr>
                <a:schemeClr val="tx1"/>
              </a:buClr>
              <a:buSzPts val="1800"/>
              <a:buFont typeface="Wingdings" panose="05000000000000000000" pitchFamily="2" charset="2"/>
              <a:buChar char="Ø"/>
            </a:pPr>
            <a:r>
              <a:rPr lang="en-US" b="1" i="0" u="sng" dirty="0">
                <a:solidFill>
                  <a:schemeClr val="tx1"/>
                </a:solidFill>
                <a:effectLst/>
                <a:latin typeface="Google Sans"/>
              </a:rPr>
              <a:t>Secure</a:t>
            </a:r>
            <a:r>
              <a:rPr lang="en-US" b="0" i="0" dirty="0">
                <a:solidFill>
                  <a:schemeClr val="tx1"/>
                </a:solidFill>
                <a:effectLst/>
                <a:latin typeface="Google Sans"/>
              </a:rPr>
              <a:t>: Utilizes cutting-edge technologies, enhanced gas efficiency, and prioritizes security and privacy.</a:t>
            </a:r>
          </a:p>
          <a:p>
            <a:pPr marL="285750" lvl="0" indent="-285750" algn="l" rtl="0">
              <a:lnSpc>
                <a:spcPct val="100000"/>
              </a:lnSpc>
              <a:spcBef>
                <a:spcPts val="0"/>
              </a:spcBef>
              <a:spcAft>
                <a:spcPts val="0"/>
              </a:spcAft>
              <a:buClr>
                <a:schemeClr val="tx1"/>
              </a:buClr>
              <a:buSzPts val="1800"/>
              <a:buFont typeface="Wingdings" panose="05000000000000000000" pitchFamily="2" charset="2"/>
              <a:buChar char="Ø"/>
            </a:pPr>
            <a:r>
              <a:rPr lang="en-US" b="1" i="0" u="sng" dirty="0">
                <a:solidFill>
                  <a:schemeClr val="tx1"/>
                </a:solidFill>
                <a:effectLst/>
                <a:latin typeface="Google Sans"/>
              </a:rPr>
              <a:t>User-friendly</a:t>
            </a:r>
            <a:r>
              <a:rPr lang="en-US" b="0" i="0" dirty="0">
                <a:solidFill>
                  <a:schemeClr val="tx1"/>
                </a:solidFill>
                <a:effectLst/>
                <a:latin typeface="Google Sans"/>
              </a:rPr>
              <a:t>: Offers seamless certificate management, data loss prevention, and document storage.</a:t>
            </a:r>
          </a:p>
          <a:p>
            <a:pPr marL="285750" lvl="0" indent="-285750" algn="l" rtl="0">
              <a:lnSpc>
                <a:spcPct val="100000"/>
              </a:lnSpc>
              <a:spcBef>
                <a:spcPts val="0"/>
              </a:spcBef>
              <a:spcAft>
                <a:spcPts val="0"/>
              </a:spcAft>
              <a:buClr>
                <a:schemeClr val="tx1"/>
              </a:buClr>
              <a:buSzPts val="1800"/>
              <a:buFont typeface="Wingdings" panose="05000000000000000000" pitchFamily="2" charset="2"/>
              <a:buChar char="Ø"/>
            </a:pPr>
            <a:r>
              <a:rPr lang="en-US" b="1" i="0" u="sng" dirty="0">
                <a:solidFill>
                  <a:schemeClr val="tx1"/>
                </a:solidFill>
                <a:effectLst/>
                <a:latin typeface="Google Sans"/>
              </a:rPr>
              <a:t>Scalable</a:t>
            </a:r>
            <a:r>
              <a:rPr lang="en-US" b="0" i="0" dirty="0">
                <a:solidFill>
                  <a:schemeClr val="tx1"/>
                </a:solidFill>
                <a:effectLst/>
                <a:latin typeface="Google Sans"/>
              </a:rPr>
              <a:t>: Has the potential to combat forgery of crucial certificates across multiple fields.</a:t>
            </a:r>
          </a:p>
          <a:p>
            <a:pPr marL="285750" lvl="0" indent="-285750" algn="l" rtl="0">
              <a:lnSpc>
                <a:spcPct val="100000"/>
              </a:lnSpc>
              <a:spcBef>
                <a:spcPts val="0"/>
              </a:spcBef>
              <a:spcAft>
                <a:spcPts val="0"/>
              </a:spcAft>
              <a:buClr>
                <a:schemeClr val="tx1"/>
              </a:buClr>
              <a:buSzPts val="1800"/>
              <a:buFont typeface="Wingdings" panose="05000000000000000000" pitchFamily="2" charset="2"/>
              <a:buChar char="Ø"/>
            </a:pPr>
            <a:r>
              <a:rPr lang="en-US" b="1" i="0" u="sng" dirty="0">
                <a:solidFill>
                  <a:schemeClr val="tx1"/>
                </a:solidFill>
                <a:effectLst/>
                <a:latin typeface="Google Sans"/>
              </a:rPr>
              <a:t>Transformative</a:t>
            </a:r>
            <a:r>
              <a:rPr lang="en-US" b="0" i="0" dirty="0">
                <a:solidFill>
                  <a:schemeClr val="tx1"/>
                </a:solidFill>
                <a:effectLst/>
                <a:latin typeface="Google Sans"/>
              </a:rPr>
              <a:t>: Will transform the process of certificate management and establish an unprecedented benchmark for safeguarded and streamlined data administration.</a:t>
            </a:r>
          </a:p>
          <a:p>
            <a:pPr marL="285750" lvl="0" indent="-285750" algn="l" rtl="0">
              <a:lnSpc>
                <a:spcPct val="100000"/>
              </a:lnSpc>
              <a:spcBef>
                <a:spcPts val="1000"/>
              </a:spcBef>
              <a:spcAft>
                <a:spcPts val="0"/>
              </a:spcAft>
              <a:buClr>
                <a:schemeClr val="dk1"/>
              </a:buClr>
              <a:buSzPts val="1600"/>
              <a:buFont typeface="Noto Sans Symbols"/>
              <a:buChar char="⮚"/>
            </a:pPr>
            <a:endParaRPr lang="en-US" dirty="0"/>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378575" y="3820783"/>
            <a:ext cx="4616780" cy="292245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Technology stack </a:t>
            </a:r>
            <a:r>
              <a:rPr lang="en-US" sz="1600" b="0" i="0" dirty="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sz="1600" b="1" i="0" dirty="0">
                <a:solidFill>
                  <a:schemeClr val="dk1"/>
                </a:solidFill>
                <a:latin typeface="+mn-lt"/>
                <a:ea typeface="Libre Franklin"/>
                <a:cs typeface="Libre Franklin"/>
                <a:sym typeface="Libre Franklin"/>
              </a:rPr>
              <a:t>Kotlin </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sz="1600" b="1" dirty="0">
                <a:solidFill>
                  <a:schemeClr val="dk1"/>
                </a:solidFill>
                <a:latin typeface="+mn-lt"/>
                <a:sym typeface="Libre Franklin"/>
              </a:rPr>
              <a:t>Node.js and Express</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sz="1600" b="1" dirty="0">
                <a:solidFill>
                  <a:schemeClr val="dk1"/>
                </a:solidFill>
                <a:latin typeface="+mn-lt"/>
                <a:sym typeface="Libre Franklin"/>
              </a:rPr>
              <a:t>React.js &amp; Hardhat</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IN" sz="1600" b="1">
                <a:latin typeface="+mn-lt"/>
              </a:rPr>
              <a:t>Encryption (</a:t>
            </a:r>
            <a:r>
              <a:rPr lang="en-IN" sz="1600" b="1" dirty="0">
                <a:latin typeface="+mn-lt"/>
              </a:rPr>
              <a:t>SHA-256 &amp; AES-256)</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IN" sz="1600" b="1" dirty="0">
                <a:latin typeface="+mn-lt"/>
              </a:rPr>
              <a:t>Blockchain</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IN" sz="1600" b="1" dirty="0">
                <a:latin typeface="+mn-lt"/>
              </a:rPr>
              <a:t>IPFS</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IN" sz="1600" b="1" dirty="0">
                <a:latin typeface="+mn-lt"/>
              </a:rPr>
              <a:t>Ethereum</a:t>
            </a:r>
            <a:endParaRPr sz="1600" b="1" dirty="0">
              <a:latin typeface="+mn-lt"/>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pic>
        <p:nvPicPr>
          <p:cNvPr id="15" name="Picture Placeholder 14">
            <a:extLst>
              <a:ext uri="{FF2B5EF4-FFF2-40B4-BE49-F238E27FC236}">
                <a16:creationId xmlns:a16="http://schemas.microsoft.com/office/drawing/2014/main" id="{6601F32B-3E77-B5B4-AD81-6975F3B0FCE7}"/>
              </a:ext>
            </a:extLst>
          </p:cNvPr>
          <p:cNvPicPr>
            <a:picLocks noGrp="1" noChangeAspect="1"/>
          </p:cNvPicPr>
          <p:nvPr>
            <p:ph type="pic" idx="2"/>
          </p:nvPr>
        </p:nvPicPr>
        <p:blipFill>
          <a:blip r:embed="rId3"/>
          <a:srcRect l="101" r="101"/>
          <a:stretch>
            <a:fillRect/>
          </a:stretch>
        </p:blipFill>
        <p:spPr>
          <a:xfrm>
            <a:off x="7378573" y="710528"/>
            <a:ext cx="4616781" cy="2591149"/>
          </a:xfrm>
        </p:spPr>
      </p:pic>
      <p:sp>
        <p:nvSpPr>
          <p:cNvPr id="16" name="Google Shape;222;p2">
            <a:extLst>
              <a:ext uri="{FF2B5EF4-FFF2-40B4-BE49-F238E27FC236}">
                <a16:creationId xmlns:a16="http://schemas.microsoft.com/office/drawing/2014/main" id="{4620CCA5-5B42-E68D-F8A2-4BB9C8D8ADA0}"/>
              </a:ext>
            </a:extLst>
          </p:cNvPr>
          <p:cNvSpPr txBox="1"/>
          <p:nvPr/>
        </p:nvSpPr>
        <p:spPr>
          <a:xfrm>
            <a:off x="7378573" y="506547"/>
            <a:ext cx="4616780" cy="292245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			</a:t>
            </a:r>
            <a:r>
              <a:rPr lang="en-US" sz="2000" dirty="0"/>
              <a:t>Use Cases</a:t>
            </a:r>
            <a:endParaRPr sz="2000" dirty="0"/>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Wingdings" panose="05000000000000000000" pitchFamily="2" charset="2"/>
              <a:buChar char="q"/>
            </a:pPr>
            <a:r>
              <a:rPr lang="en-US" b="1" u="sng" dirty="0">
                <a:latin typeface="+mj-lt"/>
              </a:rPr>
              <a:t>Bulk Certificate Generation :</a:t>
            </a:r>
            <a:r>
              <a:rPr lang="en-US" b="1" dirty="0">
                <a:latin typeface="+mj-lt"/>
              </a:rPr>
              <a:t> </a:t>
            </a:r>
            <a:r>
              <a:rPr lang="en-US" sz="1400" b="1" dirty="0">
                <a:latin typeface="+mn-lt"/>
              </a:rPr>
              <a:t> </a:t>
            </a:r>
            <a:r>
              <a:rPr lang="en-US" sz="1400" dirty="0">
                <a:latin typeface="+mn-lt"/>
              </a:rPr>
              <a:t>Ease for government to generates certificates in bulk saving both time and money using Batch minting.</a:t>
            </a:r>
          </a:p>
          <a:p>
            <a:pPr marL="285750" lvl="0" indent="-285750" algn="l" rtl="0">
              <a:lnSpc>
                <a:spcPct val="90000"/>
              </a:lnSpc>
              <a:spcBef>
                <a:spcPts val="0"/>
              </a:spcBef>
              <a:spcAft>
                <a:spcPts val="0"/>
              </a:spcAft>
              <a:buClr>
                <a:schemeClr val="dk1"/>
              </a:buClr>
              <a:buSzPts val="1600"/>
              <a:buFont typeface="Wingdings" panose="05000000000000000000" pitchFamily="2" charset="2"/>
              <a:buChar char="q"/>
            </a:pPr>
            <a:r>
              <a:rPr lang="en-US" b="1" u="sng" dirty="0">
                <a:latin typeface="+mj-lt"/>
              </a:rPr>
              <a:t>Certificate Storage :</a:t>
            </a:r>
            <a:r>
              <a:rPr lang="en-US" sz="1400" dirty="0">
                <a:latin typeface="+mn-lt"/>
              </a:rPr>
              <a:t> We are creating a database for users where all their certificates will be stored reducing the need for physical copies and thus preventing any losses.</a:t>
            </a:r>
          </a:p>
          <a:p>
            <a:pPr marL="285750" lvl="0" indent="-285750" algn="l" rtl="0">
              <a:lnSpc>
                <a:spcPct val="90000"/>
              </a:lnSpc>
              <a:spcBef>
                <a:spcPts val="0"/>
              </a:spcBef>
              <a:spcAft>
                <a:spcPts val="0"/>
              </a:spcAft>
              <a:buClr>
                <a:schemeClr val="dk1"/>
              </a:buClr>
              <a:buSzPts val="1600"/>
              <a:buFont typeface="Wingdings" panose="05000000000000000000" pitchFamily="2" charset="2"/>
              <a:buChar char="q"/>
            </a:pPr>
            <a:r>
              <a:rPr lang="en-US" b="1" u="sng" dirty="0">
                <a:latin typeface="+mj-lt"/>
              </a:rPr>
              <a:t>Verification :</a:t>
            </a:r>
            <a:r>
              <a:rPr lang="en-US" sz="1400" dirty="0">
                <a:latin typeface="+mn-lt"/>
              </a:rPr>
              <a:t> We are providing facilities to government and industries where they can check if the certificate shown by user is legitimate or not.</a:t>
            </a:r>
          </a:p>
          <a:p>
            <a:pPr marL="285750" lvl="0" indent="-285750" algn="l" rtl="0">
              <a:lnSpc>
                <a:spcPct val="90000"/>
              </a:lnSpc>
              <a:spcBef>
                <a:spcPts val="0"/>
              </a:spcBef>
              <a:spcAft>
                <a:spcPts val="0"/>
              </a:spcAft>
              <a:buClr>
                <a:schemeClr val="dk1"/>
              </a:buClr>
              <a:buSzPts val="1600"/>
              <a:buFont typeface="Wingdings" panose="05000000000000000000" pitchFamily="2" charset="2"/>
              <a:buChar char="q"/>
            </a:pPr>
            <a:r>
              <a:rPr lang="en-US" b="1" u="sng" dirty="0">
                <a:latin typeface="+mj-lt"/>
              </a:rPr>
              <a:t>Cost Efficient Methodology : </a:t>
            </a:r>
            <a:r>
              <a:rPr lang="en-US" sz="1400" dirty="0">
                <a:latin typeface="+mj-lt"/>
              </a:rPr>
              <a:t>One of the prominent aspects of our solution to this challenge pertains to the utilization of artificial intelligence and machine learning for the purpose of predicting the hourly Ethereum Gas Price. This application has proven to be highly cost-effective, particularly in the context of batch minting operations.</a:t>
            </a:r>
            <a:endParaRPr b="1" u="sng" dirty="0">
              <a:latin typeface="+mj-lt"/>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dirty="0"/>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		Dependencies / Show stopper</a:t>
            </a:r>
            <a:endParaRPr dirty="0"/>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q"/>
            </a:pPr>
            <a:r>
              <a:rPr lang="en-US" sz="1600" b="1" u="sng" dirty="0">
                <a:solidFill>
                  <a:schemeClr val="dk1"/>
                </a:solidFill>
                <a:latin typeface="+mj-lt"/>
                <a:ea typeface="Libre Franklin"/>
                <a:cs typeface="Libre Franklin"/>
                <a:sym typeface="Libre Franklin"/>
              </a:rPr>
              <a:t>Blockchain :</a:t>
            </a:r>
            <a:r>
              <a:rPr lang="en-US" dirty="0">
                <a:solidFill>
                  <a:schemeClr val="dk1"/>
                </a:solidFill>
                <a:latin typeface="+mn-lt"/>
                <a:ea typeface="Libre Franklin"/>
                <a:cs typeface="Libre Franklin"/>
                <a:sym typeface="Libre Franklin"/>
              </a:rPr>
              <a:t> We are depending on Blockchain for creation of NFTs using ERC721A Token.</a:t>
            </a:r>
            <a:endParaRPr lang="en-US" sz="1600" b="1" u="sng" dirty="0">
              <a:solidFill>
                <a:schemeClr val="dk1"/>
              </a:solidFill>
              <a:latin typeface="+mj-lt"/>
              <a:ea typeface="Libre Franklin"/>
              <a:cs typeface="Libre Franklin"/>
              <a:sym typeface="Libre Franklin"/>
            </a:endParaRP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q"/>
            </a:pPr>
            <a:r>
              <a:rPr lang="en-US" sz="1600" b="1" u="sng" dirty="0">
                <a:solidFill>
                  <a:schemeClr val="dk1"/>
                </a:solidFill>
                <a:latin typeface="+mj-lt"/>
                <a:ea typeface="Libre Franklin"/>
                <a:cs typeface="Libre Franklin"/>
                <a:sym typeface="Libre Franklin"/>
              </a:rPr>
              <a:t>Cryptography :</a:t>
            </a:r>
            <a:r>
              <a:rPr lang="en-US" sz="1600" b="0" i="0" dirty="0">
                <a:solidFill>
                  <a:schemeClr val="dk1"/>
                </a:solidFill>
                <a:latin typeface="Libre Franklin"/>
                <a:ea typeface="Libre Franklin"/>
                <a:cs typeface="Libre Franklin"/>
                <a:sym typeface="Libre Franklin"/>
              </a:rPr>
              <a:t>  </a:t>
            </a:r>
            <a:r>
              <a:rPr lang="en-US" b="0" i="0" dirty="0">
                <a:solidFill>
                  <a:schemeClr val="dk1"/>
                </a:solidFill>
                <a:latin typeface="+mn-lt"/>
                <a:ea typeface="Libre Franklin"/>
                <a:cs typeface="Libre Franklin"/>
                <a:sym typeface="Libre Franklin"/>
              </a:rPr>
              <a:t>We employ robust encryption measures, utilizing the SHA-256 and AES-256 algorithms, to safeguard our data against cyber threats effectively. The utilization of AES-256 offers a high level of security, greatly mitigating the risk of data breaches.</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q"/>
            </a:pPr>
            <a:r>
              <a:rPr lang="en-US" sz="1600" b="1" u="sng" dirty="0">
                <a:solidFill>
                  <a:schemeClr val="dk1"/>
                </a:solidFill>
                <a:latin typeface="+mj-lt"/>
                <a:ea typeface="Libre Franklin"/>
                <a:cs typeface="Libre Franklin"/>
                <a:sym typeface="Libre Franklin"/>
              </a:rPr>
              <a:t>Blacklisting :</a:t>
            </a:r>
            <a:r>
              <a:rPr lang="en-US" sz="2000" b="0" i="0" dirty="0">
                <a:solidFill>
                  <a:srgbClr val="D1D5DB"/>
                </a:solidFill>
                <a:effectLst/>
                <a:latin typeface="Söhne"/>
              </a:rPr>
              <a:t> </a:t>
            </a:r>
            <a:r>
              <a:rPr lang="en-US" b="0" i="0" dirty="0">
                <a:solidFill>
                  <a:schemeClr val="tx1"/>
                </a:solidFill>
                <a:effectLst/>
                <a:latin typeface="+mn-lt"/>
              </a:rPr>
              <a:t>To address the challenge of immutable certificates on the blockchain, we propose a solution: "blacklisting" incorrect certificates and issuing new ones. This preserves data integrity while maintaining blockchain immutability.</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q"/>
            </a:pPr>
            <a:r>
              <a:rPr lang="en-US" sz="1600" b="1" u="sng" dirty="0">
                <a:solidFill>
                  <a:schemeClr val="tx1"/>
                </a:solidFill>
                <a:latin typeface="+mj-lt"/>
                <a:ea typeface="Libre Franklin"/>
                <a:cs typeface="Libre Franklin"/>
                <a:sym typeface="Libre Franklin"/>
              </a:rPr>
              <a:t>Scalability :</a:t>
            </a:r>
            <a:r>
              <a:rPr lang="en-US" sz="1600" b="1" dirty="0">
                <a:solidFill>
                  <a:schemeClr val="tx1"/>
                </a:solidFill>
                <a:latin typeface="+mj-lt"/>
                <a:ea typeface="Libre Franklin"/>
                <a:cs typeface="Libre Franklin"/>
                <a:sym typeface="Libre Franklin"/>
              </a:rPr>
              <a:t> </a:t>
            </a:r>
            <a:r>
              <a:rPr lang="en-US" b="0" i="0" dirty="0">
                <a:solidFill>
                  <a:schemeClr val="tx1"/>
                </a:solidFill>
                <a:effectLst/>
                <a:latin typeface="+mn-lt"/>
              </a:rPr>
              <a:t>In our pursuit of a robust blockchain certificate management system, we acknowledge the challenge of counterfeit birth and death certificates. We are dedicated to fortifying our backend infrastructure to ensure the credibility and accuracy of these critical documents.</a:t>
            </a:r>
            <a:endParaRPr lang="en-US" b="1" u="sng" dirty="0">
              <a:solidFill>
                <a:schemeClr val="tx1"/>
              </a:solidFill>
              <a:latin typeface="+mn-lt"/>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a:t>
            </a:r>
            <a:r>
              <a:rPr lang="en-US" sz="1200" b="1" dirty="0" err="1">
                <a:solidFill>
                  <a:srgbClr val="5D7C3F"/>
                </a:solidFill>
              </a:rPr>
              <a:t>Shambhavi</a:t>
            </a:r>
            <a:r>
              <a:rPr lang="en-US" sz="1200" b="1" dirty="0">
                <a:solidFill>
                  <a:srgbClr val="5D7C3F"/>
                </a:solidFill>
              </a:rPr>
              <a:t> Verma</a:t>
            </a:r>
            <a:endParaRPr dirty="0"/>
          </a:p>
          <a:p>
            <a:pPr marL="0" lvl="0" indent="0" algn="l" rtl="0">
              <a:lnSpc>
                <a:spcPct val="90000"/>
              </a:lnSpc>
              <a:spcBef>
                <a:spcPts val="1000"/>
              </a:spcBef>
              <a:spcAft>
                <a:spcPts val="0"/>
              </a:spcAft>
              <a:buClr>
                <a:schemeClr val="dk1"/>
              </a:buClr>
              <a:buSzPts val="1200"/>
              <a:buNone/>
            </a:pPr>
            <a:r>
              <a:rPr lang="en-US" sz="1200" dirty="0"/>
              <a:t>Branch : </a:t>
            </a:r>
            <a:r>
              <a:rPr lang="en-US" sz="1200" dirty="0" err="1"/>
              <a:t>B.Tech</a:t>
            </a:r>
            <a:r>
              <a:rPr lang="en-US" sz="1200" dirty="0"/>
              <a:t>			                          Stream : Computer Science and Engineering              Year :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Hemant </a:t>
            </a:r>
            <a:r>
              <a:rPr lang="en-US" sz="1200" b="1" dirty="0" err="1">
                <a:solidFill>
                  <a:srgbClr val="5D7C3F"/>
                </a:solidFill>
              </a:rPr>
              <a:t>Chaurasia</a:t>
            </a:r>
            <a:endParaRPr dirty="0"/>
          </a:p>
          <a:p>
            <a:pPr marL="0" indent="0">
              <a:buClr>
                <a:srgbClr val="5D7C3F"/>
              </a:buClr>
              <a:buSzPts val="1200"/>
            </a:pPr>
            <a:r>
              <a:rPr lang="en-US" sz="1200" dirty="0"/>
              <a:t>Branch : </a:t>
            </a:r>
            <a:r>
              <a:rPr lang="en-US" sz="1200" dirty="0" err="1"/>
              <a:t>B.Tech</a:t>
            </a:r>
            <a:r>
              <a:rPr lang="en-US" sz="1200" dirty="0"/>
              <a:t>		                                                      Stream : Chemical Engineering	                          Year : II</a:t>
            </a: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Name: </a:t>
            </a:r>
            <a:r>
              <a:rPr lang="en-US" sz="1200" b="1" dirty="0" err="1">
                <a:solidFill>
                  <a:srgbClr val="5D7C3F"/>
                </a:solidFill>
              </a:rPr>
              <a:t>Kanahia</a:t>
            </a:r>
            <a:r>
              <a:rPr lang="en-US" sz="1200" b="1" dirty="0">
                <a:solidFill>
                  <a:srgbClr val="5D7C3F"/>
                </a:solidFill>
              </a:rPr>
              <a:t> Kaushal</a:t>
            </a:r>
            <a:endParaRPr dirty="0"/>
          </a:p>
          <a:p>
            <a:pPr marL="0" lvl="0" indent="0" algn="l" rtl="0">
              <a:lnSpc>
                <a:spcPct val="90000"/>
              </a:lnSpc>
              <a:spcBef>
                <a:spcPts val="1000"/>
              </a:spcBef>
              <a:spcAft>
                <a:spcPts val="0"/>
              </a:spcAft>
              <a:buClr>
                <a:schemeClr val="dk1"/>
              </a:buClr>
              <a:buSzPts val="1200"/>
              <a:buNone/>
            </a:pPr>
            <a:r>
              <a:rPr lang="en-US" sz="1200" dirty="0"/>
              <a:t>Branch : </a:t>
            </a:r>
            <a:r>
              <a:rPr lang="en-US" sz="1200" dirty="0" err="1"/>
              <a:t>B.Tech</a:t>
            </a:r>
            <a:r>
              <a:rPr lang="en-US" sz="1200" dirty="0"/>
              <a:t>			                           Stream : Mathematics and Computing		Year : 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Satyam Raj</a:t>
            </a:r>
            <a:endParaRPr dirty="0"/>
          </a:p>
          <a:p>
            <a:pPr marL="0" lvl="0" indent="0" algn="l" rtl="0">
              <a:lnSpc>
                <a:spcPct val="90000"/>
              </a:lnSpc>
              <a:spcBef>
                <a:spcPts val="1000"/>
              </a:spcBef>
              <a:spcAft>
                <a:spcPts val="0"/>
              </a:spcAft>
              <a:buClr>
                <a:schemeClr val="dk1"/>
              </a:buClr>
              <a:buSzPts val="1200"/>
              <a:buNone/>
            </a:pPr>
            <a:r>
              <a:rPr lang="en-US" sz="1200" dirty="0"/>
              <a:t>Branch : </a:t>
            </a:r>
            <a:r>
              <a:rPr lang="en-US" sz="1200" dirty="0" err="1"/>
              <a:t>B.Tech</a:t>
            </a:r>
            <a:r>
              <a:rPr lang="en-US" sz="1200" dirty="0"/>
              <a:t>				Stream : Mechanical Engineering		Year : 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a:t>
            </a:r>
            <a:r>
              <a:rPr lang="en-IN" sz="1200" b="1" dirty="0" err="1">
                <a:solidFill>
                  <a:srgbClr val="5D7C3F"/>
                </a:solidFill>
              </a:rPr>
              <a:t>Harpranav</a:t>
            </a:r>
            <a:r>
              <a:rPr lang="en-IN" sz="1200" b="1" dirty="0">
                <a:solidFill>
                  <a:srgbClr val="5D7C3F"/>
                </a:solidFill>
              </a:rPr>
              <a:t> Singh Uppal</a:t>
            </a:r>
            <a:endParaRPr dirty="0"/>
          </a:p>
          <a:p>
            <a:pPr marL="0" lvl="0" indent="0" algn="l" rtl="0">
              <a:lnSpc>
                <a:spcPct val="90000"/>
              </a:lnSpc>
              <a:spcBef>
                <a:spcPts val="1000"/>
              </a:spcBef>
              <a:spcAft>
                <a:spcPts val="0"/>
              </a:spcAft>
              <a:buClr>
                <a:schemeClr val="dk1"/>
              </a:buClr>
              <a:buSzPts val="1200"/>
              <a:buNone/>
            </a:pPr>
            <a:r>
              <a:rPr lang="en-US" sz="1200" dirty="0"/>
              <a:t>Branch : </a:t>
            </a:r>
            <a:r>
              <a:rPr lang="en-US" sz="1200" dirty="0" err="1"/>
              <a:t>B.Tech</a:t>
            </a:r>
            <a:r>
              <a:rPr lang="en-US" sz="1200" dirty="0"/>
              <a:t>				Stream : AI&amp;DS			Year : 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Krishna Rathore</a:t>
            </a:r>
            <a:endParaRPr dirty="0"/>
          </a:p>
          <a:p>
            <a:pPr marL="0" lvl="0" indent="0" algn="l" rtl="0">
              <a:lnSpc>
                <a:spcPct val="90000"/>
              </a:lnSpc>
              <a:spcBef>
                <a:spcPts val="1000"/>
              </a:spcBef>
              <a:spcAft>
                <a:spcPts val="0"/>
              </a:spcAft>
              <a:buClr>
                <a:schemeClr val="dk1"/>
              </a:buClr>
              <a:buSzPts val="1200"/>
              <a:buNone/>
            </a:pPr>
            <a:r>
              <a:rPr lang="en-US" sz="1200" dirty="0"/>
              <a:t>Branch : </a:t>
            </a:r>
            <a:r>
              <a:rPr lang="en-US" sz="1200" dirty="0" err="1"/>
              <a:t>B.Tech</a:t>
            </a:r>
            <a:r>
              <a:rPr lang="en-US" sz="1200" dirty="0"/>
              <a:t>				Stream : Mathematics and Computing 		Year : II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Rajendra N.P.</a:t>
            </a:r>
            <a:endParaRPr dirty="0"/>
          </a:p>
          <a:p>
            <a:pPr marL="0" lvl="0" indent="0" algn="l" rtl="0">
              <a:lnSpc>
                <a:spcPct val="90000"/>
              </a:lnSpc>
              <a:spcBef>
                <a:spcPts val="1000"/>
              </a:spcBef>
              <a:spcAft>
                <a:spcPts val="0"/>
              </a:spcAft>
              <a:buClr>
                <a:schemeClr val="dk1"/>
              </a:buClr>
              <a:buSzPts val="1200"/>
              <a:buNone/>
            </a:pPr>
            <a:r>
              <a:rPr lang="en-US" sz="1200" dirty="0"/>
              <a:t>Category (Academic/Industry):  Finance/Economics 	Expertise: Microeconomics                                                    Domain Experience (in years):    11</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Mayank Agarwal</a:t>
            </a:r>
            <a:endParaRPr dirty="0"/>
          </a:p>
          <a:p>
            <a:pPr marL="0" lvl="0" indent="0" algn="l" rtl="0">
              <a:lnSpc>
                <a:spcPct val="90000"/>
              </a:lnSpc>
              <a:spcBef>
                <a:spcPts val="1000"/>
              </a:spcBef>
              <a:spcAft>
                <a:spcPts val="0"/>
              </a:spcAft>
              <a:buClr>
                <a:schemeClr val="dk1"/>
              </a:buClr>
              <a:buSzPts val="1200"/>
              <a:buNone/>
            </a:pPr>
            <a:r>
              <a:rPr lang="en-US" sz="1200" dirty="0"/>
              <a:t>Category (Academic/Industry):  Computer Science   	Expertise: Neural Computing, ML, </a:t>
            </a:r>
            <a:r>
              <a:rPr lang="en-US" sz="1200" dirty="0" err="1"/>
              <a:t>Wifi</a:t>
            </a:r>
            <a:r>
              <a:rPr lang="en-US" sz="1200" dirty="0"/>
              <a:t> Security          Domain Experience (in years):   10 </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1269</TotalTime>
  <Words>686</Words>
  <Application>Microsoft Office PowerPoint</Application>
  <PresentationFormat>Widescreen</PresentationFormat>
  <Paragraphs>58</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Libre Franklin</vt:lpstr>
      <vt:lpstr>Franklin Gothic</vt:lpstr>
      <vt:lpstr>Noto Sans Symbols</vt:lpstr>
      <vt:lpstr>Google Sans</vt:lpstr>
      <vt:lpstr>Söhne</vt:lpstr>
      <vt:lpstr>Calibri</vt:lpstr>
      <vt:lpstr>Wingdings</vt:lpstr>
      <vt:lpstr>Arial</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Hemant Chaurasia</cp:lastModifiedBy>
  <cp:revision>6</cp:revision>
  <dcterms:created xsi:type="dcterms:W3CDTF">2022-02-11T07:14:46Z</dcterms:created>
  <dcterms:modified xsi:type="dcterms:W3CDTF">2023-10-12T16:30:43Z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