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8.jpg" ContentType="image/jpg"/>
  <Override PartName="/ppt/media/image101.jpg" ContentType="image/jpg"/>
  <Override PartName="/ppt/media/image102.jpg" ContentType="image/jpg"/>
  <Override PartName="/ppt/media/image103.jpg" ContentType="image/jpg"/>
  <Override PartName="/ppt/media/image104.jpg" ContentType="image/jpg"/>
  <Override PartName="/ppt/media/image105.jpg" ContentType="image/jpg"/>
  <Override PartName="/ppt/media/image106.jpg" ContentType="image/jpg"/>
  <Override PartName="/ppt/media/image107.jpg" ContentType="image/jpg"/>
  <Override PartName="/ppt/media/image108.jpg" ContentType="image/jpg"/>
  <Override PartName="/ppt/media/image109.jpg" ContentType="image/jpg"/>
  <Override PartName="/ppt/media/image110.jpg" ContentType="image/jpg"/>
  <Override PartName="/ppt/media/image111.jpg" ContentType="image/jpg"/>
  <Override PartName="/ppt/media/image115.jpg" ContentType="image/jpg"/>
  <Override PartName="/ppt/media/image118.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78" r:id="rId13"/>
    <p:sldId id="269" r:id="rId14"/>
    <p:sldId id="280" r:id="rId15"/>
    <p:sldId id="279" r:id="rId16"/>
    <p:sldId id="277" r:id="rId17"/>
    <p:sldId id="268" r:id="rId18"/>
    <p:sldId id="27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A3ACE7A-40B7-4EC5-B0A1-3F514B11623B}">
          <p14:sldIdLst>
            <p14:sldId id="256"/>
            <p14:sldId id="259"/>
            <p14:sldId id="257"/>
            <p14:sldId id="260"/>
            <p14:sldId id="261"/>
            <p14:sldId id="262"/>
            <p14:sldId id="263"/>
            <p14:sldId id="264"/>
            <p14:sldId id="265"/>
            <p14:sldId id="266"/>
            <p14:sldId id="267"/>
            <p14:sldId id="278"/>
            <p14:sldId id="269"/>
            <p14:sldId id="280"/>
            <p14:sldId id="279"/>
            <p14:sldId id="277"/>
            <p14:sldId id="268"/>
            <p14:sldId id="27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12D2"/>
    <a:srgbClr val="FF6600"/>
    <a:srgbClr val="FF3300"/>
    <a:srgbClr val="0000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A2AE0-C509-4859-9812-605EC611231D}" v="11" dt="2025-06-28T04:16:02.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Sharma" userId="63a95e57-4cb7-430a-8abd-6a1f3f2c11f2" providerId="ADAL" clId="{180A2AE0-C509-4859-9812-605EC611231D}"/>
    <pc:docChg chg="undo custSel addSld delSld modSld sldOrd modMainMaster modSection">
      <pc:chgData name="Vikas Sharma" userId="63a95e57-4cb7-430a-8abd-6a1f3f2c11f2" providerId="ADAL" clId="{180A2AE0-C509-4859-9812-605EC611231D}" dt="2025-06-28T04:16:37.401" v="100"/>
      <pc:docMkLst>
        <pc:docMk/>
      </pc:docMkLst>
      <pc:sldChg chg="addSp delSp modSp mod">
        <pc:chgData name="Vikas Sharma" userId="63a95e57-4cb7-430a-8abd-6a1f3f2c11f2" providerId="ADAL" clId="{180A2AE0-C509-4859-9812-605EC611231D}" dt="2025-06-28T04:15:20.342" v="72" actId="1038"/>
        <pc:sldMkLst>
          <pc:docMk/>
          <pc:sldMk cId="861783872" sldId="256"/>
        </pc:sldMkLst>
        <pc:spChg chg="mod">
          <ac:chgData name="Vikas Sharma" userId="63a95e57-4cb7-430a-8abd-6a1f3f2c11f2" providerId="ADAL" clId="{180A2AE0-C509-4859-9812-605EC611231D}" dt="2025-06-07T09:13:54.321" v="12" actId="2711"/>
          <ac:spMkLst>
            <pc:docMk/>
            <pc:sldMk cId="861783872" sldId="256"/>
            <ac:spMk id="26" creationId="{00000000-0000-0000-0000-000000000000}"/>
          </ac:spMkLst>
        </pc:spChg>
        <pc:spChg chg="mod">
          <ac:chgData name="Vikas Sharma" userId="63a95e57-4cb7-430a-8abd-6a1f3f2c11f2" providerId="ADAL" clId="{180A2AE0-C509-4859-9812-605EC611231D}" dt="2025-06-07T09:13:11.147" v="4" actId="20577"/>
          <ac:spMkLst>
            <pc:docMk/>
            <pc:sldMk cId="861783872" sldId="256"/>
            <ac:spMk id="29" creationId="{00000000-0000-0000-0000-000000000000}"/>
          </ac:spMkLst>
        </pc:spChg>
        <pc:picChg chg="del">
          <ac:chgData name="Vikas Sharma" userId="63a95e57-4cb7-430a-8abd-6a1f3f2c11f2" providerId="ADAL" clId="{180A2AE0-C509-4859-9812-605EC611231D}" dt="2025-06-28T04:14:41.085" v="52" actId="478"/>
          <ac:picMkLst>
            <pc:docMk/>
            <pc:sldMk cId="861783872" sldId="256"/>
            <ac:picMk id="3" creationId="{92AFF495-01D7-6000-4D35-9C4688DD630D}"/>
          </ac:picMkLst>
        </pc:picChg>
        <pc:picChg chg="add mod">
          <ac:chgData name="Vikas Sharma" userId="63a95e57-4cb7-430a-8abd-6a1f3f2c11f2" providerId="ADAL" clId="{180A2AE0-C509-4859-9812-605EC611231D}" dt="2025-06-28T04:15:20.342" v="72" actId="1038"/>
          <ac:picMkLst>
            <pc:docMk/>
            <pc:sldMk cId="861783872" sldId="256"/>
            <ac:picMk id="7" creationId="{222DDE9F-8635-DDA9-A366-9DEECE92E8BD}"/>
          </ac:picMkLst>
        </pc:picChg>
      </pc:sldChg>
      <pc:sldChg chg="delSp modSp mod">
        <pc:chgData name="Vikas Sharma" userId="63a95e57-4cb7-430a-8abd-6a1f3f2c11f2" providerId="ADAL" clId="{180A2AE0-C509-4859-9812-605EC611231D}" dt="2025-06-28T04:16:02.370" v="92"/>
        <pc:sldMkLst>
          <pc:docMk/>
          <pc:sldMk cId="146158800" sldId="257"/>
        </pc:sldMkLst>
        <pc:spChg chg="mod">
          <ac:chgData name="Vikas Sharma" userId="63a95e57-4cb7-430a-8abd-6a1f3f2c11f2" providerId="ADAL" clId="{180A2AE0-C509-4859-9812-605EC611231D}" dt="2025-06-28T04:16:02.370" v="92"/>
          <ac:spMkLst>
            <pc:docMk/>
            <pc:sldMk cId="146158800" sldId="257"/>
            <ac:spMk id="4" creationId="{00000000-0000-0000-0000-000000000000}"/>
          </ac:spMkLst>
        </pc:spChg>
      </pc:sldChg>
      <pc:sldChg chg="modSp mod">
        <pc:chgData name="Vikas Sharma" userId="63a95e57-4cb7-430a-8abd-6a1f3f2c11f2" providerId="ADAL" clId="{180A2AE0-C509-4859-9812-605EC611231D}" dt="2025-06-28T04:16:02.370" v="92"/>
        <pc:sldMkLst>
          <pc:docMk/>
          <pc:sldMk cId="1152211227" sldId="259"/>
        </pc:sldMkLst>
        <pc:spChg chg="mod">
          <ac:chgData name="Vikas Sharma" userId="63a95e57-4cb7-430a-8abd-6a1f3f2c11f2" providerId="ADAL" clId="{180A2AE0-C509-4859-9812-605EC611231D}" dt="2025-06-28T04:16:02.370" v="92"/>
          <ac:spMkLst>
            <pc:docMk/>
            <pc:sldMk cId="1152211227" sldId="259"/>
            <ac:spMk id="25" creationId="{00000000-0000-0000-0000-000000000000}"/>
          </ac:spMkLst>
        </pc:spChg>
        <pc:spChg chg="mod">
          <ac:chgData name="Vikas Sharma" userId="63a95e57-4cb7-430a-8abd-6a1f3f2c11f2" providerId="ADAL" clId="{180A2AE0-C509-4859-9812-605EC611231D}" dt="2025-06-07T09:14:15.940" v="19" actId="6549"/>
          <ac:spMkLst>
            <pc:docMk/>
            <pc:sldMk cId="1152211227" sldId="259"/>
            <ac:spMk id="28" creationId="{00000000-0000-0000-0000-000000000000}"/>
          </ac:spMkLst>
        </pc:spChg>
      </pc:sldChg>
      <pc:sldChg chg="delSp modSp mod">
        <pc:chgData name="Vikas Sharma" userId="63a95e57-4cb7-430a-8abd-6a1f3f2c11f2" providerId="ADAL" clId="{180A2AE0-C509-4859-9812-605EC611231D}" dt="2025-06-28T04:16:02.370" v="92"/>
        <pc:sldMkLst>
          <pc:docMk/>
          <pc:sldMk cId="2234370257" sldId="260"/>
        </pc:sldMkLst>
        <pc:spChg chg="mod">
          <ac:chgData name="Vikas Sharma" userId="63a95e57-4cb7-430a-8abd-6a1f3f2c11f2" providerId="ADAL" clId="{180A2AE0-C509-4859-9812-605EC611231D}" dt="2025-06-28T04:16:02.370" v="92"/>
          <ac:spMkLst>
            <pc:docMk/>
            <pc:sldMk cId="2234370257" sldId="260"/>
            <ac:spMk id="13" creationId="{00000000-0000-0000-0000-000000000000}"/>
          </ac:spMkLst>
        </pc:spChg>
      </pc:sldChg>
      <pc:sldChg chg="delSp modSp mod">
        <pc:chgData name="Vikas Sharma" userId="63a95e57-4cb7-430a-8abd-6a1f3f2c11f2" providerId="ADAL" clId="{180A2AE0-C509-4859-9812-605EC611231D}" dt="2025-06-28T04:16:02.370" v="92"/>
        <pc:sldMkLst>
          <pc:docMk/>
          <pc:sldMk cId="3072818179" sldId="261"/>
        </pc:sldMkLst>
        <pc:spChg chg="mod">
          <ac:chgData name="Vikas Sharma" userId="63a95e57-4cb7-430a-8abd-6a1f3f2c11f2" providerId="ADAL" clId="{180A2AE0-C509-4859-9812-605EC611231D}" dt="2025-06-28T04:16:02.370" v="92"/>
          <ac:spMkLst>
            <pc:docMk/>
            <pc:sldMk cId="3072818179" sldId="261"/>
            <ac:spMk id="2" creationId="{D8776DEE-165A-AF15-0F6B-EB18E068F9B2}"/>
          </ac:spMkLst>
        </pc:spChg>
      </pc:sldChg>
      <pc:sldChg chg="delSp modSp mod">
        <pc:chgData name="Vikas Sharma" userId="63a95e57-4cb7-430a-8abd-6a1f3f2c11f2" providerId="ADAL" clId="{180A2AE0-C509-4859-9812-605EC611231D}" dt="2025-06-28T04:16:02.370" v="92"/>
        <pc:sldMkLst>
          <pc:docMk/>
          <pc:sldMk cId="1048837691" sldId="262"/>
        </pc:sldMkLst>
        <pc:spChg chg="mod">
          <ac:chgData name="Vikas Sharma" userId="63a95e57-4cb7-430a-8abd-6a1f3f2c11f2" providerId="ADAL" clId="{180A2AE0-C509-4859-9812-605EC611231D}" dt="2025-06-28T04:16:02.370" v="92"/>
          <ac:spMkLst>
            <pc:docMk/>
            <pc:sldMk cId="1048837691" sldId="262"/>
            <ac:spMk id="2" creationId="{CEF6C634-5D84-46C0-C291-B2D5240BA398}"/>
          </ac:spMkLst>
        </pc:spChg>
      </pc:sldChg>
      <pc:sldChg chg="delSp modSp mod">
        <pc:chgData name="Vikas Sharma" userId="63a95e57-4cb7-430a-8abd-6a1f3f2c11f2" providerId="ADAL" clId="{180A2AE0-C509-4859-9812-605EC611231D}" dt="2025-06-28T04:16:02.370" v="92"/>
        <pc:sldMkLst>
          <pc:docMk/>
          <pc:sldMk cId="2132619786" sldId="263"/>
        </pc:sldMkLst>
        <pc:spChg chg="mod">
          <ac:chgData name="Vikas Sharma" userId="63a95e57-4cb7-430a-8abd-6a1f3f2c11f2" providerId="ADAL" clId="{180A2AE0-C509-4859-9812-605EC611231D}" dt="2025-06-28T04:16:02.370" v="92"/>
          <ac:spMkLst>
            <pc:docMk/>
            <pc:sldMk cId="2132619786" sldId="263"/>
            <ac:spMk id="2" creationId="{C313A5AA-0159-E00A-97E6-DEE506AB84D4}"/>
          </ac:spMkLst>
        </pc:spChg>
      </pc:sldChg>
      <pc:sldChg chg="delSp modSp mod">
        <pc:chgData name="Vikas Sharma" userId="63a95e57-4cb7-430a-8abd-6a1f3f2c11f2" providerId="ADAL" clId="{180A2AE0-C509-4859-9812-605EC611231D}" dt="2025-06-28T04:16:02.370" v="92"/>
        <pc:sldMkLst>
          <pc:docMk/>
          <pc:sldMk cId="1683502310" sldId="264"/>
        </pc:sldMkLst>
        <pc:spChg chg="mod">
          <ac:chgData name="Vikas Sharma" userId="63a95e57-4cb7-430a-8abd-6a1f3f2c11f2" providerId="ADAL" clId="{180A2AE0-C509-4859-9812-605EC611231D}" dt="2025-06-28T04:16:02.370" v="92"/>
          <ac:spMkLst>
            <pc:docMk/>
            <pc:sldMk cId="1683502310" sldId="264"/>
            <ac:spMk id="2" creationId="{EF9BA8A1-DAA5-4D95-B97E-737B0905BDBF}"/>
          </ac:spMkLst>
        </pc:spChg>
      </pc:sldChg>
      <pc:sldChg chg="delSp modSp mod">
        <pc:chgData name="Vikas Sharma" userId="63a95e57-4cb7-430a-8abd-6a1f3f2c11f2" providerId="ADAL" clId="{180A2AE0-C509-4859-9812-605EC611231D}" dt="2025-06-07T09:14:51.812" v="27" actId="2711"/>
        <pc:sldMkLst>
          <pc:docMk/>
          <pc:sldMk cId="286746284" sldId="265"/>
        </pc:sldMkLst>
        <pc:spChg chg="mod">
          <ac:chgData name="Vikas Sharma" userId="63a95e57-4cb7-430a-8abd-6a1f3f2c11f2" providerId="ADAL" clId="{180A2AE0-C509-4859-9812-605EC611231D}" dt="2025-06-07T09:14:51.812" v="27" actId="2711"/>
          <ac:spMkLst>
            <pc:docMk/>
            <pc:sldMk cId="286746284" sldId="265"/>
            <ac:spMk id="10" creationId="{00000000-0000-0000-0000-000000000000}"/>
          </ac:spMkLst>
        </pc:spChg>
        <pc:spChg chg="mod">
          <ac:chgData name="Vikas Sharma" userId="63a95e57-4cb7-430a-8abd-6a1f3f2c11f2" providerId="ADAL" clId="{180A2AE0-C509-4859-9812-605EC611231D}" dt="2025-06-07T09:14:51.812" v="27" actId="2711"/>
          <ac:spMkLst>
            <pc:docMk/>
            <pc:sldMk cId="286746284" sldId="265"/>
            <ac:spMk id="17" creationId="{00000000-0000-0000-0000-000000000000}"/>
          </ac:spMkLst>
        </pc:spChg>
        <pc:spChg chg="mod">
          <ac:chgData name="Vikas Sharma" userId="63a95e57-4cb7-430a-8abd-6a1f3f2c11f2" providerId="ADAL" clId="{180A2AE0-C509-4859-9812-605EC611231D}" dt="2025-06-07T09:14:51.812" v="27" actId="2711"/>
          <ac:spMkLst>
            <pc:docMk/>
            <pc:sldMk cId="286746284" sldId="265"/>
            <ac:spMk id="18" creationId="{00000000-0000-0000-0000-000000000000}"/>
          </ac:spMkLst>
        </pc:spChg>
      </pc:sldChg>
      <pc:sldChg chg="delSp modSp mod">
        <pc:chgData name="Vikas Sharma" userId="63a95e57-4cb7-430a-8abd-6a1f3f2c11f2" providerId="ADAL" clId="{180A2AE0-C509-4859-9812-605EC611231D}" dt="2025-06-07T09:15:19.138" v="31" actId="2711"/>
        <pc:sldMkLst>
          <pc:docMk/>
          <pc:sldMk cId="4107428953" sldId="266"/>
        </pc:sldMkLst>
        <pc:spChg chg="mod">
          <ac:chgData name="Vikas Sharma" userId="63a95e57-4cb7-430a-8abd-6a1f3f2c11f2" providerId="ADAL" clId="{180A2AE0-C509-4859-9812-605EC611231D}" dt="2025-06-07T09:15:19.138" v="31" actId="2711"/>
          <ac:spMkLst>
            <pc:docMk/>
            <pc:sldMk cId="4107428953" sldId="266"/>
            <ac:spMk id="10" creationId="{00000000-0000-0000-0000-000000000000}"/>
          </ac:spMkLst>
        </pc:spChg>
        <pc:spChg chg="mod">
          <ac:chgData name="Vikas Sharma" userId="63a95e57-4cb7-430a-8abd-6a1f3f2c11f2" providerId="ADAL" clId="{180A2AE0-C509-4859-9812-605EC611231D}" dt="2025-06-07T09:15:19.138" v="31" actId="2711"/>
          <ac:spMkLst>
            <pc:docMk/>
            <pc:sldMk cId="4107428953" sldId="266"/>
            <ac:spMk id="16" creationId="{00000000-0000-0000-0000-000000000000}"/>
          </ac:spMkLst>
        </pc:spChg>
      </pc:sldChg>
      <pc:sldChg chg="delSp mod">
        <pc:chgData name="Vikas Sharma" userId="63a95e57-4cb7-430a-8abd-6a1f3f2c11f2" providerId="ADAL" clId="{180A2AE0-C509-4859-9812-605EC611231D}" dt="2025-06-07T09:17:26.627" v="49" actId="478"/>
        <pc:sldMkLst>
          <pc:docMk/>
          <pc:sldMk cId="563964814" sldId="267"/>
        </pc:sldMkLst>
      </pc:sldChg>
      <pc:sldChg chg="delSp mod">
        <pc:chgData name="Vikas Sharma" userId="63a95e57-4cb7-430a-8abd-6a1f3f2c11f2" providerId="ADAL" clId="{180A2AE0-C509-4859-9812-605EC611231D}" dt="2025-06-07T09:15:55.011" v="33" actId="478"/>
        <pc:sldMkLst>
          <pc:docMk/>
          <pc:sldMk cId="4293553456" sldId="268"/>
        </pc:sldMkLst>
      </pc:sldChg>
      <pc:sldChg chg="addSp delSp modSp mod ord">
        <pc:chgData name="Vikas Sharma" userId="63a95e57-4cb7-430a-8abd-6a1f3f2c11f2" providerId="ADAL" clId="{180A2AE0-C509-4859-9812-605EC611231D}" dt="2025-06-28T04:16:32.112" v="96"/>
        <pc:sldMkLst>
          <pc:docMk/>
          <pc:sldMk cId="1638242628" sldId="269"/>
        </pc:sldMkLst>
        <pc:spChg chg="add mod">
          <ac:chgData name="Vikas Sharma" userId="63a95e57-4cb7-430a-8abd-6a1f3f2c11f2" providerId="ADAL" clId="{180A2AE0-C509-4859-9812-605EC611231D}" dt="2025-06-07T09:17:04.961" v="44"/>
          <ac:spMkLst>
            <pc:docMk/>
            <pc:sldMk cId="1638242628" sldId="269"/>
            <ac:spMk id="4" creationId="{FBAAEF43-C3BC-3EDE-1781-98956CC0A316}"/>
          </ac:spMkLst>
        </pc:spChg>
      </pc:sldChg>
      <pc:sldChg chg="delSp modSp mod">
        <pc:chgData name="Vikas Sharma" userId="63a95e57-4cb7-430a-8abd-6a1f3f2c11f2" providerId="ADAL" clId="{180A2AE0-C509-4859-9812-605EC611231D}" dt="2025-06-28T04:16:02.370" v="92"/>
        <pc:sldMkLst>
          <pc:docMk/>
          <pc:sldMk cId="3260515531" sldId="270"/>
        </pc:sldMkLst>
        <pc:spChg chg="mod">
          <ac:chgData name="Vikas Sharma" userId="63a95e57-4cb7-430a-8abd-6a1f3f2c11f2" providerId="ADAL" clId="{180A2AE0-C509-4859-9812-605EC611231D}" dt="2025-06-28T04:16:02.370" v="92"/>
          <ac:spMkLst>
            <pc:docMk/>
            <pc:sldMk cId="3260515531" sldId="270"/>
            <ac:spMk id="11" creationId="{00000000-0000-0000-0000-000000000000}"/>
          </ac:spMkLst>
        </pc:spChg>
        <pc:spChg chg="mod">
          <ac:chgData name="Vikas Sharma" userId="63a95e57-4cb7-430a-8abd-6a1f3f2c11f2" providerId="ADAL" clId="{180A2AE0-C509-4859-9812-605EC611231D}" dt="2025-06-07T09:16:21.583" v="39" actId="20577"/>
          <ac:spMkLst>
            <pc:docMk/>
            <pc:sldMk cId="3260515531" sldId="270"/>
            <ac:spMk id="15" creationId="{00000000-0000-0000-0000-000000000000}"/>
          </ac:spMkLst>
        </pc:spChg>
      </pc:sldChg>
      <pc:sldChg chg="modSp mod">
        <pc:chgData name="Vikas Sharma" userId="63a95e57-4cb7-430a-8abd-6a1f3f2c11f2" providerId="ADAL" clId="{180A2AE0-C509-4859-9812-605EC611231D}" dt="2025-06-28T04:16:02.370" v="92"/>
        <pc:sldMkLst>
          <pc:docMk/>
          <pc:sldMk cId="2574267081" sldId="276"/>
        </pc:sldMkLst>
        <pc:spChg chg="mod">
          <ac:chgData name="Vikas Sharma" userId="63a95e57-4cb7-430a-8abd-6a1f3f2c11f2" providerId="ADAL" clId="{180A2AE0-C509-4859-9812-605EC611231D}" dt="2025-06-07T09:15:49.278" v="32" actId="2711"/>
          <ac:spMkLst>
            <pc:docMk/>
            <pc:sldMk cId="2574267081" sldId="276"/>
            <ac:spMk id="3" creationId="{00000000-0000-0000-0000-000000000000}"/>
          </ac:spMkLst>
        </pc:spChg>
        <pc:spChg chg="mod">
          <ac:chgData name="Vikas Sharma" userId="63a95e57-4cb7-430a-8abd-6a1f3f2c11f2" providerId="ADAL" clId="{180A2AE0-C509-4859-9812-605EC611231D}" dt="2025-06-28T04:16:02.370" v="92"/>
          <ac:spMkLst>
            <pc:docMk/>
            <pc:sldMk cId="2574267081" sldId="276"/>
            <ac:spMk id="6" creationId="{00000000-0000-0000-0000-000000000000}"/>
          </ac:spMkLst>
        </pc:spChg>
        <pc:spChg chg="mod">
          <ac:chgData name="Vikas Sharma" userId="63a95e57-4cb7-430a-8abd-6a1f3f2c11f2" providerId="ADAL" clId="{180A2AE0-C509-4859-9812-605EC611231D}" dt="2025-06-07T09:16:53.490" v="41" actId="2711"/>
          <ac:spMkLst>
            <pc:docMk/>
            <pc:sldMk cId="2574267081" sldId="276"/>
            <ac:spMk id="10" creationId="{00000000-0000-0000-0000-000000000000}"/>
          </ac:spMkLst>
        </pc:spChg>
        <pc:spChg chg="mod">
          <ac:chgData name="Vikas Sharma" userId="63a95e57-4cb7-430a-8abd-6a1f3f2c11f2" providerId="ADAL" clId="{180A2AE0-C509-4859-9812-605EC611231D}" dt="2025-06-28T04:16:02.370" v="92"/>
          <ac:spMkLst>
            <pc:docMk/>
            <pc:sldMk cId="2574267081" sldId="276"/>
            <ac:spMk id="23" creationId="{00000000-0000-0000-0000-000000000000}"/>
          </ac:spMkLst>
        </pc:spChg>
      </pc:sldChg>
      <pc:sldChg chg="addSp delSp modSp mod ord">
        <pc:chgData name="Vikas Sharma" userId="63a95e57-4cb7-430a-8abd-6a1f3f2c11f2" providerId="ADAL" clId="{180A2AE0-C509-4859-9812-605EC611231D}" dt="2025-06-28T04:16:37.401" v="100"/>
        <pc:sldMkLst>
          <pc:docMk/>
          <pc:sldMk cId="3530138342" sldId="278"/>
        </pc:sldMkLst>
        <pc:spChg chg="add mod">
          <ac:chgData name="Vikas Sharma" userId="63a95e57-4cb7-430a-8abd-6a1f3f2c11f2" providerId="ADAL" clId="{180A2AE0-C509-4859-9812-605EC611231D}" dt="2025-06-07T09:17:18.755" v="48"/>
          <ac:spMkLst>
            <pc:docMk/>
            <pc:sldMk cId="3530138342" sldId="278"/>
            <ac:spMk id="3" creationId="{C1B17429-1D6E-5DCB-F4F7-E611601D46A7}"/>
          </ac:spMkLst>
        </pc:spChg>
      </pc:sldChg>
      <pc:sldChg chg="addSp delSp modSp mod">
        <pc:chgData name="Vikas Sharma" userId="63a95e57-4cb7-430a-8abd-6a1f3f2c11f2" providerId="ADAL" clId="{180A2AE0-C509-4859-9812-605EC611231D}" dt="2025-06-07T09:16:59.390" v="42"/>
        <pc:sldMkLst>
          <pc:docMk/>
          <pc:sldMk cId="1416913793" sldId="279"/>
        </pc:sldMkLst>
        <pc:spChg chg="add mod">
          <ac:chgData name="Vikas Sharma" userId="63a95e57-4cb7-430a-8abd-6a1f3f2c11f2" providerId="ADAL" clId="{180A2AE0-C509-4859-9812-605EC611231D}" dt="2025-06-07T09:16:59.390" v="42"/>
          <ac:spMkLst>
            <pc:docMk/>
            <pc:sldMk cId="1416913793" sldId="279"/>
            <ac:spMk id="4" creationId="{A98415D6-CBFD-6715-E099-E16D9751BAF7}"/>
          </ac:spMkLst>
        </pc:spChg>
      </pc:sldChg>
      <pc:sldChg chg="add ord">
        <pc:chgData name="Vikas Sharma" userId="63a95e57-4cb7-430a-8abd-6a1f3f2c11f2" providerId="ADAL" clId="{180A2AE0-C509-4859-9812-605EC611231D}" dt="2025-06-28T04:16:34.750" v="98"/>
        <pc:sldMkLst>
          <pc:docMk/>
          <pc:sldMk cId="2575773470" sldId="280"/>
        </pc:sldMkLst>
      </pc:sldChg>
      <pc:sldChg chg="addSp delSp modSp del mod">
        <pc:chgData name="Vikas Sharma" userId="63a95e57-4cb7-430a-8abd-6a1f3f2c11f2" providerId="ADAL" clId="{180A2AE0-C509-4859-9812-605EC611231D}" dt="2025-06-11T10:12:37.295" v="50" actId="2696"/>
        <pc:sldMkLst>
          <pc:docMk/>
          <pc:sldMk cId="4196126921" sldId="280"/>
        </pc:sldMkLst>
      </pc:sldChg>
      <pc:sldMasterChg chg="addSp delSp modSp mod modSldLayout">
        <pc:chgData name="Vikas Sharma" userId="63a95e57-4cb7-430a-8abd-6a1f3f2c11f2" providerId="ADAL" clId="{180A2AE0-C509-4859-9812-605EC611231D}" dt="2025-06-28T04:15:39.631" v="91" actId="1037"/>
        <pc:sldMasterMkLst>
          <pc:docMk/>
          <pc:sldMasterMk cId="2017218920" sldId="2147483648"/>
        </pc:sldMasterMkLst>
        <pc:picChg chg="add mod">
          <ac:chgData name="Vikas Sharma" userId="63a95e57-4cb7-430a-8abd-6a1f3f2c11f2" providerId="ADAL" clId="{180A2AE0-C509-4859-9812-605EC611231D}" dt="2025-06-28T04:15:39.631" v="91" actId="1037"/>
          <ac:picMkLst>
            <pc:docMk/>
            <pc:sldMasterMk cId="2017218920" sldId="2147483648"/>
            <ac:picMk id="2" creationId="{6062720A-A1F9-3B23-DCC9-A39CA8DD6B04}"/>
          </ac:picMkLst>
        </pc:picChg>
        <pc:picChg chg="del">
          <ac:chgData name="Vikas Sharma" userId="63a95e57-4cb7-430a-8abd-6a1f3f2c11f2" providerId="ADAL" clId="{180A2AE0-C509-4859-9812-605EC611231D}" dt="2025-06-28T04:15:32.301" v="73" actId="478"/>
          <ac:picMkLst>
            <pc:docMk/>
            <pc:sldMasterMk cId="2017218920" sldId="2147483648"/>
            <ac:picMk id="3" creationId="{3E10BC2B-11BB-5216-09EC-63A762FD4AB5}"/>
          </ac:picMkLst>
        </pc:picChg>
        <pc:sldLayoutChg chg="addSp modSp">
          <pc:chgData name="Vikas Sharma" userId="63a95e57-4cb7-430a-8abd-6a1f3f2c11f2" providerId="ADAL" clId="{180A2AE0-C509-4859-9812-605EC611231D}" dt="2025-06-07T09:13:39.303" v="9"/>
          <pc:sldLayoutMkLst>
            <pc:docMk/>
            <pc:sldMasterMk cId="2017218920" sldId="2147483648"/>
            <pc:sldLayoutMk cId="1034359932" sldId="2147483650"/>
          </pc:sldLayoutMkLst>
          <pc:spChg chg="add mod">
            <ac:chgData name="Vikas Sharma" userId="63a95e57-4cb7-430a-8abd-6a1f3f2c11f2" providerId="ADAL" clId="{180A2AE0-C509-4859-9812-605EC611231D}" dt="2025-06-07T09:13:39.303" v="9"/>
            <ac:spMkLst>
              <pc:docMk/>
              <pc:sldMasterMk cId="2017218920" sldId="2147483648"/>
              <pc:sldLayoutMk cId="1034359932" sldId="2147483650"/>
              <ac:spMk id="1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168194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A623F5-0328-45EB-A9B5-9357D1B0617A}"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371854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A623F5-0328-45EB-A9B5-9357D1B0617A}"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151510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A623F5-0328-45EB-A9B5-9357D1B0617A}"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BB8FD-80DA-4971-8DA0-43B67386A779}" type="slidenum">
              <a:rPr lang="en-IN" smtClean="0"/>
              <a:t>‹#›</a:t>
            </a:fld>
            <a:endParaRPr lang="en-IN"/>
          </a:p>
        </p:txBody>
      </p:sp>
      <p:sp>
        <p:nvSpPr>
          <p:cNvPr id="12" name="TextBox 11"/>
          <p:cNvSpPr txBox="1"/>
          <p:nvPr userDrawn="1"/>
        </p:nvSpPr>
        <p:spPr>
          <a:xfrm>
            <a:off x="9660379" y="6516931"/>
            <a:ext cx="2434639"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spTree>
    <p:extLst>
      <p:ext uri="{BB962C8B-B14F-4D97-AF65-F5344CB8AC3E}">
        <p14:creationId xmlns:p14="http://schemas.microsoft.com/office/powerpoint/2010/main" val="10343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A623F5-0328-45EB-A9B5-9357D1B0617A}"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20890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A623F5-0328-45EB-A9B5-9357D1B0617A}"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6395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A623F5-0328-45EB-A9B5-9357D1B0617A}" type="datetimeFigureOut">
              <a:rPr lang="en-IN" smtClean="0"/>
              <a:t>28-06-2025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84534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6A623F5-0328-45EB-A9B5-9357D1B0617A}" type="datetimeFigureOut">
              <a:rPr lang="en-IN" smtClean="0"/>
              <a:t>28-06-2025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342546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623F5-0328-45EB-A9B5-9357D1B0617A}" type="datetimeFigureOut">
              <a:rPr lang="en-IN" smtClean="0"/>
              <a:t>28-06-2025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140714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A623F5-0328-45EB-A9B5-9357D1B0617A}"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339175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A623F5-0328-45EB-A9B5-9357D1B0617A}"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ABB8FD-80DA-4971-8DA0-43B67386A779}" type="slidenum">
              <a:rPr lang="en-IN" smtClean="0"/>
              <a:t>‹#›</a:t>
            </a:fld>
            <a:endParaRPr lang="en-IN"/>
          </a:p>
        </p:txBody>
      </p:sp>
    </p:spTree>
    <p:extLst>
      <p:ext uri="{BB962C8B-B14F-4D97-AF65-F5344CB8AC3E}">
        <p14:creationId xmlns:p14="http://schemas.microsoft.com/office/powerpoint/2010/main" val="280980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623F5-0328-45EB-A9B5-9357D1B0617A}" type="datetimeFigureOut">
              <a:rPr lang="en-IN" smtClean="0"/>
              <a:t>28-06-2025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BB8FD-80DA-4971-8DA0-43B67386A779}" type="slidenum">
              <a:rPr lang="en-IN" smtClean="0"/>
              <a:t>‹#›</a:t>
            </a:fld>
            <a:endParaRPr lang="en-IN"/>
          </a:p>
        </p:txBody>
      </p:sp>
      <p:pic>
        <p:nvPicPr>
          <p:cNvPr id="2" name="Picture 1" descr="A colorful spiral logo&#10;&#10;AI-generated content may be incorrect.">
            <a:extLst>
              <a:ext uri="{FF2B5EF4-FFF2-40B4-BE49-F238E27FC236}">
                <a16:creationId xmlns:a16="http://schemas.microsoft.com/office/drawing/2014/main" id="{6062720A-A1F9-3B23-DCC9-A39CA8DD6B0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308" y="5635645"/>
            <a:ext cx="1113124" cy="1158557"/>
          </a:xfrm>
          <a:prstGeom prst="rect">
            <a:avLst/>
          </a:prstGeom>
        </p:spPr>
      </p:pic>
    </p:spTree>
    <p:extLst>
      <p:ext uri="{BB962C8B-B14F-4D97-AF65-F5344CB8AC3E}">
        <p14:creationId xmlns:p14="http://schemas.microsoft.com/office/powerpoint/2010/main" val="201721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jpeg"/><Relationship Id="rId3" Type="http://schemas.openxmlformats.org/officeDocument/2006/relationships/image" Target="../media/image12.jpeg"/><Relationship Id="rId21" Type="http://schemas.openxmlformats.org/officeDocument/2006/relationships/image" Target="../media/image30.png"/><Relationship Id="rId7" Type="http://schemas.openxmlformats.org/officeDocument/2006/relationships/image" Target="../media/image16.jpe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jpeg"/><Relationship Id="rId16" Type="http://schemas.openxmlformats.org/officeDocument/2006/relationships/image" Target="../media/image25.jpe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jpeg"/><Relationship Id="rId15" Type="http://schemas.openxmlformats.org/officeDocument/2006/relationships/image" Target="../media/image24.jpeg"/><Relationship Id="rId23" Type="http://schemas.openxmlformats.org/officeDocument/2006/relationships/image" Target="../media/image32.png"/><Relationship Id="rId10" Type="http://schemas.openxmlformats.org/officeDocument/2006/relationships/image" Target="../media/image19.jpe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jpeg"/><Relationship Id="rId14" Type="http://schemas.openxmlformats.org/officeDocument/2006/relationships/image" Target="../media/image23.png"/><Relationship Id="rId22" Type="http://schemas.openxmlformats.org/officeDocument/2006/relationships/image" Target="../media/image31.jpeg"/></Relationships>
</file>

<file path=ppt/slides/_rels/slide13.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jpeg"/><Relationship Id="rId18" Type="http://schemas.openxmlformats.org/officeDocument/2006/relationships/image" Target="../media/image49.jpeg"/><Relationship Id="rId3" Type="http://schemas.openxmlformats.org/officeDocument/2006/relationships/image" Target="../media/image34.jpe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jpeg"/><Relationship Id="rId16" Type="http://schemas.openxmlformats.org/officeDocument/2006/relationships/image" Target="../media/image47.jpeg"/><Relationship Id="rId20"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37.jpe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jpeg"/><Relationship Id="rId22" Type="http://schemas.openxmlformats.org/officeDocument/2006/relationships/image" Target="../media/image53.jpeg"/></Relationships>
</file>

<file path=ppt/slides/_rels/slide1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5.png"/><Relationship Id="rId21" Type="http://schemas.openxmlformats.org/officeDocument/2006/relationships/image" Target="../media/image73.jpe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jpeg"/><Relationship Id="rId1" Type="http://schemas.openxmlformats.org/officeDocument/2006/relationships/slideLayout" Target="../slideLayouts/slideLayout7.xml"/><Relationship Id="rId6" Type="http://schemas.openxmlformats.org/officeDocument/2006/relationships/image" Target="../media/image58.png"/><Relationship Id="rId11" Type="http://schemas.openxmlformats.org/officeDocument/2006/relationships/image" Target="../media/image63.png"/><Relationship Id="rId24" Type="http://schemas.openxmlformats.org/officeDocument/2006/relationships/image" Target="../media/image76.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5.jpeg"/><Relationship Id="rId10" Type="http://schemas.openxmlformats.org/officeDocument/2006/relationships/image" Target="../media/image62.jpe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jpeg"/><Relationship Id="rId22" Type="http://schemas.openxmlformats.org/officeDocument/2006/relationships/image" Target="../media/image74.jpeg"/></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7.jpeg"/><Relationship Id="rId16"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jpeg"/><Relationship Id="rId10" Type="http://schemas.openxmlformats.org/officeDocument/2006/relationships/image" Target="../media/image85.png"/><Relationship Id="rId19" Type="http://schemas.openxmlformats.org/officeDocument/2006/relationships/image" Target="../media/image94.jpeg"/><Relationship Id="rId4" Type="http://schemas.openxmlformats.org/officeDocument/2006/relationships/image" Target="../media/image79.jpeg"/><Relationship Id="rId9" Type="http://schemas.openxmlformats.org/officeDocument/2006/relationships/image" Target="../media/image84.jpeg"/><Relationship Id="rId14" Type="http://schemas.openxmlformats.org/officeDocument/2006/relationships/image" Target="../media/image89.png"/></Relationships>
</file>

<file path=ppt/slides/_rels/slide16.xml.rels><?xml version="1.0" encoding="UTF-8" standalone="yes"?>
<Relationships xmlns="http://schemas.openxmlformats.org/package/2006/relationships"><Relationship Id="rId13" Type="http://schemas.openxmlformats.org/officeDocument/2006/relationships/image" Target="../media/image106.jpg"/><Relationship Id="rId18" Type="http://schemas.openxmlformats.org/officeDocument/2006/relationships/image" Target="../media/image111.jpg"/><Relationship Id="rId26" Type="http://schemas.openxmlformats.org/officeDocument/2006/relationships/image" Target="../media/image119.png"/><Relationship Id="rId3" Type="http://schemas.openxmlformats.org/officeDocument/2006/relationships/image" Target="../media/image96.png"/><Relationship Id="rId21" Type="http://schemas.openxmlformats.org/officeDocument/2006/relationships/image" Target="../media/image114.png"/><Relationship Id="rId34" Type="http://schemas.openxmlformats.org/officeDocument/2006/relationships/image" Target="../media/image127.png"/><Relationship Id="rId7" Type="http://schemas.openxmlformats.org/officeDocument/2006/relationships/image" Target="../media/image100.png"/><Relationship Id="rId12" Type="http://schemas.openxmlformats.org/officeDocument/2006/relationships/image" Target="../media/image105.jpg"/><Relationship Id="rId17" Type="http://schemas.openxmlformats.org/officeDocument/2006/relationships/image" Target="../media/image110.jpg"/><Relationship Id="rId25" Type="http://schemas.openxmlformats.org/officeDocument/2006/relationships/image" Target="../media/image118.jpg"/><Relationship Id="rId33" Type="http://schemas.openxmlformats.org/officeDocument/2006/relationships/image" Target="../media/image126.png"/><Relationship Id="rId2" Type="http://schemas.openxmlformats.org/officeDocument/2006/relationships/image" Target="../media/image95.png"/><Relationship Id="rId16" Type="http://schemas.openxmlformats.org/officeDocument/2006/relationships/image" Target="../media/image109.jpg"/><Relationship Id="rId20" Type="http://schemas.openxmlformats.org/officeDocument/2006/relationships/image" Target="../media/image113.png"/><Relationship Id="rId29"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jpg"/><Relationship Id="rId24" Type="http://schemas.openxmlformats.org/officeDocument/2006/relationships/image" Target="../media/image117.png"/><Relationship Id="rId32" Type="http://schemas.openxmlformats.org/officeDocument/2006/relationships/image" Target="../media/image125.png"/><Relationship Id="rId5" Type="http://schemas.openxmlformats.org/officeDocument/2006/relationships/image" Target="../media/image98.jpg"/><Relationship Id="rId15" Type="http://schemas.openxmlformats.org/officeDocument/2006/relationships/image" Target="../media/image108.jpg"/><Relationship Id="rId23" Type="http://schemas.openxmlformats.org/officeDocument/2006/relationships/image" Target="../media/image116.png"/><Relationship Id="rId28" Type="http://schemas.openxmlformats.org/officeDocument/2006/relationships/image" Target="../media/image121.png"/><Relationship Id="rId10" Type="http://schemas.openxmlformats.org/officeDocument/2006/relationships/image" Target="../media/image103.jpg"/><Relationship Id="rId19" Type="http://schemas.openxmlformats.org/officeDocument/2006/relationships/image" Target="../media/image112.png"/><Relationship Id="rId31" Type="http://schemas.openxmlformats.org/officeDocument/2006/relationships/image" Target="../media/image124.png"/><Relationship Id="rId4" Type="http://schemas.openxmlformats.org/officeDocument/2006/relationships/image" Target="../media/image97.png"/><Relationship Id="rId9" Type="http://schemas.openxmlformats.org/officeDocument/2006/relationships/image" Target="../media/image102.jpg"/><Relationship Id="rId14" Type="http://schemas.openxmlformats.org/officeDocument/2006/relationships/image" Target="../media/image107.jpg"/><Relationship Id="rId22" Type="http://schemas.openxmlformats.org/officeDocument/2006/relationships/image" Target="../media/image115.jpg"/><Relationship Id="rId27" Type="http://schemas.openxmlformats.org/officeDocument/2006/relationships/image" Target="../media/image120.png"/><Relationship Id="rId30" Type="http://schemas.openxmlformats.org/officeDocument/2006/relationships/image" Target="../media/image123.png"/><Relationship Id="rId35" Type="http://schemas.openxmlformats.org/officeDocument/2006/relationships/image" Target="../media/image128.png"/><Relationship Id="rId8" Type="http://schemas.openxmlformats.org/officeDocument/2006/relationships/image" Target="../media/image101.jpg"/></Relationships>
</file>

<file path=ppt/slides/_rels/slide1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607779" y="2713898"/>
            <a:ext cx="4152900" cy="2395926"/>
          </a:xfrm>
          <a:prstGeom prst="rect">
            <a:avLst/>
          </a:prstGeom>
        </p:spPr>
      </p:pic>
      <p:pic>
        <p:nvPicPr>
          <p:cNvPr id="27" name="Picture 26"/>
          <p:cNvPicPr>
            <a:picLocks noChangeAspect="1"/>
          </p:cNvPicPr>
          <p:nvPr/>
        </p:nvPicPr>
        <p:blipFill>
          <a:blip r:embed="rId2"/>
          <a:stretch>
            <a:fillRect/>
          </a:stretch>
        </p:blipFill>
        <p:spPr>
          <a:xfrm>
            <a:off x="13447" y="4428782"/>
            <a:ext cx="4152900" cy="2395926"/>
          </a:xfrm>
          <a:prstGeom prst="rect">
            <a:avLst/>
          </a:prstGeom>
        </p:spPr>
      </p:pic>
      <p:sp>
        <p:nvSpPr>
          <p:cNvPr id="26" name="TextBox 25"/>
          <p:cNvSpPr txBox="1"/>
          <p:nvPr/>
        </p:nvSpPr>
        <p:spPr>
          <a:xfrm>
            <a:off x="13447" y="6486154"/>
            <a:ext cx="3263348" cy="338554"/>
          </a:xfrm>
          <a:prstGeom prst="rect">
            <a:avLst/>
          </a:prstGeom>
          <a:noFill/>
        </p:spPr>
        <p:txBody>
          <a:bodyPr wrap="square" rtlCol="0">
            <a:spAutoFit/>
          </a:bodyPr>
          <a:lstStyle/>
          <a:p>
            <a:r>
              <a:rPr lang="en-US" sz="1600" dirty="0">
                <a:solidFill>
                  <a:srgbClr val="5712D2"/>
                </a:solidFill>
                <a:latin typeface="+mj-lt"/>
              </a:rPr>
              <a:t>www.healthcaa.com</a:t>
            </a:r>
            <a:endParaRPr lang="en-IN" sz="1600" dirty="0">
              <a:solidFill>
                <a:srgbClr val="5712D2"/>
              </a:solidFill>
              <a:latin typeface="+mj-lt"/>
            </a:endParaRPr>
          </a:p>
        </p:txBody>
      </p:sp>
      <p:sp>
        <p:nvSpPr>
          <p:cNvPr id="24" name="TextBox 23"/>
          <p:cNvSpPr txBox="1"/>
          <p:nvPr/>
        </p:nvSpPr>
        <p:spPr>
          <a:xfrm>
            <a:off x="1496028" y="2532817"/>
            <a:ext cx="7828952" cy="1323439"/>
          </a:xfrm>
          <a:prstGeom prst="rect">
            <a:avLst/>
          </a:prstGeom>
          <a:noFill/>
        </p:spPr>
        <p:txBody>
          <a:bodyPr wrap="square" rtlCol="0">
            <a:spAutoFit/>
          </a:bodyPr>
          <a:lstStyle/>
          <a:p>
            <a:r>
              <a:rPr lang="en-IN" sz="8000" dirty="0">
                <a:solidFill>
                  <a:srgbClr val="FF6600"/>
                </a:solidFill>
                <a:latin typeface="Uni Neue Heavy" pitchFamily="2" charset="0"/>
              </a:rPr>
              <a:t>A</a:t>
            </a:r>
            <a:r>
              <a:rPr lang="en-IN" sz="5400" dirty="0">
                <a:solidFill>
                  <a:srgbClr val="FF6600"/>
                </a:solidFill>
                <a:latin typeface="Uni Neue Heavy" pitchFamily="2" charset="0"/>
              </a:rPr>
              <a:t>n</a:t>
            </a:r>
            <a:r>
              <a:rPr lang="en-IN" sz="7200" dirty="0">
                <a:solidFill>
                  <a:srgbClr val="FF6600"/>
                </a:solidFill>
                <a:latin typeface="Uni Neue Heavy" pitchFamily="2" charset="0"/>
              </a:rPr>
              <a:t> </a:t>
            </a:r>
            <a:r>
              <a:rPr lang="en-IN" sz="8000" dirty="0">
                <a:solidFill>
                  <a:srgbClr val="FF6600"/>
                </a:solidFill>
                <a:latin typeface="Uni Neue Heavy" pitchFamily="2" charset="0"/>
              </a:rPr>
              <a:t>I</a:t>
            </a:r>
            <a:r>
              <a:rPr lang="en-IN" sz="5400" dirty="0">
                <a:solidFill>
                  <a:srgbClr val="FF6600"/>
                </a:solidFill>
                <a:latin typeface="Uni Neue Heavy" pitchFamily="2" charset="0"/>
              </a:rPr>
              <a:t>ntroduction</a:t>
            </a:r>
            <a:endParaRPr lang="en-IN" sz="7200" dirty="0">
              <a:solidFill>
                <a:srgbClr val="FF6600"/>
              </a:solidFill>
              <a:latin typeface="Uni Neue Heavy" pitchFamily="2"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9738"/>
          <a:stretch/>
        </p:blipFill>
        <p:spPr>
          <a:xfrm>
            <a:off x="9343331" y="807095"/>
            <a:ext cx="2844316" cy="4819650"/>
          </a:xfrm>
          <a:prstGeom prst="rect">
            <a:avLst/>
          </a:prstGeom>
        </p:spPr>
      </p:pic>
      <p:sp>
        <p:nvSpPr>
          <p:cNvPr id="29" name="TextBox 28"/>
          <p:cNvSpPr txBox="1"/>
          <p:nvPr/>
        </p:nvSpPr>
        <p:spPr>
          <a:xfrm>
            <a:off x="4779030" y="4257561"/>
            <a:ext cx="4402667" cy="461665"/>
          </a:xfrm>
          <a:prstGeom prst="rect">
            <a:avLst/>
          </a:prstGeom>
          <a:noFill/>
        </p:spPr>
        <p:txBody>
          <a:bodyPr wrap="square" rtlCol="0">
            <a:spAutoFit/>
          </a:bodyPr>
          <a:lstStyle/>
          <a:p>
            <a:r>
              <a:rPr lang="en-IN" sz="2400" dirty="0">
                <a:solidFill>
                  <a:schemeClr val="accent3">
                    <a:lumMod val="75000"/>
                  </a:schemeClr>
                </a:solidFill>
                <a:latin typeface="Sitka Text" panose="02000505000000020004" pitchFamily="2" charset="0"/>
              </a:rPr>
              <a:t>June 2025</a:t>
            </a:r>
          </a:p>
        </p:txBody>
      </p:sp>
      <p:sp>
        <p:nvSpPr>
          <p:cNvPr id="4" name="Rectangle 3">
            <a:extLst>
              <a:ext uri="{FF2B5EF4-FFF2-40B4-BE49-F238E27FC236}">
                <a16:creationId xmlns:a16="http://schemas.microsoft.com/office/drawing/2014/main" id="{73347169-5480-2A77-E119-32D5BCDA99AA}"/>
              </a:ext>
            </a:extLst>
          </p:cNvPr>
          <p:cNvSpPr/>
          <p:nvPr/>
        </p:nvSpPr>
        <p:spPr>
          <a:xfrm>
            <a:off x="4760679" y="6320132"/>
            <a:ext cx="8049491" cy="4563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02060"/>
                </a:solidFill>
                <a:latin typeface="Sitka Heading" panose="02000505000000020004" pitchFamily="2" charset="0"/>
              </a:rPr>
              <a:t>Singapore | Harrow |  Bangalore | Gurugram | Mumbai</a:t>
            </a:r>
            <a:endParaRPr lang="en-IN" sz="2400" dirty="0">
              <a:solidFill>
                <a:srgbClr val="002060"/>
              </a:solidFill>
              <a:latin typeface="Sitka Heading" panose="02000505000000020004" pitchFamily="2" charset="0"/>
            </a:endParaRPr>
          </a:p>
        </p:txBody>
      </p:sp>
      <p:sp>
        <p:nvSpPr>
          <p:cNvPr id="5" name="Rectangle 4">
            <a:extLst>
              <a:ext uri="{FF2B5EF4-FFF2-40B4-BE49-F238E27FC236}">
                <a16:creationId xmlns:a16="http://schemas.microsoft.com/office/drawing/2014/main" id="{6B08C52B-CF55-CC4D-9AAB-DB2F4859F6F3}"/>
              </a:ext>
            </a:extLst>
          </p:cNvPr>
          <p:cNvSpPr/>
          <p:nvPr/>
        </p:nvSpPr>
        <p:spPr>
          <a:xfrm>
            <a:off x="2590801" y="3676146"/>
            <a:ext cx="5999018" cy="4563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1" dirty="0">
                <a:solidFill>
                  <a:srgbClr val="5712D2"/>
                </a:solidFill>
                <a:latin typeface="+mj-lt"/>
              </a:rPr>
              <a:t>A Healthcaa Group Company</a:t>
            </a:r>
            <a:endParaRPr lang="en-IN" sz="2000" i="1" dirty="0">
              <a:solidFill>
                <a:srgbClr val="5712D2"/>
              </a:solidFill>
              <a:latin typeface="+mj-lt"/>
            </a:endParaRPr>
          </a:p>
        </p:txBody>
      </p:sp>
      <p:pic>
        <p:nvPicPr>
          <p:cNvPr id="7" name="Picture 6" descr="A colorful spiral logo&#10;&#10;AI-generated content may be incorrect.">
            <a:extLst>
              <a:ext uri="{FF2B5EF4-FFF2-40B4-BE49-F238E27FC236}">
                <a16:creationId xmlns:a16="http://schemas.microsoft.com/office/drawing/2014/main" id="{222DDE9F-8635-DDA9-A366-9DEECE92E8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30" y="42419"/>
            <a:ext cx="1113124" cy="1158557"/>
          </a:xfrm>
          <a:prstGeom prst="rect">
            <a:avLst/>
          </a:prstGeom>
        </p:spPr>
      </p:pic>
    </p:spTree>
    <p:extLst>
      <p:ext uri="{BB962C8B-B14F-4D97-AF65-F5344CB8AC3E}">
        <p14:creationId xmlns:p14="http://schemas.microsoft.com/office/powerpoint/2010/main" val="86178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790" y="1708582"/>
            <a:ext cx="735277" cy="719082"/>
          </a:xfrm>
          <a:prstGeom prst="rect">
            <a:avLst/>
          </a:prstGeom>
        </p:spPr>
      </p:pic>
      <p:sp>
        <p:nvSpPr>
          <p:cNvPr id="2" name="TextBox 1"/>
          <p:cNvSpPr txBox="1"/>
          <p:nvPr/>
        </p:nvSpPr>
        <p:spPr>
          <a:xfrm>
            <a:off x="169333" y="101601"/>
            <a:ext cx="6841067" cy="646331"/>
          </a:xfrm>
          <a:prstGeom prst="rect">
            <a:avLst/>
          </a:prstGeom>
          <a:noFill/>
        </p:spPr>
        <p:txBody>
          <a:bodyPr wrap="square" rtlCol="0">
            <a:spAutoFit/>
          </a:bodyPr>
          <a:lstStyle/>
          <a:p>
            <a:r>
              <a:rPr lang="en-IN" sz="3600" dirty="0">
                <a:solidFill>
                  <a:srgbClr val="002060"/>
                </a:solidFill>
                <a:latin typeface="Sitka Heading" panose="02000505000000020004" pitchFamily="2" charset="0"/>
              </a:rPr>
              <a:t>Our Approach</a:t>
            </a:r>
          </a:p>
        </p:txBody>
      </p:sp>
      <p:cxnSp>
        <p:nvCxnSpPr>
          <p:cNvPr id="5" name="Straight Connector 4"/>
          <p:cNvCxnSpPr/>
          <p:nvPr/>
        </p:nvCxnSpPr>
        <p:spPr>
          <a:xfrm>
            <a:off x="0" y="1185336"/>
            <a:ext cx="121920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9" name="Teardrop 8"/>
          <p:cNvSpPr/>
          <p:nvPr/>
        </p:nvSpPr>
        <p:spPr>
          <a:xfrm>
            <a:off x="440267" y="778936"/>
            <a:ext cx="762000" cy="812800"/>
          </a:xfrm>
          <a:prstGeom prst="teardrop">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ardrop 11"/>
          <p:cNvSpPr/>
          <p:nvPr/>
        </p:nvSpPr>
        <p:spPr>
          <a:xfrm>
            <a:off x="6316133" y="702738"/>
            <a:ext cx="762000" cy="812800"/>
          </a:xfrm>
          <a:prstGeom prst="teardrop">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03201" y="2319871"/>
            <a:ext cx="5977465" cy="386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100" dirty="0">
                <a:solidFill>
                  <a:schemeClr val="tx1"/>
                </a:solidFill>
              </a:rPr>
              <a:t>Comprehensive Candidate </a:t>
            </a:r>
          </a:p>
          <a:p>
            <a:r>
              <a:rPr lang="en-US" sz="2100" dirty="0">
                <a:solidFill>
                  <a:schemeClr val="tx1"/>
                </a:solidFill>
              </a:rPr>
              <a:t>Evaluation, including cultural-fit</a:t>
            </a:r>
          </a:p>
          <a:p>
            <a:endParaRPr lang="en-US" sz="2000" dirty="0">
              <a:solidFill>
                <a:schemeClr val="tx1"/>
              </a:solidFill>
            </a:endParaRPr>
          </a:p>
          <a:p>
            <a:pPr marL="285750" indent="-285750">
              <a:buFont typeface="Arial" panose="020B0604020202020204" pitchFamily="34" charset="0"/>
              <a:buChar char="•"/>
            </a:pPr>
            <a:r>
              <a:rPr lang="en-US" sz="1750" dirty="0">
                <a:solidFill>
                  <a:schemeClr val="tx1"/>
                </a:solidFill>
              </a:rPr>
              <a:t>We comprehensively evaluate all candidates to ensure best-fit and have the experience to engage with the most senior candidate. </a:t>
            </a:r>
          </a:p>
          <a:p>
            <a:pPr marL="285750" indent="-285750">
              <a:buFont typeface="Arial" panose="020B0604020202020204" pitchFamily="34" charset="0"/>
              <a:buChar char="•"/>
            </a:pPr>
            <a:r>
              <a:rPr lang="en-US" sz="1750" dirty="0">
                <a:solidFill>
                  <a:schemeClr val="tx1"/>
                </a:solidFill>
              </a:rPr>
              <a:t>We incorporate the implications of differing culture to the building of high-performance teams </a:t>
            </a:r>
          </a:p>
          <a:p>
            <a:pPr marL="285750" indent="-285750">
              <a:buFont typeface="Arial" panose="020B0604020202020204" pitchFamily="34" charset="0"/>
              <a:buChar char="•"/>
            </a:pPr>
            <a:r>
              <a:rPr lang="en-US" sz="1750" dirty="0">
                <a:solidFill>
                  <a:schemeClr val="tx1"/>
                </a:solidFill>
              </a:rPr>
              <a:t>We evaluate not just the current role but the evolution of a candidate‘s career to ensure best fit, both culturally and role-wise.</a:t>
            </a:r>
            <a:endParaRPr lang="en-IN" sz="1750" dirty="0">
              <a:solidFill>
                <a:schemeClr val="tx1"/>
              </a:solidFill>
            </a:endParaRPr>
          </a:p>
        </p:txBody>
      </p:sp>
      <p:sp>
        <p:nvSpPr>
          <p:cNvPr id="16" name="Rectangle 15"/>
          <p:cNvSpPr/>
          <p:nvPr/>
        </p:nvSpPr>
        <p:spPr>
          <a:xfrm>
            <a:off x="6316133" y="2315918"/>
            <a:ext cx="5689600" cy="386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100" dirty="0">
                <a:solidFill>
                  <a:schemeClr val="tx1"/>
                </a:solidFill>
              </a:rPr>
              <a:t>Validated Shortlist</a:t>
            </a:r>
          </a:p>
          <a:p>
            <a:endParaRPr lang="en-US" sz="2000" dirty="0">
              <a:solidFill>
                <a:schemeClr val="tx1"/>
              </a:solidFill>
            </a:endParaRPr>
          </a:p>
          <a:p>
            <a:pPr marL="285750" indent="-285750">
              <a:buFont typeface="Arial" panose="020B0604020202020204" pitchFamily="34" charset="0"/>
              <a:buChar char="•"/>
            </a:pPr>
            <a:r>
              <a:rPr lang="en-US" sz="1750" dirty="0">
                <a:solidFill>
                  <a:schemeClr val="tx1"/>
                </a:solidFill>
              </a:rPr>
              <a:t>We provide validated introductions, not just CVs</a:t>
            </a:r>
          </a:p>
          <a:p>
            <a:pPr marL="285750" indent="-285750">
              <a:buFont typeface="Arial" panose="020B0604020202020204" pitchFamily="34" charset="0"/>
              <a:buChar char="•"/>
            </a:pPr>
            <a:r>
              <a:rPr lang="en-US" sz="1750" dirty="0">
                <a:solidFill>
                  <a:schemeClr val="tx1"/>
                </a:solidFill>
              </a:rPr>
              <a:t>We informally reference all candidates before presenting them on a shortlist.</a:t>
            </a:r>
          </a:p>
          <a:p>
            <a:pPr marL="285750" indent="-285750">
              <a:buFont typeface="Arial" panose="020B0604020202020204" pitchFamily="34" charset="0"/>
              <a:buChar char="•"/>
            </a:pPr>
            <a:r>
              <a:rPr lang="en-US" sz="1750" dirty="0">
                <a:solidFill>
                  <a:schemeClr val="tx1"/>
                </a:solidFill>
              </a:rPr>
              <a:t>This informal referencing (via industry peers and seniors) helps us differentiate top flight deal makers from talented but unexceptional professionals with detail not generated by interview or assessment of CVs</a:t>
            </a:r>
            <a:endParaRPr lang="en-IN" sz="1750" dirty="0">
              <a:solidFill>
                <a:schemeClr val="tx1"/>
              </a:solidFill>
            </a:endParaRPr>
          </a:p>
        </p:txBody>
      </p:sp>
      <p:pic>
        <p:nvPicPr>
          <p:cNvPr id="7" name="Picture 6"/>
          <p:cNvPicPr>
            <a:picLocks noChangeAspect="1"/>
          </p:cNvPicPr>
          <p:nvPr/>
        </p:nvPicPr>
        <p:blipFill rotWithShape="1">
          <a:blip r:embed="rId3"/>
          <a:srcRect b="10095"/>
          <a:stretch/>
        </p:blipFill>
        <p:spPr>
          <a:xfrm>
            <a:off x="6316133" y="1621715"/>
            <a:ext cx="723900" cy="702043"/>
          </a:xfrm>
          <a:prstGeom prst="rect">
            <a:avLst/>
          </a:prstGeom>
        </p:spPr>
      </p:pic>
    </p:spTree>
    <p:extLst>
      <p:ext uri="{BB962C8B-B14F-4D97-AF65-F5344CB8AC3E}">
        <p14:creationId xmlns:p14="http://schemas.microsoft.com/office/powerpoint/2010/main" val="410742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3" y="101601"/>
            <a:ext cx="7590710" cy="584775"/>
          </a:xfrm>
          <a:prstGeom prst="rect">
            <a:avLst/>
          </a:prstGeom>
          <a:noFill/>
        </p:spPr>
        <p:txBody>
          <a:bodyPr wrap="square" rtlCol="0">
            <a:spAutoFit/>
          </a:bodyPr>
          <a:lstStyle/>
          <a:p>
            <a:r>
              <a:rPr lang="en-IN" sz="3200" dirty="0">
                <a:solidFill>
                  <a:srgbClr val="002060"/>
                </a:solidFill>
                <a:latin typeface="Sitka Heading" panose="02000505000000020004" pitchFamily="2" charset="0"/>
              </a:rPr>
              <a:t>Our Footprints: We serve Globally…</a:t>
            </a:r>
          </a:p>
        </p:txBody>
      </p:sp>
      <p:pic>
        <p:nvPicPr>
          <p:cNvPr id="12290" name="Picture 2" descr="Clipart map global map, Clipart map global map Transparent FREE for  download on WebStockReview 2020"/>
          <p:cNvPicPr>
            <a:picLocks noChangeAspect="1" noChangeArrowheads="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958765" y="1025064"/>
            <a:ext cx="10039985" cy="5534542"/>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Alternate Process 12"/>
          <p:cNvSpPr/>
          <p:nvPr/>
        </p:nvSpPr>
        <p:spPr>
          <a:xfrm>
            <a:off x="310290" y="771843"/>
            <a:ext cx="1117600" cy="60959"/>
          </a:xfrm>
          <a:prstGeom prst="flowChartAlternateProcess">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ambria" panose="02040503050406030204" pitchFamily="18" charset="0"/>
            </a:endParaRPr>
          </a:p>
        </p:txBody>
      </p:sp>
    </p:spTree>
    <p:extLst>
      <p:ext uri="{BB962C8B-B14F-4D97-AF65-F5344CB8AC3E}">
        <p14:creationId xmlns:p14="http://schemas.microsoft.com/office/powerpoint/2010/main" val="5639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st of 15 Best Indian Pharma Companies with Logos">
            <a:extLst>
              <a:ext uri="{FF2B5EF4-FFF2-40B4-BE49-F238E27FC236}">
                <a16:creationId xmlns:a16="http://schemas.microsoft.com/office/drawing/2014/main" id="{DC09D9DD-DD35-9973-F18F-68DECE88F5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05"/>
          <a:stretch/>
        </p:blipFill>
        <p:spPr bwMode="auto">
          <a:xfrm>
            <a:off x="2972260" y="3468285"/>
            <a:ext cx="2098375" cy="930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st of 15 Best Indian Pharma Companies with Logos">
            <a:extLst>
              <a:ext uri="{FF2B5EF4-FFF2-40B4-BE49-F238E27FC236}">
                <a16:creationId xmlns:a16="http://schemas.microsoft.com/office/drawing/2014/main" id="{2F82120B-BC12-1F01-A0A0-0E66472A5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796" y="851916"/>
            <a:ext cx="2460630" cy="1238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ist of 15 Best Indian Pharma Companies with Logos">
            <a:extLst>
              <a:ext uri="{FF2B5EF4-FFF2-40B4-BE49-F238E27FC236}">
                <a16:creationId xmlns:a16="http://schemas.microsoft.com/office/drawing/2014/main" id="{44376776-622C-DF4D-91B0-CBC34EA1A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3" y="2243301"/>
            <a:ext cx="2207727" cy="8943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st of 15 Best Indian Pharma Companies with Logos">
            <a:extLst>
              <a:ext uri="{FF2B5EF4-FFF2-40B4-BE49-F238E27FC236}">
                <a16:creationId xmlns:a16="http://schemas.microsoft.com/office/drawing/2014/main" id="{227FE6EF-D916-BFF9-E40D-64C5ED03FC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2851" y="4611102"/>
            <a:ext cx="3048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st of 15 Best Indian Pharma Companies with Logos">
            <a:extLst>
              <a:ext uri="{FF2B5EF4-FFF2-40B4-BE49-F238E27FC236}">
                <a16:creationId xmlns:a16="http://schemas.microsoft.com/office/drawing/2014/main" id="{2FE5D4BA-2368-FC1A-BA3B-B1B64B66F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78" y="3429000"/>
            <a:ext cx="1969075" cy="8078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ist of 15 Best Indian Pharma Companies with Logos">
            <a:extLst>
              <a:ext uri="{FF2B5EF4-FFF2-40B4-BE49-F238E27FC236}">
                <a16:creationId xmlns:a16="http://schemas.microsoft.com/office/drawing/2014/main" id="{04C91FC7-B72C-A35D-4448-C2F0463F41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4509" y="3330477"/>
            <a:ext cx="2629196" cy="10681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upin Limited - Wikipedia">
            <a:extLst>
              <a:ext uri="{FF2B5EF4-FFF2-40B4-BE49-F238E27FC236}">
                <a16:creationId xmlns:a16="http://schemas.microsoft.com/office/drawing/2014/main" id="{6547A3D3-72C8-76F0-7BE4-10819DF58E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8797" y="1220801"/>
            <a:ext cx="1150583" cy="139874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ue Jet Healthcare Ltd | LinkedIn">
            <a:extLst>
              <a:ext uri="{FF2B5EF4-FFF2-40B4-BE49-F238E27FC236}">
                <a16:creationId xmlns:a16="http://schemas.microsoft.com/office/drawing/2014/main" id="{42AACED9-19A4-D5DE-95D1-07EB2A03D3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4718" y="2919058"/>
            <a:ext cx="1357220" cy="13572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tsuka Pharmaceutical India Pvt. Ltd ...">
            <a:extLst>
              <a:ext uri="{FF2B5EF4-FFF2-40B4-BE49-F238E27FC236}">
                <a16:creationId xmlns:a16="http://schemas.microsoft.com/office/drawing/2014/main" id="{93179074-5287-2A14-D4D1-51F72542647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3196" b="21068"/>
          <a:stretch/>
        </p:blipFill>
        <p:spPr bwMode="auto">
          <a:xfrm>
            <a:off x="9807130" y="1144607"/>
            <a:ext cx="1905000" cy="106175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roikaa Pharmaceuticals Ltd. | LinkedIn">
            <a:extLst>
              <a:ext uri="{FF2B5EF4-FFF2-40B4-BE49-F238E27FC236}">
                <a16:creationId xmlns:a16="http://schemas.microsoft.com/office/drawing/2014/main" id="{27BC84F7-587D-DABE-38C3-77937E8273A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2381" b="17861"/>
          <a:stretch/>
        </p:blipFill>
        <p:spPr bwMode="auto">
          <a:xfrm>
            <a:off x="2989103" y="4367582"/>
            <a:ext cx="1905000" cy="11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a Renon Healthcare | Ahmedabad">
            <a:extLst>
              <a:ext uri="{FF2B5EF4-FFF2-40B4-BE49-F238E27FC236}">
                <a16:creationId xmlns:a16="http://schemas.microsoft.com/office/drawing/2014/main" id="{912BAA32-27B6-6871-96D9-0F436FF373E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3903" b="20806"/>
          <a:stretch/>
        </p:blipFill>
        <p:spPr bwMode="auto">
          <a:xfrm>
            <a:off x="5271623" y="1119211"/>
            <a:ext cx="2133600" cy="11796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ndchemie Lifesciences | Mumbai">
            <a:extLst>
              <a:ext uri="{FF2B5EF4-FFF2-40B4-BE49-F238E27FC236}">
                <a16:creationId xmlns:a16="http://schemas.microsoft.com/office/drawing/2014/main" id="{8B84BB1E-3309-4540-F769-214A10F9B2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5819" y="2262278"/>
            <a:ext cx="2133601" cy="693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One stop solution for De-addiction ...">
            <a:extLst>
              <a:ext uri="{FF2B5EF4-FFF2-40B4-BE49-F238E27FC236}">
                <a16:creationId xmlns:a16="http://schemas.microsoft.com/office/drawing/2014/main" id="{6B77B31D-5C6E-9D00-3E79-87217EC5CF1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015" y="4450407"/>
            <a:ext cx="1943147" cy="807825"/>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0">
            <a:extLst>
              <a:ext uri="{FF2B5EF4-FFF2-40B4-BE49-F238E27FC236}">
                <a16:creationId xmlns:a16="http://schemas.microsoft.com/office/drawing/2014/main" id="{B8741F34-0A77-F869-2143-D9282E224145}"/>
              </a:ext>
            </a:extLst>
          </p:cNvPr>
          <p:cNvSpPr/>
          <p:nvPr/>
        </p:nvSpPr>
        <p:spPr>
          <a:xfrm>
            <a:off x="115823" y="851916"/>
            <a:ext cx="11010900" cy="53340"/>
          </a:xfrm>
          <a:custGeom>
            <a:avLst/>
            <a:gdLst/>
            <a:ahLst/>
            <a:cxnLst/>
            <a:rect l="l" t="t" r="r" b="b"/>
            <a:pathLst>
              <a:path w="11010900" h="53340">
                <a:moveTo>
                  <a:pt x="11010900" y="0"/>
                </a:moveTo>
                <a:lnTo>
                  <a:pt x="0" y="0"/>
                </a:lnTo>
                <a:lnTo>
                  <a:pt x="0" y="53339"/>
                </a:lnTo>
                <a:lnTo>
                  <a:pt x="11010900" y="53339"/>
                </a:lnTo>
                <a:lnTo>
                  <a:pt x="11010900" y="0"/>
                </a:lnTo>
                <a:close/>
              </a:path>
            </a:pathLst>
          </a:custGeom>
          <a:solidFill>
            <a:srgbClr val="9F005E"/>
          </a:solidFill>
        </p:spPr>
        <p:txBody>
          <a:bodyPr wrap="square" lIns="0" tIns="0" rIns="0" bIns="0" rtlCol="0"/>
          <a:lstStyle/>
          <a:p>
            <a:endParaRPr/>
          </a:p>
        </p:txBody>
      </p:sp>
      <p:sp>
        <p:nvSpPr>
          <p:cNvPr id="8" name="object 41">
            <a:extLst>
              <a:ext uri="{FF2B5EF4-FFF2-40B4-BE49-F238E27FC236}">
                <a16:creationId xmlns:a16="http://schemas.microsoft.com/office/drawing/2014/main" id="{9229453C-0FFB-4AF5-CF25-B4291597A788}"/>
              </a:ext>
            </a:extLst>
          </p:cNvPr>
          <p:cNvSpPr txBox="1">
            <a:spLocks/>
          </p:cNvSpPr>
          <p:nvPr/>
        </p:nvSpPr>
        <p:spPr>
          <a:xfrm>
            <a:off x="242315" y="152400"/>
            <a:ext cx="5779135" cy="615553"/>
          </a:xfrm>
          <a:prstGeom prst="rect">
            <a:avLst/>
          </a:prstGeom>
          <a:solidFill>
            <a:srgbClr val="F1F1F1"/>
          </a:solidFill>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065">
              <a:lnSpc>
                <a:spcPct val="100000"/>
              </a:lnSpc>
            </a:pPr>
            <a:r>
              <a:rPr lang="en-IN" sz="4000" b="1" spc="-90">
                <a:solidFill>
                  <a:srgbClr val="000000"/>
                </a:solidFill>
                <a:latin typeface="Candara" panose="020E0502030303020204" pitchFamily="34" charset="0"/>
                <a:cs typeface="Ebrima"/>
              </a:rPr>
              <a:t>C</a:t>
            </a:r>
            <a:r>
              <a:rPr lang="en-IN" sz="4000" b="1" spc="-150">
                <a:solidFill>
                  <a:srgbClr val="000000"/>
                </a:solidFill>
                <a:latin typeface="Candara" panose="020E0502030303020204" pitchFamily="34" charset="0"/>
                <a:cs typeface="Ebrima"/>
              </a:rPr>
              <a:t>l</a:t>
            </a:r>
            <a:r>
              <a:rPr lang="en-IN" sz="4000" b="1" spc="-160">
                <a:solidFill>
                  <a:srgbClr val="000000"/>
                </a:solidFill>
                <a:latin typeface="Candara" panose="020E0502030303020204" pitchFamily="34" charset="0"/>
                <a:cs typeface="Ebrima"/>
              </a:rPr>
              <a:t>i</a:t>
            </a:r>
            <a:r>
              <a:rPr lang="en-IN" sz="4000" b="1" spc="-80">
                <a:solidFill>
                  <a:srgbClr val="000000"/>
                </a:solidFill>
                <a:latin typeface="Candara" panose="020E0502030303020204" pitchFamily="34" charset="0"/>
                <a:cs typeface="Ebrima"/>
              </a:rPr>
              <a:t>e</a:t>
            </a:r>
            <a:r>
              <a:rPr lang="en-IN" sz="4000" b="1" spc="-165">
                <a:solidFill>
                  <a:srgbClr val="000000"/>
                </a:solidFill>
                <a:latin typeface="Candara" panose="020E0502030303020204" pitchFamily="34" charset="0"/>
                <a:cs typeface="Ebrima"/>
              </a:rPr>
              <a:t>n</a:t>
            </a:r>
            <a:r>
              <a:rPr lang="en-IN" sz="4000" b="1" spc="-170">
                <a:solidFill>
                  <a:srgbClr val="000000"/>
                </a:solidFill>
                <a:latin typeface="Candara" panose="020E0502030303020204" pitchFamily="34" charset="0"/>
                <a:cs typeface="Ebrima"/>
              </a:rPr>
              <a:t>t</a:t>
            </a:r>
            <a:r>
              <a:rPr lang="en-IN" sz="4000" b="1">
                <a:solidFill>
                  <a:srgbClr val="000000"/>
                </a:solidFill>
                <a:latin typeface="Candara" panose="020E0502030303020204" pitchFamily="34" charset="0"/>
                <a:cs typeface="Ebrima"/>
              </a:rPr>
              <a:t>s</a:t>
            </a:r>
            <a:r>
              <a:rPr lang="en-IN" sz="4000" b="1" spc="-125">
                <a:solidFill>
                  <a:srgbClr val="000000"/>
                </a:solidFill>
                <a:latin typeface="Candara" panose="020E0502030303020204" pitchFamily="34" charset="0"/>
                <a:cs typeface="Ebrima"/>
              </a:rPr>
              <a:t> </a:t>
            </a:r>
            <a:r>
              <a:rPr lang="en-IN" sz="4000" b="1" spc="-300">
                <a:solidFill>
                  <a:srgbClr val="000000"/>
                </a:solidFill>
                <a:latin typeface="Candara" panose="020E0502030303020204" pitchFamily="34" charset="0"/>
                <a:cs typeface="Ebrima"/>
              </a:rPr>
              <a:t>(R</a:t>
            </a:r>
            <a:r>
              <a:rPr lang="en-IN" sz="4000" b="1" spc="-320">
                <a:solidFill>
                  <a:srgbClr val="000000"/>
                </a:solidFill>
                <a:latin typeface="Candara" panose="020E0502030303020204" pitchFamily="34" charset="0"/>
                <a:cs typeface="Ebrima"/>
              </a:rPr>
              <a:t>e</a:t>
            </a:r>
            <a:r>
              <a:rPr lang="en-IN" sz="4000" b="1" spc="-325">
                <a:solidFill>
                  <a:srgbClr val="000000"/>
                </a:solidFill>
                <a:latin typeface="Candara" panose="020E0502030303020204" pitchFamily="34" charset="0"/>
                <a:cs typeface="Ebrima"/>
              </a:rPr>
              <a:t>c</a:t>
            </a:r>
            <a:r>
              <a:rPr lang="en-IN" sz="4000" b="1" spc="-310">
                <a:solidFill>
                  <a:srgbClr val="000000"/>
                </a:solidFill>
                <a:latin typeface="Candara" panose="020E0502030303020204" pitchFamily="34" charset="0"/>
                <a:cs typeface="Ebrima"/>
              </a:rPr>
              <a:t>r</a:t>
            </a:r>
            <a:r>
              <a:rPr lang="en-IN" sz="4000" b="1" spc="-405">
                <a:solidFill>
                  <a:srgbClr val="000000"/>
                </a:solidFill>
                <a:latin typeface="Candara" panose="020E0502030303020204" pitchFamily="34" charset="0"/>
                <a:cs typeface="Ebrima"/>
              </a:rPr>
              <a:t>u</a:t>
            </a:r>
            <a:r>
              <a:rPr lang="en-IN" sz="4000" b="1" spc="-475">
                <a:solidFill>
                  <a:srgbClr val="000000"/>
                </a:solidFill>
                <a:latin typeface="Candara" panose="020E0502030303020204" pitchFamily="34" charset="0"/>
                <a:cs typeface="Ebrima"/>
              </a:rPr>
              <a:t>i</a:t>
            </a:r>
            <a:r>
              <a:rPr lang="en-IN" sz="4000" b="1" spc="-495">
                <a:solidFill>
                  <a:srgbClr val="000000"/>
                </a:solidFill>
                <a:latin typeface="Candara" panose="020E0502030303020204" pitchFamily="34" charset="0"/>
                <a:cs typeface="Ebrima"/>
              </a:rPr>
              <a:t>t</a:t>
            </a:r>
            <a:r>
              <a:rPr lang="en-IN" sz="4000" b="1" spc="-490">
                <a:solidFill>
                  <a:srgbClr val="000000"/>
                </a:solidFill>
                <a:latin typeface="Candara" panose="020E0502030303020204" pitchFamily="34" charset="0"/>
                <a:cs typeface="Ebrima"/>
              </a:rPr>
              <a:t>m</a:t>
            </a:r>
            <a:r>
              <a:rPr lang="en-IN" sz="4000" b="1" spc="-365">
                <a:solidFill>
                  <a:srgbClr val="000000"/>
                </a:solidFill>
                <a:latin typeface="Candara" panose="020E0502030303020204" pitchFamily="34" charset="0"/>
                <a:cs typeface="Ebrima"/>
              </a:rPr>
              <a:t>e</a:t>
            </a:r>
            <a:r>
              <a:rPr lang="en-IN" sz="4000" b="1" spc="-465">
                <a:solidFill>
                  <a:srgbClr val="000000"/>
                </a:solidFill>
                <a:latin typeface="Candara" panose="020E0502030303020204" pitchFamily="34" charset="0"/>
                <a:cs typeface="Ebrima"/>
              </a:rPr>
              <a:t>nt</a:t>
            </a:r>
            <a:r>
              <a:rPr lang="en-IN" sz="4000" b="1">
                <a:solidFill>
                  <a:srgbClr val="000000"/>
                </a:solidFill>
                <a:latin typeface="Candara" panose="020E0502030303020204" pitchFamily="34" charset="0"/>
                <a:cs typeface="Ebrima"/>
              </a:rPr>
              <a:t>)</a:t>
            </a:r>
            <a:endParaRPr lang="en-IN" sz="4000" dirty="0">
              <a:latin typeface="Candara" panose="020E0502030303020204" pitchFamily="34" charset="0"/>
              <a:cs typeface="Ebrima"/>
            </a:endParaRPr>
          </a:p>
        </p:txBody>
      </p:sp>
      <p:pic>
        <p:nvPicPr>
          <p:cNvPr id="9" name="Picture 4" descr="Aurigene Pharmaceutical Services ...">
            <a:extLst>
              <a:ext uri="{FF2B5EF4-FFF2-40B4-BE49-F238E27FC236}">
                <a16:creationId xmlns:a16="http://schemas.microsoft.com/office/drawing/2014/main" id="{2AC33B6D-68A1-30BC-95F9-C8028890BBE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11091" b="12546"/>
          <a:stretch/>
        </p:blipFill>
        <p:spPr bwMode="auto">
          <a:xfrm>
            <a:off x="10154890" y="2405550"/>
            <a:ext cx="1514887" cy="1156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ester Biosciences reports Consolidated ...">
            <a:extLst>
              <a:ext uri="{FF2B5EF4-FFF2-40B4-BE49-F238E27FC236}">
                <a16:creationId xmlns:a16="http://schemas.microsoft.com/office/drawing/2014/main" id="{541CE35C-CF1B-BE9E-01DC-26849279833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3448" t="18052" r="13448" b="25940"/>
          <a:stretch/>
        </p:blipFill>
        <p:spPr bwMode="auto">
          <a:xfrm>
            <a:off x="2922013" y="5474975"/>
            <a:ext cx="2677069" cy="1230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Genova Diagnostics Announces New CEO">
            <a:extLst>
              <a:ext uri="{FF2B5EF4-FFF2-40B4-BE49-F238E27FC236}">
                <a16:creationId xmlns:a16="http://schemas.microsoft.com/office/drawing/2014/main" id="{579538FB-5D89-412B-FC75-08B1AC9DDEB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44486" y="4740745"/>
            <a:ext cx="1727981" cy="6551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Jubilant Biosys Limited | LinkedIn">
            <a:extLst>
              <a:ext uri="{FF2B5EF4-FFF2-40B4-BE49-F238E27FC236}">
                <a16:creationId xmlns:a16="http://schemas.microsoft.com/office/drawing/2014/main" id="{4741E210-3C79-4FB9-5842-78D721A5267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21450" y="5445604"/>
            <a:ext cx="1300754" cy="13007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Morepen Laboratories | Investors and ...">
            <a:extLst>
              <a:ext uri="{FF2B5EF4-FFF2-40B4-BE49-F238E27FC236}">
                <a16:creationId xmlns:a16="http://schemas.microsoft.com/office/drawing/2014/main" id="{7E695D5C-681C-DF2C-30BF-665F50CBC8D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79737" y="5110780"/>
            <a:ext cx="1968612" cy="14061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Aster DM to launch healthcare facility ...">
            <a:extLst>
              <a:ext uri="{FF2B5EF4-FFF2-40B4-BE49-F238E27FC236}">
                <a16:creationId xmlns:a16="http://schemas.microsoft.com/office/drawing/2014/main" id="{7861A0E1-F8AA-F60D-0AD1-E9E8FF2036D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77461" y="5520207"/>
            <a:ext cx="2117679" cy="117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Biotech Pharma CRO">
            <a:extLst>
              <a:ext uri="{FF2B5EF4-FFF2-40B4-BE49-F238E27FC236}">
                <a16:creationId xmlns:a16="http://schemas.microsoft.com/office/drawing/2014/main" id="{EB89A09B-B8DB-65D0-0876-F59319A0707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899434" y="3888725"/>
            <a:ext cx="1957429" cy="5693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Adani Group - Wikipedia">
            <a:extLst>
              <a:ext uri="{FF2B5EF4-FFF2-40B4-BE49-F238E27FC236}">
                <a16:creationId xmlns:a16="http://schemas.microsoft.com/office/drawing/2014/main" id="{B4D0BCF2-DF6E-C1C2-2928-49E5673A085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7330" y="1118838"/>
            <a:ext cx="2133600" cy="7487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liance Industries - Wikipedia">
            <a:extLst>
              <a:ext uri="{FF2B5EF4-FFF2-40B4-BE49-F238E27FC236}">
                <a16:creationId xmlns:a16="http://schemas.microsoft.com/office/drawing/2014/main" id="{8270F7BE-B704-1428-017E-3F9EED09A12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31882" y="2139381"/>
            <a:ext cx="1632444" cy="11245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B17429-1D6E-5DCB-F4F7-E611601D46A7}"/>
              </a:ext>
            </a:extLst>
          </p:cNvPr>
          <p:cNvSpPr txBox="1"/>
          <p:nvPr/>
        </p:nvSpPr>
        <p:spPr>
          <a:xfrm>
            <a:off x="9660379" y="6516931"/>
            <a:ext cx="2531621"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spTree>
    <p:extLst>
      <p:ext uri="{BB962C8B-B14F-4D97-AF65-F5344CB8AC3E}">
        <p14:creationId xmlns:p14="http://schemas.microsoft.com/office/powerpoint/2010/main" val="353013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 name="Picture 30" descr="Fincare Small Finance Banks ...">
            <a:extLst>
              <a:ext uri="{FF2B5EF4-FFF2-40B4-BE49-F238E27FC236}">
                <a16:creationId xmlns:a16="http://schemas.microsoft.com/office/drawing/2014/main" id="{01F335B1-6068-E708-C1E9-5A62EE0DB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202" y="3806825"/>
            <a:ext cx="24479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ajaj Capital Ltd in Thane West,Mumbai ...">
            <a:extLst>
              <a:ext uri="{FF2B5EF4-FFF2-40B4-BE49-F238E27FC236}">
                <a16:creationId xmlns:a16="http://schemas.microsoft.com/office/drawing/2014/main" id="{35800A12-924C-4C97-A574-CFA89F2997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637" r="11134"/>
          <a:stretch/>
        </p:blipFill>
        <p:spPr bwMode="auto">
          <a:xfrm>
            <a:off x="6398490" y="3426403"/>
            <a:ext cx="2454612" cy="8880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U Small Finance Bank - Wikipedia">
            <a:extLst>
              <a:ext uri="{FF2B5EF4-FFF2-40B4-BE49-F238E27FC236}">
                <a16:creationId xmlns:a16="http://schemas.microsoft.com/office/drawing/2014/main" id="{B91A1D6D-4302-1621-DE54-8B8A3657B9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570" b="22864"/>
          <a:stretch/>
        </p:blipFill>
        <p:spPr bwMode="auto">
          <a:xfrm>
            <a:off x="222780" y="1045029"/>
            <a:ext cx="1631899" cy="9394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Baroda Global Shared Service Careers ...">
            <a:extLst>
              <a:ext uri="{FF2B5EF4-FFF2-40B4-BE49-F238E27FC236}">
                <a16:creationId xmlns:a16="http://schemas.microsoft.com/office/drawing/2014/main" id="{96ED2FCF-138A-38A1-6BDF-10260A6FC46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3182" b="34091"/>
          <a:stretch/>
        </p:blipFill>
        <p:spPr bwMode="auto">
          <a:xfrm>
            <a:off x="97057" y="3221166"/>
            <a:ext cx="3399303" cy="11125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Piramal Finance launches 'Innovation ...">
            <a:extLst>
              <a:ext uri="{FF2B5EF4-FFF2-40B4-BE49-F238E27FC236}">
                <a16:creationId xmlns:a16="http://schemas.microsoft.com/office/drawing/2014/main" id="{0B7256B5-2DCA-8D53-2319-8AE028BA3E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4744" y="1072137"/>
            <a:ext cx="1970667" cy="10933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B3234313-9605-B584-3463-D99459DA97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5444" y="1240520"/>
            <a:ext cx="2129477" cy="424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slice | LinkedIn">
            <a:extLst>
              <a:ext uri="{FF2B5EF4-FFF2-40B4-BE49-F238E27FC236}">
                <a16:creationId xmlns:a16="http://schemas.microsoft.com/office/drawing/2014/main" id="{A090A8DB-4E63-BB0C-B371-F464B23002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0135" y="1133967"/>
            <a:ext cx="895496" cy="8954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red (company) - Wikipedia">
            <a:extLst>
              <a:ext uri="{FF2B5EF4-FFF2-40B4-BE49-F238E27FC236}">
                <a16:creationId xmlns:a16="http://schemas.microsoft.com/office/drawing/2014/main" id="{9236DB92-BF8A-1ABA-13C3-B2733944D9B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884" t="2032" r="28714" b="12182"/>
          <a:stretch/>
        </p:blipFill>
        <p:spPr bwMode="auto">
          <a:xfrm>
            <a:off x="6870833" y="1142987"/>
            <a:ext cx="841182" cy="92823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ajaj Finserv Ltd in Gurgaon Sector 14 ...">
            <a:extLst>
              <a:ext uri="{FF2B5EF4-FFF2-40B4-BE49-F238E27FC236}">
                <a16:creationId xmlns:a16="http://schemas.microsoft.com/office/drawing/2014/main" id="{8007FDEB-E60A-0D46-7D88-46C13C24E0B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1233" b="20268"/>
          <a:stretch/>
        </p:blipFill>
        <p:spPr bwMode="auto">
          <a:xfrm>
            <a:off x="9492720" y="1063137"/>
            <a:ext cx="2476500" cy="10809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ESAF Bank – Apps on Google Play">
            <a:extLst>
              <a:ext uri="{FF2B5EF4-FFF2-40B4-BE49-F238E27FC236}">
                <a16:creationId xmlns:a16="http://schemas.microsoft.com/office/drawing/2014/main" id="{3B4FD996-A750-21EE-D415-48FF96AF9B3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8239" t="14859" r="14322" b="21183"/>
          <a:stretch/>
        </p:blipFill>
        <p:spPr bwMode="auto">
          <a:xfrm>
            <a:off x="9204045" y="2245692"/>
            <a:ext cx="2057135" cy="97547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Jana Small Finance Bank - Wikipedia">
            <a:extLst>
              <a:ext uri="{FF2B5EF4-FFF2-40B4-BE49-F238E27FC236}">
                <a16:creationId xmlns:a16="http://schemas.microsoft.com/office/drawing/2014/main" id="{9190FB80-2500-7EC6-B790-C35116A1DC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7389" y="2302196"/>
            <a:ext cx="1765355" cy="92823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aulana Azad Medical College Delhi Gate ...">
            <a:extLst>
              <a:ext uri="{FF2B5EF4-FFF2-40B4-BE49-F238E27FC236}">
                <a16:creationId xmlns:a16="http://schemas.microsoft.com/office/drawing/2014/main" id="{DAE5108A-6AF7-64AA-AF69-91BE1B8E4B9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33888" b="35954"/>
          <a:stretch/>
        </p:blipFill>
        <p:spPr bwMode="auto">
          <a:xfrm>
            <a:off x="3470364" y="2249965"/>
            <a:ext cx="2463763" cy="7430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Utkarsh Small Finance Bank Ltd ...">
            <a:extLst>
              <a:ext uri="{FF2B5EF4-FFF2-40B4-BE49-F238E27FC236}">
                <a16:creationId xmlns:a16="http://schemas.microsoft.com/office/drawing/2014/main" id="{0037E5A4-3900-FA34-3E67-BAFCE83CF3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275" y="4199462"/>
            <a:ext cx="2508229" cy="139160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uryoday Small Finance Bank Limited ...">
            <a:extLst>
              <a:ext uri="{FF2B5EF4-FFF2-40B4-BE49-F238E27FC236}">
                <a16:creationId xmlns:a16="http://schemas.microsoft.com/office/drawing/2014/main" id="{4226D90D-68D2-1602-EFCE-AF7D43E6C29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17465" y="3367534"/>
            <a:ext cx="24765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Equitas Small Finance Bank IPO - Date ...">
            <a:extLst>
              <a:ext uri="{FF2B5EF4-FFF2-40B4-BE49-F238E27FC236}">
                <a16:creationId xmlns:a16="http://schemas.microsoft.com/office/drawing/2014/main" id="{6CA5D11A-FFEB-9971-4A7A-4A96B7A0CE43}"/>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2694" b="9093"/>
          <a:stretch/>
        </p:blipFill>
        <p:spPr bwMode="auto">
          <a:xfrm>
            <a:off x="3675999" y="3125954"/>
            <a:ext cx="2119268" cy="92823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Kotak Life Official - YouTube">
            <a:extLst>
              <a:ext uri="{FF2B5EF4-FFF2-40B4-BE49-F238E27FC236}">
                <a16:creationId xmlns:a16="http://schemas.microsoft.com/office/drawing/2014/main" id="{0F606F40-9630-B633-745C-2458760F1EE5}"/>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16985" b="16462"/>
          <a:stretch/>
        </p:blipFill>
        <p:spPr bwMode="auto">
          <a:xfrm>
            <a:off x="3746829" y="5342313"/>
            <a:ext cx="2048438" cy="1363287"/>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0">
            <a:extLst>
              <a:ext uri="{FF2B5EF4-FFF2-40B4-BE49-F238E27FC236}">
                <a16:creationId xmlns:a16="http://schemas.microsoft.com/office/drawing/2014/main" id="{D02D7FA5-8408-FF58-BDD2-25FCE94B1BF0}"/>
              </a:ext>
            </a:extLst>
          </p:cNvPr>
          <p:cNvSpPr/>
          <p:nvPr/>
        </p:nvSpPr>
        <p:spPr>
          <a:xfrm>
            <a:off x="115823" y="851916"/>
            <a:ext cx="11010900" cy="53340"/>
          </a:xfrm>
          <a:custGeom>
            <a:avLst/>
            <a:gdLst/>
            <a:ahLst/>
            <a:cxnLst/>
            <a:rect l="l" t="t" r="r" b="b"/>
            <a:pathLst>
              <a:path w="11010900" h="53340">
                <a:moveTo>
                  <a:pt x="11010900" y="0"/>
                </a:moveTo>
                <a:lnTo>
                  <a:pt x="0" y="0"/>
                </a:lnTo>
                <a:lnTo>
                  <a:pt x="0" y="53339"/>
                </a:lnTo>
                <a:lnTo>
                  <a:pt x="11010900" y="53339"/>
                </a:lnTo>
                <a:lnTo>
                  <a:pt x="11010900" y="0"/>
                </a:lnTo>
                <a:close/>
              </a:path>
            </a:pathLst>
          </a:custGeom>
          <a:solidFill>
            <a:srgbClr val="9F005E"/>
          </a:solidFill>
        </p:spPr>
        <p:txBody>
          <a:bodyPr wrap="square" lIns="0" tIns="0" rIns="0" bIns="0" rtlCol="0"/>
          <a:lstStyle/>
          <a:p>
            <a:endParaRPr/>
          </a:p>
        </p:txBody>
      </p:sp>
      <p:sp>
        <p:nvSpPr>
          <p:cNvPr id="3" name="object 41">
            <a:extLst>
              <a:ext uri="{FF2B5EF4-FFF2-40B4-BE49-F238E27FC236}">
                <a16:creationId xmlns:a16="http://schemas.microsoft.com/office/drawing/2014/main" id="{88FFBA4C-6BDE-3B41-442D-9470332AC291}"/>
              </a:ext>
            </a:extLst>
          </p:cNvPr>
          <p:cNvSpPr txBox="1">
            <a:spLocks/>
          </p:cNvSpPr>
          <p:nvPr/>
        </p:nvSpPr>
        <p:spPr>
          <a:xfrm>
            <a:off x="242315" y="152400"/>
            <a:ext cx="5779135" cy="615553"/>
          </a:xfrm>
          <a:prstGeom prst="rect">
            <a:avLst/>
          </a:prstGeom>
          <a:solidFill>
            <a:srgbClr val="F1F1F1"/>
          </a:solidFill>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065">
              <a:lnSpc>
                <a:spcPct val="100000"/>
              </a:lnSpc>
            </a:pPr>
            <a:r>
              <a:rPr lang="en-IN" sz="4000" b="1" spc="-90">
                <a:solidFill>
                  <a:srgbClr val="000000"/>
                </a:solidFill>
                <a:latin typeface="Candara" panose="020E0502030303020204" pitchFamily="34" charset="0"/>
                <a:cs typeface="Ebrima"/>
              </a:rPr>
              <a:t>C</a:t>
            </a:r>
            <a:r>
              <a:rPr lang="en-IN" sz="4000" b="1" spc="-150">
                <a:solidFill>
                  <a:srgbClr val="000000"/>
                </a:solidFill>
                <a:latin typeface="Candara" panose="020E0502030303020204" pitchFamily="34" charset="0"/>
                <a:cs typeface="Ebrima"/>
              </a:rPr>
              <a:t>l</a:t>
            </a:r>
            <a:r>
              <a:rPr lang="en-IN" sz="4000" b="1" spc="-160">
                <a:solidFill>
                  <a:srgbClr val="000000"/>
                </a:solidFill>
                <a:latin typeface="Candara" panose="020E0502030303020204" pitchFamily="34" charset="0"/>
                <a:cs typeface="Ebrima"/>
              </a:rPr>
              <a:t>i</a:t>
            </a:r>
            <a:r>
              <a:rPr lang="en-IN" sz="4000" b="1" spc="-80">
                <a:solidFill>
                  <a:srgbClr val="000000"/>
                </a:solidFill>
                <a:latin typeface="Candara" panose="020E0502030303020204" pitchFamily="34" charset="0"/>
                <a:cs typeface="Ebrima"/>
              </a:rPr>
              <a:t>e</a:t>
            </a:r>
            <a:r>
              <a:rPr lang="en-IN" sz="4000" b="1" spc="-165">
                <a:solidFill>
                  <a:srgbClr val="000000"/>
                </a:solidFill>
                <a:latin typeface="Candara" panose="020E0502030303020204" pitchFamily="34" charset="0"/>
                <a:cs typeface="Ebrima"/>
              </a:rPr>
              <a:t>n</a:t>
            </a:r>
            <a:r>
              <a:rPr lang="en-IN" sz="4000" b="1" spc="-170">
                <a:solidFill>
                  <a:srgbClr val="000000"/>
                </a:solidFill>
                <a:latin typeface="Candara" panose="020E0502030303020204" pitchFamily="34" charset="0"/>
                <a:cs typeface="Ebrima"/>
              </a:rPr>
              <a:t>t</a:t>
            </a:r>
            <a:r>
              <a:rPr lang="en-IN" sz="4000" b="1">
                <a:solidFill>
                  <a:srgbClr val="000000"/>
                </a:solidFill>
                <a:latin typeface="Candara" panose="020E0502030303020204" pitchFamily="34" charset="0"/>
                <a:cs typeface="Ebrima"/>
              </a:rPr>
              <a:t>s</a:t>
            </a:r>
            <a:r>
              <a:rPr lang="en-IN" sz="4000" b="1" spc="-125">
                <a:solidFill>
                  <a:srgbClr val="000000"/>
                </a:solidFill>
                <a:latin typeface="Candara" panose="020E0502030303020204" pitchFamily="34" charset="0"/>
                <a:cs typeface="Ebrima"/>
              </a:rPr>
              <a:t> </a:t>
            </a:r>
            <a:r>
              <a:rPr lang="en-IN" sz="4000" b="1" spc="-300">
                <a:solidFill>
                  <a:srgbClr val="000000"/>
                </a:solidFill>
                <a:latin typeface="Candara" panose="020E0502030303020204" pitchFamily="34" charset="0"/>
                <a:cs typeface="Ebrima"/>
              </a:rPr>
              <a:t>(R</a:t>
            </a:r>
            <a:r>
              <a:rPr lang="en-IN" sz="4000" b="1" spc="-320">
                <a:solidFill>
                  <a:srgbClr val="000000"/>
                </a:solidFill>
                <a:latin typeface="Candara" panose="020E0502030303020204" pitchFamily="34" charset="0"/>
                <a:cs typeface="Ebrima"/>
              </a:rPr>
              <a:t>e</a:t>
            </a:r>
            <a:r>
              <a:rPr lang="en-IN" sz="4000" b="1" spc="-325">
                <a:solidFill>
                  <a:srgbClr val="000000"/>
                </a:solidFill>
                <a:latin typeface="Candara" panose="020E0502030303020204" pitchFamily="34" charset="0"/>
                <a:cs typeface="Ebrima"/>
              </a:rPr>
              <a:t>c</a:t>
            </a:r>
            <a:r>
              <a:rPr lang="en-IN" sz="4000" b="1" spc="-310">
                <a:solidFill>
                  <a:srgbClr val="000000"/>
                </a:solidFill>
                <a:latin typeface="Candara" panose="020E0502030303020204" pitchFamily="34" charset="0"/>
                <a:cs typeface="Ebrima"/>
              </a:rPr>
              <a:t>r</a:t>
            </a:r>
            <a:r>
              <a:rPr lang="en-IN" sz="4000" b="1" spc="-405">
                <a:solidFill>
                  <a:srgbClr val="000000"/>
                </a:solidFill>
                <a:latin typeface="Candara" panose="020E0502030303020204" pitchFamily="34" charset="0"/>
                <a:cs typeface="Ebrima"/>
              </a:rPr>
              <a:t>u</a:t>
            </a:r>
            <a:r>
              <a:rPr lang="en-IN" sz="4000" b="1" spc="-475">
                <a:solidFill>
                  <a:srgbClr val="000000"/>
                </a:solidFill>
                <a:latin typeface="Candara" panose="020E0502030303020204" pitchFamily="34" charset="0"/>
                <a:cs typeface="Ebrima"/>
              </a:rPr>
              <a:t>i</a:t>
            </a:r>
            <a:r>
              <a:rPr lang="en-IN" sz="4000" b="1" spc="-495">
                <a:solidFill>
                  <a:srgbClr val="000000"/>
                </a:solidFill>
                <a:latin typeface="Candara" panose="020E0502030303020204" pitchFamily="34" charset="0"/>
                <a:cs typeface="Ebrima"/>
              </a:rPr>
              <a:t>t</a:t>
            </a:r>
            <a:r>
              <a:rPr lang="en-IN" sz="4000" b="1" spc="-490">
                <a:solidFill>
                  <a:srgbClr val="000000"/>
                </a:solidFill>
                <a:latin typeface="Candara" panose="020E0502030303020204" pitchFamily="34" charset="0"/>
                <a:cs typeface="Ebrima"/>
              </a:rPr>
              <a:t>m</a:t>
            </a:r>
            <a:r>
              <a:rPr lang="en-IN" sz="4000" b="1" spc="-365">
                <a:solidFill>
                  <a:srgbClr val="000000"/>
                </a:solidFill>
                <a:latin typeface="Candara" panose="020E0502030303020204" pitchFamily="34" charset="0"/>
                <a:cs typeface="Ebrima"/>
              </a:rPr>
              <a:t>e</a:t>
            </a:r>
            <a:r>
              <a:rPr lang="en-IN" sz="4000" b="1" spc="-465">
                <a:solidFill>
                  <a:srgbClr val="000000"/>
                </a:solidFill>
                <a:latin typeface="Candara" panose="020E0502030303020204" pitchFamily="34" charset="0"/>
                <a:cs typeface="Ebrima"/>
              </a:rPr>
              <a:t>nt</a:t>
            </a:r>
            <a:r>
              <a:rPr lang="en-IN" sz="4000" b="1">
                <a:solidFill>
                  <a:srgbClr val="000000"/>
                </a:solidFill>
                <a:latin typeface="Candara" panose="020E0502030303020204" pitchFamily="34" charset="0"/>
                <a:cs typeface="Ebrima"/>
              </a:rPr>
              <a:t>)</a:t>
            </a:r>
            <a:endParaRPr lang="en-IN" sz="4000" dirty="0">
              <a:latin typeface="Candara" panose="020E0502030303020204" pitchFamily="34" charset="0"/>
              <a:cs typeface="Ebrima"/>
            </a:endParaRPr>
          </a:p>
        </p:txBody>
      </p:sp>
      <p:pic>
        <p:nvPicPr>
          <p:cNvPr id="5" name="Picture 20" descr="Aragen Life Sciences | Hyderabad">
            <a:extLst>
              <a:ext uri="{FF2B5EF4-FFF2-40B4-BE49-F238E27FC236}">
                <a16:creationId xmlns:a16="http://schemas.microsoft.com/office/drawing/2014/main" id="{ED1BCC8A-80B6-A7D8-B8D9-C2C5ED403A1D}"/>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22769" b="23455"/>
          <a:stretch/>
        </p:blipFill>
        <p:spPr bwMode="auto">
          <a:xfrm>
            <a:off x="9582844" y="4159130"/>
            <a:ext cx="2133600" cy="11473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DMOs, CRO, Contract research ...">
            <a:extLst>
              <a:ext uri="{FF2B5EF4-FFF2-40B4-BE49-F238E27FC236}">
                <a16:creationId xmlns:a16="http://schemas.microsoft.com/office/drawing/2014/main" id="{8BF73307-38C4-A317-4792-BBA1C1A479E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60379" y="5306504"/>
            <a:ext cx="1915368" cy="11426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Zenex - Multiples">
            <a:extLst>
              <a:ext uri="{FF2B5EF4-FFF2-40B4-BE49-F238E27FC236}">
                <a16:creationId xmlns:a16="http://schemas.microsoft.com/office/drawing/2014/main" id="{E0AA1B1D-7D95-8230-1472-4D71C4E707B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24555" y="5408643"/>
            <a:ext cx="2340452" cy="1230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dcliffe Labs Acquires Rajasthan's ...">
            <a:extLst>
              <a:ext uri="{FF2B5EF4-FFF2-40B4-BE49-F238E27FC236}">
                <a16:creationId xmlns:a16="http://schemas.microsoft.com/office/drawing/2014/main" id="{74ECBBE1-22A7-68DE-74FF-AA842E720BC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98490" y="4333668"/>
            <a:ext cx="2532730" cy="982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dusInd Bank. IndusInd Bank limited ...">
            <a:extLst>
              <a:ext uri="{FF2B5EF4-FFF2-40B4-BE49-F238E27FC236}">
                <a16:creationId xmlns:a16="http://schemas.microsoft.com/office/drawing/2014/main" id="{6DC5C019-3C94-A47B-C92E-BD565B9D743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9898" y="2245692"/>
            <a:ext cx="2872878" cy="950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AAEF43-C3BC-3EDE-1781-98956CC0A316}"/>
              </a:ext>
            </a:extLst>
          </p:cNvPr>
          <p:cNvSpPr txBox="1"/>
          <p:nvPr/>
        </p:nvSpPr>
        <p:spPr>
          <a:xfrm>
            <a:off x="9660379" y="6516931"/>
            <a:ext cx="2531621"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spTree>
    <p:extLst>
      <p:ext uri="{BB962C8B-B14F-4D97-AF65-F5344CB8AC3E}">
        <p14:creationId xmlns:p14="http://schemas.microsoft.com/office/powerpoint/2010/main" val="163824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0">
            <a:extLst>
              <a:ext uri="{FF2B5EF4-FFF2-40B4-BE49-F238E27FC236}">
                <a16:creationId xmlns:a16="http://schemas.microsoft.com/office/drawing/2014/main" id="{E5FB3AB8-F209-2E31-FA8D-67E81ED8AD6A}"/>
              </a:ext>
            </a:extLst>
          </p:cNvPr>
          <p:cNvSpPr/>
          <p:nvPr/>
        </p:nvSpPr>
        <p:spPr>
          <a:xfrm>
            <a:off x="115823" y="851916"/>
            <a:ext cx="11010900" cy="53340"/>
          </a:xfrm>
          <a:custGeom>
            <a:avLst/>
            <a:gdLst/>
            <a:ahLst/>
            <a:cxnLst/>
            <a:rect l="l" t="t" r="r" b="b"/>
            <a:pathLst>
              <a:path w="11010900" h="53340">
                <a:moveTo>
                  <a:pt x="11010900" y="0"/>
                </a:moveTo>
                <a:lnTo>
                  <a:pt x="0" y="0"/>
                </a:lnTo>
                <a:lnTo>
                  <a:pt x="0" y="53339"/>
                </a:lnTo>
                <a:lnTo>
                  <a:pt x="11010900" y="53339"/>
                </a:lnTo>
                <a:lnTo>
                  <a:pt x="11010900" y="0"/>
                </a:lnTo>
                <a:close/>
              </a:path>
            </a:pathLst>
          </a:custGeom>
          <a:solidFill>
            <a:srgbClr val="9F005E"/>
          </a:solidFill>
        </p:spPr>
        <p:txBody>
          <a:bodyPr wrap="square" lIns="0" tIns="0" rIns="0" bIns="0" rtlCol="0"/>
          <a:lstStyle/>
          <a:p>
            <a:endParaRPr/>
          </a:p>
        </p:txBody>
      </p:sp>
      <p:sp>
        <p:nvSpPr>
          <p:cNvPr id="5" name="object 41">
            <a:extLst>
              <a:ext uri="{FF2B5EF4-FFF2-40B4-BE49-F238E27FC236}">
                <a16:creationId xmlns:a16="http://schemas.microsoft.com/office/drawing/2014/main" id="{77CF053C-5567-A191-A7C3-51BB4E7ADE78}"/>
              </a:ext>
            </a:extLst>
          </p:cNvPr>
          <p:cNvSpPr txBox="1">
            <a:spLocks/>
          </p:cNvSpPr>
          <p:nvPr/>
        </p:nvSpPr>
        <p:spPr>
          <a:xfrm>
            <a:off x="242315" y="152400"/>
            <a:ext cx="5779135" cy="615553"/>
          </a:xfrm>
          <a:prstGeom prst="rect">
            <a:avLst/>
          </a:prstGeom>
          <a:solidFill>
            <a:srgbClr val="F1F1F1"/>
          </a:solidFill>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065">
              <a:lnSpc>
                <a:spcPct val="100000"/>
              </a:lnSpc>
            </a:pPr>
            <a:r>
              <a:rPr lang="en-IN" sz="4000" b="1" spc="-90">
                <a:solidFill>
                  <a:srgbClr val="000000"/>
                </a:solidFill>
                <a:latin typeface="Candara" panose="020E0502030303020204" pitchFamily="34" charset="0"/>
                <a:cs typeface="Ebrima"/>
              </a:rPr>
              <a:t>C</a:t>
            </a:r>
            <a:r>
              <a:rPr lang="en-IN" sz="4000" b="1" spc="-150">
                <a:solidFill>
                  <a:srgbClr val="000000"/>
                </a:solidFill>
                <a:latin typeface="Candara" panose="020E0502030303020204" pitchFamily="34" charset="0"/>
                <a:cs typeface="Ebrima"/>
              </a:rPr>
              <a:t>l</a:t>
            </a:r>
            <a:r>
              <a:rPr lang="en-IN" sz="4000" b="1" spc="-160">
                <a:solidFill>
                  <a:srgbClr val="000000"/>
                </a:solidFill>
                <a:latin typeface="Candara" panose="020E0502030303020204" pitchFamily="34" charset="0"/>
                <a:cs typeface="Ebrima"/>
              </a:rPr>
              <a:t>i</a:t>
            </a:r>
            <a:r>
              <a:rPr lang="en-IN" sz="4000" b="1" spc="-80">
                <a:solidFill>
                  <a:srgbClr val="000000"/>
                </a:solidFill>
                <a:latin typeface="Candara" panose="020E0502030303020204" pitchFamily="34" charset="0"/>
                <a:cs typeface="Ebrima"/>
              </a:rPr>
              <a:t>e</a:t>
            </a:r>
            <a:r>
              <a:rPr lang="en-IN" sz="4000" b="1" spc="-165">
                <a:solidFill>
                  <a:srgbClr val="000000"/>
                </a:solidFill>
                <a:latin typeface="Candara" panose="020E0502030303020204" pitchFamily="34" charset="0"/>
                <a:cs typeface="Ebrima"/>
              </a:rPr>
              <a:t>n</a:t>
            </a:r>
            <a:r>
              <a:rPr lang="en-IN" sz="4000" b="1" spc="-170">
                <a:solidFill>
                  <a:srgbClr val="000000"/>
                </a:solidFill>
                <a:latin typeface="Candara" panose="020E0502030303020204" pitchFamily="34" charset="0"/>
                <a:cs typeface="Ebrima"/>
              </a:rPr>
              <a:t>t</a:t>
            </a:r>
            <a:r>
              <a:rPr lang="en-IN" sz="4000" b="1">
                <a:solidFill>
                  <a:srgbClr val="000000"/>
                </a:solidFill>
                <a:latin typeface="Candara" panose="020E0502030303020204" pitchFamily="34" charset="0"/>
                <a:cs typeface="Ebrima"/>
              </a:rPr>
              <a:t>s</a:t>
            </a:r>
            <a:r>
              <a:rPr lang="en-IN" sz="4000" b="1" spc="-125">
                <a:solidFill>
                  <a:srgbClr val="000000"/>
                </a:solidFill>
                <a:latin typeface="Candara" panose="020E0502030303020204" pitchFamily="34" charset="0"/>
                <a:cs typeface="Ebrima"/>
              </a:rPr>
              <a:t> </a:t>
            </a:r>
            <a:r>
              <a:rPr lang="en-IN" sz="4000" b="1" spc="-300">
                <a:solidFill>
                  <a:srgbClr val="000000"/>
                </a:solidFill>
                <a:latin typeface="Candara" panose="020E0502030303020204" pitchFamily="34" charset="0"/>
                <a:cs typeface="Ebrima"/>
              </a:rPr>
              <a:t>(R</a:t>
            </a:r>
            <a:r>
              <a:rPr lang="en-IN" sz="4000" b="1" spc="-320">
                <a:solidFill>
                  <a:srgbClr val="000000"/>
                </a:solidFill>
                <a:latin typeface="Candara" panose="020E0502030303020204" pitchFamily="34" charset="0"/>
                <a:cs typeface="Ebrima"/>
              </a:rPr>
              <a:t>e</a:t>
            </a:r>
            <a:r>
              <a:rPr lang="en-IN" sz="4000" b="1" spc="-325">
                <a:solidFill>
                  <a:srgbClr val="000000"/>
                </a:solidFill>
                <a:latin typeface="Candara" panose="020E0502030303020204" pitchFamily="34" charset="0"/>
                <a:cs typeface="Ebrima"/>
              </a:rPr>
              <a:t>c</a:t>
            </a:r>
            <a:r>
              <a:rPr lang="en-IN" sz="4000" b="1" spc="-310">
                <a:solidFill>
                  <a:srgbClr val="000000"/>
                </a:solidFill>
                <a:latin typeface="Candara" panose="020E0502030303020204" pitchFamily="34" charset="0"/>
                <a:cs typeface="Ebrima"/>
              </a:rPr>
              <a:t>r</a:t>
            </a:r>
            <a:r>
              <a:rPr lang="en-IN" sz="4000" b="1" spc="-405">
                <a:solidFill>
                  <a:srgbClr val="000000"/>
                </a:solidFill>
                <a:latin typeface="Candara" panose="020E0502030303020204" pitchFamily="34" charset="0"/>
                <a:cs typeface="Ebrima"/>
              </a:rPr>
              <a:t>u</a:t>
            </a:r>
            <a:r>
              <a:rPr lang="en-IN" sz="4000" b="1" spc="-475">
                <a:solidFill>
                  <a:srgbClr val="000000"/>
                </a:solidFill>
                <a:latin typeface="Candara" panose="020E0502030303020204" pitchFamily="34" charset="0"/>
                <a:cs typeface="Ebrima"/>
              </a:rPr>
              <a:t>i</a:t>
            </a:r>
            <a:r>
              <a:rPr lang="en-IN" sz="4000" b="1" spc="-495">
                <a:solidFill>
                  <a:srgbClr val="000000"/>
                </a:solidFill>
                <a:latin typeface="Candara" panose="020E0502030303020204" pitchFamily="34" charset="0"/>
                <a:cs typeface="Ebrima"/>
              </a:rPr>
              <a:t>t</a:t>
            </a:r>
            <a:r>
              <a:rPr lang="en-IN" sz="4000" b="1" spc="-490">
                <a:solidFill>
                  <a:srgbClr val="000000"/>
                </a:solidFill>
                <a:latin typeface="Candara" panose="020E0502030303020204" pitchFamily="34" charset="0"/>
                <a:cs typeface="Ebrima"/>
              </a:rPr>
              <a:t>m</a:t>
            </a:r>
            <a:r>
              <a:rPr lang="en-IN" sz="4000" b="1" spc="-365">
                <a:solidFill>
                  <a:srgbClr val="000000"/>
                </a:solidFill>
                <a:latin typeface="Candara" panose="020E0502030303020204" pitchFamily="34" charset="0"/>
                <a:cs typeface="Ebrima"/>
              </a:rPr>
              <a:t>e</a:t>
            </a:r>
            <a:r>
              <a:rPr lang="en-IN" sz="4000" b="1" spc="-465">
                <a:solidFill>
                  <a:srgbClr val="000000"/>
                </a:solidFill>
                <a:latin typeface="Candara" panose="020E0502030303020204" pitchFamily="34" charset="0"/>
                <a:cs typeface="Ebrima"/>
              </a:rPr>
              <a:t>nt</a:t>
            </a:r>
            <a:r>
              <a:rPr lang="en-IN" sz="4000" b="1">
                <a:solidFill>
                  <a:srgbClr val="000000"/>
                </a:solidFill>
                <a:latin typeface="Candara" panose="020E0502030303020204" pitchFamily="34" charset="0"/>
                <a:cs typeface="Ebrima"/>
              </a:rPr>
              <a:t>)</a:t>
            </a:r>
            <a:endParaRPr lang="en-IN" sz="4000" dirty="0">
              <a:latin typeface="Candara" panose="020E0502030303020204" pitchFamily="34" charset="0"/>
              <a:cs typeface="Ebrima"/>
            </a:endParaRPr>
          </a:p>
        </p:txBody>
      </p:sp>
      <p:pic>
        <p:nvPicPr>
          <p:cNvPr id="4" name="Picture 3">
            <a:extLst>
              <a:ext uri="{FF2B5EF4-FFF2-40B4-BE49-F238E27FC236}">
                <a16:creationId xmlns:a16="http://schemas.microsoft.com/office/drawing/2014/main" id="{2A7FDDE1-4D64-69EC-9448-9F586EC79C57}"/>
              </a:ext>
            </a:extLst>
          </p:cNvPr>
          <p:cNvPicPr>
            <a:picLocks noChangeAspect="1"/>
          </p:cNvPicPr>
          <p:nvPr/>
        </p:nvPicPr>
        <p:blipFill rotWithShape="1">
          <a:blip r:embed="rId2"/>
          <a:srcRect t="23371" b="27132"/>
          <a:stretch/>
        </p:blipFill>
        <p:spPr>
          <a:xfrm>
            <a:off x="7906080" y="987329"/>
            <a:ext cx="2163774" cy="1071010"/>
          </a:xfrm>
          <a:prstGeom prst="rect">
            <a:avLst/>
          </a:prstGeom>
        </p:spPr>
      </p:pic>
      <p:pic>
        <p:nvPicPr>
          <p:cNvPr id="6" name="Picture 5">
            <a:extLst>
              <a:ext uri="{FF2B5EF4-FFF2-40B4-BE49-F238E27FC236}">
                <a16:creationId xmlns:a16="http://schemas.microsoft.com/office/drawing/2014/main" id="{A1E78A5C-F3A2-7A28-F16B-A5ED2D49F624}"/>
              </a:ext>
            </a:extLst>
          </p:cNvPr>
          <p:cNvPicPr>
            <a:picLocks noChangeAspect="1"/>
          </p:cNvPicPr>
          <p:nvPr/>
        </p:nvPicPr>
        <p:blipFill>
          <a:blip r:embed="rId3"/>
          <a:stretch>
            <a:fillRect/>
          </a:stretch>
        </p:blipFill>
        <p:spPr>
          <a:xfrm>
            <a:off x="10461058" y="1185554"/>
            <a:ext cx="1507744" cy="792781"/>
          </a:xfrm>
          <a:prstGeom prst="rect">
            <a:avLst/>
          </a:prstGeom>
        </p:spPr>
      </p:pic>
      <p:pic>
        <p:nvPicPr>
          <p:cNvPr id="7" name="Picture 6">
            <a:extLst>
              <a:ext uri="{FF2B5EF4-FFF2-40B4-BE49-F238E27FC236}">
                <a16:creationId xmlns:a16="http://schemas.microsoft.com/office/drawing/2014/main" id="{6EC8F7E7-ECFE-DBE2-D236-FD0636DD85DF}"/>
              </a:ext>
            </a:extLst>
          </p:cNvPr>
          <p:cNvPicPr>
            <a:picLocks noChangeAspect="1"/>
          </p:cNvPicPr>
          <p:nvPr/>
        </p:nvPicPr>
        <p:blipFill>
          <a:blip r:embed="rId4"/>
          <a:srcRect t="17713"/>
          <a:stretch/>
        </p:blipFill>
        <p:spPr>
          <a:xfrm>
            <a:off x="5127690" y="1129076"/>
            <a:ext cx="2800236" cy="1054946"/>
          </a:xfrm>
          <a:prstGeom prst="rect">
            <a:avLst/>
          </a:prstGeom>
        </p:spPr>
      </p:pic>
      <p:pic>
        <p:nvPicPr>
          <p:cNvPr id="8" name="Picture 7">
            <a:extLst>
              <a:ext uri="{FF2B5EF4-FFF2-40B4-BE49-F238E27FC236}">
                <a16:creationId xmlns:a16="http://schemas.microsoft.com/office/drawing/2014/main" id="{09CD65DB-4A37-1FF4-ED98-F26CAC78447E}"/>
              </a:ext>
            </a:extLst>
          </p:cNvPr>
          <p:cNvPicPr>
            <a:picLocks noChangeAspect="1"/>
          </p:cNvPicPr>
          <p:nvPr/>
        </p:nvPicPr>
        <p:blipFill>
          <a:blip r:embed="rId5"/>
          <a:stretch>
            <a:fillRect/>
          </a:stretch>
        </p:blipFill>
        <p:spPr>
          <a:xfrm>
            <a:off x="10341886" y="2099794"/>
            <a:ext cx="1652301" cy="1323157"/>
          </a:xfrm>
          <a:prstGeom prst="rect">
            <a:avLst/>
          </a:prstGeom>
        </p:spPr>
      </p:pic>
      <p:pic>
        <p:nvPicPr>
          <p:cNvPr id="9" name="Picture 8">
            <a:extLst>
              <a:ext uri="{FF2B5EF4-FFF2-40B4-BE49-F238E27FC236}">
                <a16:creationId xmlns:a16="http://schemas.microsoft.com/office/drawing/2014/main" id="{4040EB3D-7B23-0062-9F64-7FAB616613C8}"/>
              </a:ext>
            </a:extLst>
          </p:cNvPr>
          <p:cNvPicPr>
            <a:picLocks noChangeAspect="1"/>
          </p:cNvPicPr>
          <p:nvPr/>
        </p:nvPicPr>
        <p:blipFill>
          <a:blip r:embed="rId6"/>
          <a:stretch>
            <a:fillRect/>
          </a:stretch>
        </p:blipFill>
        <p:spPr>
          <a:xfrm>
            <a:off x="9531898" y="5870671"/>
            <a:ext cx="2390775" cy="544283"/>
          </a:xfrm>
          <a:prstGeom prst="rect">
            <a:avLst/>
          </a:prstGeom>
        </p:spPr>
      </p:pic>
      <p:pic>
        <p:nvPicPr>
          <p:cNvPr id="23" name="Picture 22">
            <a:extLst>
              <a:ext uri="{FF2B5EF4-FFF2-40B4-BE49-F238E27FC236}">
                <a16:creationId xmlns:a16="http://schemas.microsoft.com/office/drawing/2014/main" id="{F37A3E6F-C6BE-ECA2-8BE0-C69B9A47CC3F}"/>
              </a:ext>
            </a:extLst>
          </p:cNvPr>
          <p:cNvPicPr>
            <a:picLocks noChangeAspect="1"/>
          </p:cNvPicPr>
          <p:nvPr/>
        </p:nvPicPr>
        <p:blipFill>
          <a:blip r:embed="rId7"/>
          <a:stretch>
            <a:fillRect/>
          </a:stretch>
        </p:blipFill>
        <p:spPr>
          <a:xfrm>
            <a:off x="9784514" y="4527932"/>
            <a:ext cx="2336073" cy="894529"/>
          </a:xfrm>
          <a:prstGeom prst="rect">
            <a:avLst/>
          </a:prstGeom>
        </p:spPr>
      </p:pic>
      <p:pic>
        <p:nvPicPr>
          <p:cNvPr id="1026" name="Picture 2" descr="How TCS plans to get more employees ...">
            <a:extLst>
              <a:ext uri="{FF2B5EF4-FFF2-40B4-BE49-F238E27FC236}">
                <a16:creationId xmlns:a16="http://schemas.microsoft.com/office/drawing/2014/main" id="{CB753C37-E38B-6AD6-7050-5D3E903564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01" y="1913497"/>
            <a:ext cx="2158996" cy="1209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centure - DCA">
            <a:extLst>
              <a:ext uri="{FF2B5EF4-FFF2-40B4-BE49-F238E27FC236}">
                <a16:creationId xmlns:a16="http://schemas.microsoft.com/office/drawing/2014/main" id="{6C924EF3-84E6-36AA-0096-5BFCCE975A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436" y="1206235"/>
            <a:ext cx="2244306" cy="5892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gnizant | World Economic Forum">
            <a:extLst>
              <a:ext uri="{FF2B5EF4-FFF2-40B4-BE49-F238E27FC236}">
                <a16:creationId xmlns:a16="http://schemas.microsoft.com/office/drawing/2014/main" id="{D0B079D0-236D-B781-5F4D-8E7D248B03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4504" y="1305664"/>
            <a:ext cx="2244306" cy="607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lobalLogic - Member | Boomi Partner ...">
            <a:extLst>
              <a:ext uri="{FF2B5EF4-FFF2-40B4-BE49-F238E27FC236}">
                <a16:creationId xmlns:a16="http://schemas.microsoft.com/office/drawing/2014/main" id="{59D8D6C1-4114-A541-8DCB-E1D2BFF2C5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1294" y="2195901"/>
            <a:ext cx="2358497" cy="7922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ech Mahindra Recognized as a Market ...">
            <a:extLst>
              <a:ext uri="{FF2B5EF4-FFF2-40B4-BE49-F238E27FC236}">
                <a16:creationId xmlns:a16="http://schemas.microsoft.com/office/drawing/2014/main" id="{D2FECCE3-A76F-BDFE-8ED5-64C35778F54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1396" y="2184022"/>
            <a:ext cx="2406938" cy="6635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15+ Best Tech Logos &amp; Their Symbolism">
            <a:extLst>
              <a:ext uri="{FF2B5EF4-FFF2-40B4-BE49-F238E27FC236}">
                <a16:creationId xmlns:a16="http://schemas.microsoft.com/office/drawing/2014/main" id="{C7F5B693-0D1B-4818-C151-F7063339B04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53830"/>
          <a:stretch/>
        </p:blipFill>
        <p:spPr bwMode="auto">
          <a:xfrm>
            <a:off x="7190159" y="3073136"/>
            <a:ext cx="2257986" cy="32544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Best Tech Company Logos - Business ...">
            <a:extLst>
              <a:ext uri="{FF2B5EF4-FFF2-40B4-BE49-F238E27FC236}">
                <a16:creationId xmlns:a16="http://schemas.microsoft.com/office/drawing/2014/main" id="{9A6B7AF8-D18F-4429-78B8-766F7CAEA1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315" y="3089236"/>
            <a:ext cx="1879832" cy="9399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ogo Design Ideas for a Modern Tech Startup">
            <a:extLst>
              <a:ext uri="{FF2B5EF4-FFF2-40B4-BE49-F238E27FC236}">
                <a16:creationId xmlns:a16="http://schemas.microsoft.com/office/drawing/2014/main" id="{CA801861-0102-8F3A-F55F-E7062CAF047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2852" y="4522294"/>
            <a:ext cx="2150845" cy="71326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ogo Design Ideas for a Modern Tech Startup">
            <a:extLst>
              <a:ext uri="{FF2B5EF4-FFF2-40B4-BE49-F238E27FC236}">
                <a16:creationId xmlns:a16="http://schemas.microsoft.com/office/drawing/2014/main" id="{1B6A7CF9-1294-9EEF-7D8A-36B0BFCF396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4504" y="3223860"/>
            <a:ext cx="2025236" cy="10549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rview Kickstart - #1 Tech Interview ...">
            <a:extLst>
              <a:ext uri="{FF2B5EF4-FFF2-40B4-BE49-F238E27FC236}">
                <a16:creationId xmlns:a16="http://schemas.microsoft.com/office/drawing/2014/main" id="{BC4DBE4B-6A44-002B-AD1D-8D1C195A22F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44865" y="6189319"/>
            <a:ext cx="2276607" cy="481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ow we work: designing tech company logos">
            <a:extLst>
              <a:ext uri="{FF2B5EF4-FFF2-40B4-BE49-F238E27FC236}">
                <a16:creationId xmlns:a16="http://schemas.microsoft.com/office/drawing/2014/main" id="{90D6E5C4-06D5-2FC3-9275-60B3E939119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5943" y="4323714"/>
            <a:ext cx="2968839" cy="97699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echnology Logos - 884+ Best Technology ...">
            <a:extLst>
              <a:ext uri="{FF2B5EF4-FFF2-40B4-BE49-F238E27FC236}">
                <a16:creationId xmlns:a16="http://schemas.microsoft.com/office/drawing/2014/main" id="{40CA7178-35DA-59BF-1229-64F927FA40F6}"/>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4940" t="23967" r="22163" b="21333"/>
          <a:stretch/>
        </p:blipFill>
        <p:spPr bwMode="auto">
          <a:xfrm>
            <a:off x="5412382" y="3153025"/>
            <a:ext cx="1133660" cy="117227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lipkart">
            <a:extLst>
              <a:ext uri="{FF2B5EF4-FFF2-40B4-BE49-F238E27FC236}">
                <a16:creationId xmlns:a16="http://schemas.microsoft.com/office/drawing/2014/main" id="{DC82C43E-5004-35DE-078A-3B12378945E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4436" y="5257834"/>
            <a:ext cx="1476635" cy="1496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zomato (@zomato) / X">
            <a:extLst>
              <a:ext uri="{FF2B5EF4-FFF2-40B4-BE49-F238E27FC236}">
                <a16:creationId xmlns:a16="http://schemas.microsoft.com/office/drawing/2014/main" id="{2A5796D4-CB38-D607-B817-97AC9B4CD1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8836" y="5446281"/>
            <a:ext cx="1242742" cy="12427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lackBuck (Zinka Logistics Solutions ...">
            <a:extLst>
              <a:ext uri="{FF2B5EF4-FFF2-40B4-BE49-F238E27FC236}">
                <a16:creationId xmlns:a16="http://schemas.microsoft.com/office/drawing/2014/main" id="{F78529D5-9C95-9766-54CD-B8E62C6AF42D}"/>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5823" b="19066"/>
          <a:stretch/>
        </p:blipFill>
        <p:spPr bwMode="auto">
          <a:xfrm>
            <a:off x="8002944" y="2137624"/>
            <a:ext cx="1905000" cy="1049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patent for its Relay Trucking model">
            <a:extLst>
              <a:ext uri="{FF2B5EF4-FFF2-40B4-BE49-F238E27FC236}">
                <a16:creationId xmlns:a16="http://schemas.microsoft.com/office/drawing/2014/main" id="{C97D4F13-07D6-BFBD-ADEA-5EC183A3278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37719" y="3194693"/>
            <a:ext cx="2259668" cy="1177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GoLorry Company Profile 2024: Valuation ...">
            <a:extLst>
              <a:ext uri="{FF2B5EF4-FFF2-40B4-BE49-F238E27FC236}">
                <a16:creationId xmlns:a16="http://schemas.microsoft.com/office/drawing/2014/main" id="{C386ABE3-A23B-E621-6787-D95335BC8539}"/>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t="21443" b="29217"/>
          <a:stretch/>
        </p:blipFill>
        <p:spPr bwMode="auto">
          <a:xfrm>
            <a:off x="5876038" y="4420469"/>
            <a:ext cx="1609155" cy="7939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8CB40DD-9571-4470-B090-78A8D1F37336}"/>
              </a:ext>
            </a:extLst>
          </p:cNvPr>
          <p:cNvSpPr txBox="1"/>
          <p:nvPr/>
        </p:nvSpPr>
        <p:spPr>
          <a:xfrm>
            <a:off x="9660379" y="6516931"/>
            <a:ext cx="2531621"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spTree>
    <p:extLst>
      <p:ext uri="{BB962C8B-B14F-4D97-AF65-F5344CB8AC3E}">
        <p14:creationId xmlns:p14="http://schemas.microsoft.com/office/powerpoint/2010/main" val="257577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4" name="Picture 16" descr="Poly Medicure posts consolidated Q2 ...">
            <a:extLst>
              <a:ext uri="{FF2B5EF4-FFF2-40B4-BE49-F238E27FC236}">
                <a16:creationId xmlns:a16="http://schemas.microsoft.com/office/drawing/2014/main" id="{562313F2-E31F-6107-EAEB-8CB299DA7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273" y="5505155"/>
            <a:ext cx="2378356" cy="131955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Anthem Biosciences | Bangalore">
            <a:extLst>
              <a:ext uri="{FF2B5EF4-FFF2-40B4-BE49-F238E27FC236}">
                <a16:creationId xmlns:a16="http://schemas.microsoft.com/office/drawing/2014/main" id="{BD5D3FB1-8FD3-C507-8DC9-9EEE78C453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732" b="26689"/>
          <a:stretch/>
        </p:blipFill>
        <p:spPr bwMode="auto">
          <a:xfrm>
            <a:off x="5078923" y="4085989"/>
            <a:ext cx="2272281" cy="967512"/>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Reliance Life Sciences Pvt. Ltd. | LinkedIn">
            <a:extLst>
              <a:ext uri="{FF2B5EF4-FFF2-40B4-BE49-F238E27FC236}">
                <a16:creationId xmlns:a16="http://schemas.microsoft.com/office/drawing/2014/main" id="{D842FF9E-8809-0412-9CA6-8BD450933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3504" y="5294187"/>
            <a:ext cx="1496737" cy="149673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0">
            <a:extLst>
              <a:ext uri="{FF2B5EF4-FFF2-40B4-BE49-F238E27FC236}">
                <a16:creationId xmlns:a16="http://schemas.microsoft.com/office/drawing/2014/main" id="{E5FB3AB8-F209-2E31-FA8D-67E81ED8AD6A}"/>
              </a:ext>
            </a:extLst>
          </p:cNvPr>
          <p:cNvSpPr/>
          <p:nvPr/>
        </p:nvSpPr>
        <p:spPr>
          <a:xfrm>
            <a:off x="115823" y="851916"/>
            <a:ext cx="11010900" cy="53340"/>
          </a:xfrm>
          <a:custGeom>
            <a:avLst/>
            <a:gdLst/>
            <a:ahLst/>
            <a:cxnLst/>
            <a:rect l="l" t="t" r="r" b="b"/>
            <a:pathLst>
              <a:path w="11010900" h="53340">
                <a:moveTo>
                  <a:pt x="11010900" y="0"/>
                </a:moveTo>
                <a:lnTo>
                  <a:pt x="0" y="0"/>
                </a:lnTo>
                <a:lnTo>
                  <a:pt x="0" y="53339"/>
                </a:lnTo>
                <a:lnTo>
                  <a:pt x="11010900" y="53339"/>
                </a:lnTo>
                <a:lnTo>
                  <a:pt x="11010900" y="0"/>
                </a:lnTo>
                <a:close/>
              </a:path>
            </a:pathLst>
          </a:custGeom>
          <a:solidFill>
            <a:srgbClr val="9F005E"/>
          </a:solidFill>
        </p:spPr>
        <p:txBody>
          <a:bodyPr wrap="square" lIns="0" tIns="0" rIns="0" bIns="0" rtlCol="0"/>
          <a:lstStyle/>
          <a:p>
            <a:endParaRPr/>
          </a:p>
        </p:txBody>
      </p:sp>
      <p:sp>
        <p:nvSpPr>
          <p:cNvPr id="5" name="object 41">
            <a:extLst>
              <a:ext uri="{FF2B5EF4-FFF2-40B4-BE49-F238E27FC236}">
                <a16:creationId xmlns:a16="http://schemas.microsoft.com/office/drawing/2014/main" id="{77CF053C-5567-A191-A7C3-51BB4E7ADE78}"/>
              </a:ext>
            </a:extLst>
          </p:cNvPr>
          <p:cNvSpPr txBox="1">
            <a:spLocks/>
          </p:cNvSpPr>
          <p:nvPr/>
        </p:nvSpPr>
        <p:spPr>
          <a:xfrm>
            <a:off x="242315" y="152400"/>
            <a:ext cx="5779135" cy="615553"/>
          </a:xfrm>
          <a:prstGeom prst="rect">
            <a:avLst/>
          </a:prstGeom>
          <a:solidFill>
            <a:srgbClr val="F1F1F1"/>
          </a:solidFill>
        </p:spPr>
        <p:txBody>
          <a:bodyPr vert="horz" wrap="square" lIns="0" tIns="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065">
              <a:lnSpc>
                <a:spcPct val="100000"/>
              </a:lnSpc>
            </a:pPr>
            <a:r>
              <a:rPr lang="en-IN" sz="4000" b="1" spc="-90">
                <a:solidFill>
                  <a:srgbClr val="000000"/>
                </a:solidFill>
                <a:latin typeface="Candara" panose="020E0502030303020204" pitchFamily="34" charset="0"/>
                <a:cs typeface="Ebrima"/>
              </a:rPr>
              <a:t>C</a:t>
            </a:r>
            <a:r>
              <a:rPr lang="en-IN" sz="4000" b="1" spc="-150">
                <a:solidFill>
                  <a:srgbClr val="000000"/>
                </a:solidFill>
                <a:latin typeface="Candara" panose="020E0502030303020204" pitchFamily="34" charset="0"/>
                <a:cs typeface="Ebrima"/>
              </a:rPr>
              <a:t>l</a:t>
            </a:r>
            <a:r>
              <a:rPr lang="en-IN" sz="4000" b="1" spc="-160">
                <a:solidFill>
                  <a:srgbClr val="000000"/>
                </a:solidFill>
                <a:latin typeface="Candara" panose="020E0502030303020204" pitchFamily="34" charset="0"/>
                <a:cs typeface="Ebrima"/>
              </a:rPr>
              <a:t>i</a:t>
            </a:r>
            <a:r>
              <a:rPr lang="en-IN" sz="4000" b="1" spc="-80">
                <a:solidFill>
                  <a:srgbClr val="000000"/>
                </a:solidFill>
                <a:latin typeface="Candara" panose="020E0502030303020204" pitchFamily="34" charset="0"/>
                <a:cs typeface="Ebrima"/>
              </a:rPr>
              <a:t>e</a:t>
            </a:r>
            <a:r>
              <a:rPr lang="en-IN" sz="4000" b="1" spc="-165">
                <a:solidFill>
                  <a:srgbClr val="000000"/>
                </a:solidFill>
                <a:latin typeface="Candara" panose="020E0502030303020204" pitchFamily="34" charset="0"/>
                <a:cs typeface="Ebrima"/>
              </a:rPr>
              <a:t>n</a:t>
            </a:r>
            <a:r>
              <a:rPr lang="en-IN" sz="4000" b="1" spc="-170">
                <a:solidFill>
                  <a:srgbClr val="000000"/>
                </a:solidFill>
                <a:latin typeface="Candara" panose="020E0502030303020204" pitchFamily="34" charset="0"/>
                <a:cs typeface="Ebrima"/>
              </a:rPr>
              <a:t>t</a:t>
            </a:r>
            <a:r>
              <a:rPr lang="en-IN" sz="4000" b="1">
                <a:solidFill>
                  <a:srgbClr val="000000"/>
                </a:solidFill>
                <a:latin typeface="Candara" panose="020E0502030303020204" pitchFamily="34" charset="0"/>
                <a:cs typeface="Ebrima"/>
              </a:rPr>
              <a:t>s</a:t>
            </a:r>
            <a:r>
              <a:rPr lang="en-IN" sz="4000" b="1" spc="-125">
                <a:solidFill>
                  <a:srgbClr val="000000"/>
                </a:solidFill>
                <a:latin typeface="Candara" panose="020E0502030303020204" pitchFamily="34" charset="0"/>
                <a:cs typeface="Ebrima"/>
              </a:rPr>
              <a:t> </a:t>
            </a:r>
            <a:r>
              <a:rPr lang="en-IN" sz="4000" b="1" spc="-300">
                <a:solidFill>
                  <a:srgbClr val="000000"/>
                </a:solidFill>
                <a:latin typeface="Candara" panose="020E0502030303020204" pitchFamily="34" charset="0"/>
                <a:cs typeface="Ebrima"/>
              </a:rPr>
              <a:t>(R</a:t>
            </a:r>
            <a:r>
              <a:rPr lang="en-IN" sz="4000" b="1" spc="-320">
                <a:solidFill>
                  <a:srgbClr val="000000"/>
                </a:solidFill>
                <a:latin typeface="Candara" panose="020E0502030303020204" pitchFamily="34" charset="0"/>
                <a:cs typeface="Ebrima"/>
              </a:rPr>
              <a:t>e</a:t>
            </a:r>
            <a:r>
              <a:rPr lang="en-IN" sz="4000" b="1" spc="-325">
                <a:solidFill>
                  <a:srgbClr val="000000"/>
                </a:solidFill>
                <a:latin typeface="Candara" panose="020E0502030303020204" pitchFamily="34" charset="0"/>
                <a:cs typeface="Ebrima"/>
              </a:rPr>
              <a:t>c</a:t>
            </a:r>
            <a:r>
              <a:rPr lang="en-IN" sz="4000" b="1" spc="-310">
                <a:solidFill>
                  <a:srgbClr val="000000"/>
                </a:solidFill>
                <a:latin typeface="Candara" panose="020E0502030303020204" pitchFamily="34" charset="0"/>
                <a:cs typeface="Ebrima"/>
              </a:rPr>
              <a:t>r</a:t>
            </a:r>
            <a:r>
              <a:rPr lang="en-IN" sz="4000" b="1" spc="-405">
                <a:solidFill>
                  <a:srgbClr val="000000"/>
                </a:solidFill>
                <a:latin typeface="Candara" panose="020E0502030303020204" pitchFamily="34" charset="0"/>
                <a:cs typeface="Ebrima"/>
              </a:rPr>
              <a:t>u</a:t>
            </a:r>
            <a:r>
              <a:rPr lang="en-IN" sz="4000" b="1" spc="-475">
                <a:solidFill>
                  <a:srgbClr val="000000"/>
                </a:solidFill>
                <a:latin typeface="Candara" panose="020E0502030303020204" pitchFamily="34" charset="0"/>
                <a:cs typeface="Ebrima"/>
              </a:rPr>
              <a:t>i</a:t>
            </a:r>
            <a:r>
              <a:rPr lang="en-IN" sz="4000" b="1" spc="-495">
                <a:solidFill>
                  <a:srgbClr val="000000"/>
                </a:solidFill>
                <a:latin typeface="Candara" panose="020E0502030303020204" pitchFamily="34" charset="0"/>
                <a:cs typeface="Ebrima"/>
              </a:rPr>
              <a:t>t</a:t>
            </a:r>
            <a:r>
              <a:rPr lang="en-IN" sz="4000" b="1" spc="-490">
                <a:solidFill>
                  <a:srgbClr val="000000"/>
                </a:solidFill>
                <a:latin typeface="Candara" panose="020E0502030303020204" pitchFamily="34" charset="0"/>
                <a:cs typeface="Ebrima"/>
              </a:rPr>
              <a:t>m</a:t>
            </a:r>
            <a:r>
              <a:rPr lang="en-IN" sz="4000" b="1" spc="-365">
                <a:solidFill>
                  <a:srgbClr val="000000"/>
                </a:solidFill>
                <a:latin typeface="Candara" panose="020E0502030303020204" pitchFamily="34" charset="0"/>
                <a:cs typeface="Ebrima"/>
              </a:rPr>
              <a:t>e</a:t>
            </a:r>
            <a:r>
              <a:rPr lang="en-IN" sz="4000" b="1" spc="-465">
                <a:solidFill>
                  <a:srgbClr val="000000"/>
                </a:solidFill>
                <a:latin typeface="Candara" panose="020E0502030303020204" pitchFamily="34" charset="0"/>
                <a:cs typeface="Ebrima"/>
              </a:rPr>
              <a:t>nt</a:t>
            </a:r>
            <a:r>
              <a:rPr lang="en-IN" sz="4000" b="1">
                <a:solidFill>
                  <a:srgbClr val="000000"/>
                </a:solidFill>
                <a:latin typeface="Candara" panose="020E0502030303020204" pitchFamily="34" charset="0"/>
                <a:cs typeface="Ebrima"/>
              </a:rPr>
              <a:t>)</a:t>
            </a:r>
            <a:endParaRPr lang="en-IN" sz="4000" dirty="0">
              <a:latin typeface="Candara" panose="020E0502030303020204" pitchFamily="34" charset="0"/>
              <a:cs typeface="Ebrima"/>
            </a:endParaRPr>
          </a:p>
        </p:txBody>
      </p:sp>
      <p:pic>
        <p:nvPicPr>
          <p:cNvPr id="11" name="Picture 2" descr="Azizi Developments | Photo Gallery ...">
            <a:extLst>
              <a:ext uri="{FF2B5EF4-FFF2-40B4-BE49-F238E27FC236}">
                <a16:creationId xmlns:a16="http://schemas.microsoft.com/office/drawing/2014/main" id="{45DE9B15-FE07-8F06-97DA-9843BF2F3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43" y="1024470"/>
            <a:ext cx="2136172" cy="10987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maar - Check Point Software">
            <a:extLst>
              <a:ext uri="{FF2B5EF4-FFF2-40B4-BE49-F238E27FC236}">
                <a16:creationId xmlns:a16="http://schemas.microsoft.com/office/drawing/2014/main" id="{4FD85487-3A59-6953-A373-0A0364B79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4651" y="1014662"/>
            <a:ext cx="1978382" cy="11870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Nakheel Properties | Dubai-Luxury.Villas">
            <a:extLst>
              <a:ext uri="{FF2B5EF4-FFF2-40B4-BE49-F238E27FC236}">
                <a16:creationId xmlns:a16="http://schemas.microsoft.com/office/drawing/2014/main" id="{152773A5-E07F-E372-0E47-2E99E545498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5521" b="13540"/>
          <a:stretch/>
        </p:blipFill>
        <p:spPr bwMode="auto">
          <a:xfrm>
            <a:off x="2265494" y="905256"/>
            <a:ext cx="1715905" cy="12172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Damac Properties | Dubai-Luxury.Property">
            <a:extLst>
              <a:ext uri="{FF2B5EF4-FFF2-40B4-BE49-F238E27FC236}">
                <a16:creationId xmlns:a16="http://schemas.microsoft.com/office/drawing/2014/main" id="{F2FE042F-8F89-FAD5-7161-7B2686E0E68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1942" b="27555"/>
          <a:stretch/>
        </p:blipFill>
        <p:spPr bwMode="auto">
          <a:xfrm>
            <a:off x="6631159" y="1117916"/>
            <a:ext cx="2420888" cy="9805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K Raheja Corp | LinkedIn">
            <a:extLst>
              <a:ext uri="{FF2B5EF4-FFF2-40B4-BE49-F238E27FC236}">
                <a16:creationId xmlns:a16="http://schemas.microsoft.com/office/drawing/2014/main" id="{D6D99583-140B-06EE-6C12-4019E78C88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67264" y="1024470"/>
            <a:ext cx="1231947" cy="12319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L&amp;T Realty on the App Store">
            <a:extLst>
              <a:ext uri="{FF2B5EF4-FFF2-40B4-BE49-F238E27FC236}">
                <a16:creationId xmlns:a16="http://schemas.microsoft.com/office/drawing/2014/main" id="{2701C23C-39B7-3E44-A343-C2A933253F9B}"/>
              </a:ext>
            </a:extLst>
          </p:cNvPr>
          <p:cNvPicPr>
            <a:picLocks noChangeAspect="1" noChangeArrowheads="1"/>
          </p:cNvPicPr>
          <p:nvPr/>
        </p:nvPicPr>
        <p:blipFill>
          <a:blip r:embed="rId10">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9866974" y="90525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Godrej Properties Limited | Mumbai">
            <a:extLst>
              <a:ext uri="{FF2B5EF4-FFF2-40B4-BE49-F238E27FC236}">
                <a16:creationId xmlns:a16="http://schemas.microsoft.com/office/drawing/2014/main" id="{93490302-7E1C-CD35-CBAA-DC8FC60568E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30404" b="32778"/>
          <a:stretch/>
        </p:blipFill>
        <p:spPr bwMode="auto">
          <a:xfrm>
            <a:off x="198600" y="2248742"/>
            <a:ext cx="3224148" cy="11870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Lodha Group - Wikipedia">
            <a:extLst>
              <a:ext uri="{FF2B5EF4-FFF2-40B4-BE49-F238E27FC236}">
                <a16:creationId xmlns:a16="http://schemas.microsoft.com/office/drawing/2014/main" id="{E60ED6B8-DB1F-6F22-733B-AF229A10F7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3431" y="2288893"/>
            <a:ext cx="2876551" cy="10094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Tata Housing Projects In Gurgaon ...">
            <a:extLst>
              <a:ext uri="{FF2B5EF4-FFF2-40B4-BE49-F238E27FC236}">
                <a16:creationId xmlns:a16="http://schemas.microsoft.com/office/drawing/2014/main" id="{7EB4D985-BAD2-F92B-0772-38352DFCB8A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7167" y="3841451"/>
            <a:ext cx="2267865" cy="12540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descr="DLF (company) - Wikipedia">
            <a:extLst>
              <a:ext uri="{FF2B5EF4-FFF2-40B4-BE49-F238E27FC236}">
                <a16:creationId xmlns:a16="http://schemas.microsoft.com/office/drawing/2014/main" id="{2986D9E5-4F56-BBEC-2C58-DC069DE32E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9442" y="2420395"/>
            <a:ext cx="2367461" cy="84372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4" descr="GMR Airports Infrastructure Limited ...">
            <a:extLst>
              <a:ext uri="{FF2B5EF4-FFF2-40B4-BE49-F238E27FC236}">
                <a16:creationId xmlns:a16="http://schemas.microsoft.com/office/drawing/2014/main" id="{BDFF0623-3113-D55E-A057-B531902C191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4834" y="4658819"/>
            <a:ext cx="1965805" cy="9576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Why HCC Share Price is Rising">
            <a:extLst>
              <a:ext uri="{FF2B5EF4-FFF2-40B4-BE49-F238E27FC236}">
                <a16:creationId xmlns:a16="http://schemas.microsoft.com/office/drawing/2014/main" id="{8608E238-6A4B-FFCE-A34E-B4CD3D10C227}"/>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8999" t="10668" r="6280" b="20833"/>
          <a:stretch/>
        </p:blipFill>
        <p:spPr bwMode="auto">
          <a:xfrm>
            <a:off x="9460960" y="2511171"/>
            <a:ext cx="2420889" cy="10961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Gammon India - Wikipedia">
            <a:extLst>
              <a:ext uri="{FF2B5EF4-FFF2-40B4-BE49-F238E27FC236}">
                <a16:creationId xmlns:a16="http://schemas.microsoft.com/office/drawing/2014/main" id="{0E69E531-ED08-9285-26F6-29F89A40E2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1061" y="5352274"/>
            <a:ext cx="1965804" cy="11395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2" descr="Shapoorji Pallonji Group - Wikipedia">
            <a:extLst>
              <a:ext uri="{FF2B5EF4-FFF2-40B4-BE49-F238E27FC236}">
                <a16:creationId xmlns:a16="http://schemas.microsoft.com/office/drawing/2014/main" id="{87741103-C8BF-D289-F4D6-0EEBCA2B43A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151" y="3535927"/>
            <a:ext cx="1665298" cy="93256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Eurofins Advinus - Eurofins Scientific">
            <a:extLst>
              <a:ext uri="{FF2B5EF4-FFF2-40B4-BE49-F238E27FC236}">
                <a16:creationId xmlns:a16="http://schemas.microsoft.com/office/drawing/2014/main" id="{94E209C2-8BFA-468C-18B1-1D8102A3AA7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63316" y="4106369"/>
            <a:ext cx="4133850" cy="1104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8415D6-CBFD-6715-E099-E16D9751BAF7}"/>
              </a:ext>
            </a:extLst>
          </p:cNvPr>
          <p:cNvSpPr txBox="1"/>
          <p:nvPr/>
        </p:nvSpPr>
        <p:spPr>
          <a:xfrm>
            <a:off x="9660379" y="6516931"/>
            <a:ext cx="2531621"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spTree>
    <p:extLst>
      <p:ext uri="{BB962C8B-B14F-4D97-AF65-F5344CB8AC3E}">
        <p14:creationId xmlns:p14="http://schemas.microsoft.com/office/powerpoint/2010/main" val="141691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656076" y="1220384"/>
            <a:ext cx="1418844" cy="427399"/>
          </a:xfrm>
          <a:prstGeom prst="rect">
            <a:avLst/>
          </a:prstGeom>
        </p:spPr>
      </p:pic>
      <p:pic>
        <p:nvPicPr>
          <p:cNvPr id="6" name="object 6"/>
          <p:cNvPicPr/>
          <p:nvPr/>
        </p:nvPicPr>
        <p:blipFill>
          <a:blip r:embed="rId3" cstate="print"/>
          <a:stretch>
            <a:fillRect/>
          </a:stretch>
        </p:blipFill>
        <p:spPr>
          <a:xfrm>
            <a:off x="5323647" y="1303319"/>
            <a:ext cx="1604141" cy="311821"/>
          </a:xfrm>
          <a:prstGeom prst="rect">
            <a:avLst/>
          </a:prstGeom>
        </p:spPr>
      </p:pic>
      <p:pic>
        <p:nvPicPr>
          <p:cNvPr id="7" name="object 7"/>
          <p:cNvPicPr/>
          <p:nvPr/>
        </p:nvPicPr>
        <p:blipFill>
          <a:blip r:embed="rId4" cstate="print"/>
          <a:stretch>
            <a:fillRect/>
          </a:stretch>
        </p:blipFill>
        <p:spPr>
          <a:xfrm>
            <a:off x="9069334" y="1211626"/>
            <a:ext cx="1254230" cy="286371"/>
          </a:xfrm>
          <a:prstGeom prst="rect">
            <a:avLst/>
          </a:prstGeom>
        </p:spPr>
      </p:pic>
      <p:pic>
        <p:nvPicPr>
          <p:cNvPr id="8" name="object 8"/>
          <p:cNvPicPr/>
          <p:nvPr/>
        </p:nvPicPr>
        <p:blipFill>
          <a:blip r:embed="rId5" cstate="print"/>
          <a:stretch>
            <a:fillRect/>
          </a:stretch>
        </p:blipFill>
        <p:spPr>
          <a:xfrm>
            <a:off x="342900" y="1158239"/>
            <a:ext cx="1565148" cy="489203"/>
          </a:xfrm>
          <a:prstGeom prst="rect">
            <a:avLst/>
          </a:prstGeom>
        </p:spPr>
      </p:pic>
      <p:pic>
        <p:nvPicPr>
          <p:cNvPr id="9" name="object 9"/>
          <p:cNvPicPr/>
          <p:nvPr/>
        </p:nvPicPr>
        <p:blipFill>
          <a:blip r:embed="rId6" cstate="print"/>
          <a:stretch>
            <a:fillRect/>
          </a:stretch>
        </p:blipFill>
        <p:spPr>
          <a:xfrm>
            <a:off x="2059012" y="1037988"/>
            <a:ext cx="1258651" cy="705323"/>
          </a:xfrm>
          <a:prstGeom prst="rect">
            <a:avLst/>
          </a:prstGeom>
        </p:spPr>
      </p:pic>
      <p:pic>
        <p:nvPicPr>
          <p:cNvPr id="10" name="object 10"/>
          <p:cNvPicPr/>
          <p:nvPr/>
        </p:nvPicPr>
        <p:blipFill>
          <a:blip r:embed="rId7" cstate="print"/>
          <a:stretch>
            <a:fillRect/>
          </a:stretch>
        </p:blipFill>
        <p:spPr>
          <a:xfrm>
            <a:off x="7240523" y="1269491"/>
            <a:ext cx="1559052" cy="271272"/>
          </a:xfrm>
          <a:prstGeom prst="rect">
            <a:avLst/>
          </a:prstGeom>
        </p:spPr>
      </p:pic>
      <p:pic>
        <p:nvPicPr>
          <p:cNvPr id="11" name="object 11"/>
          <p:cNvPicPr/>
          <p:nvPr/>
        </p:nvPicPr>
        <p:blipFill>
          <a:blip r:embed="rId8" cstate="print"/>
          <a:stretch>
            <a:fillRect/>
          </a:stretch>
        </p:blipFill>
        <p:spPr>
          <a:xfrm>
            <a:off x="10593323" y="1059180"/>
            <a:ext cx="1373124" cy="512063"/>
          </a:xfrm>
          <a:prstGeom prst="rect">
            <a:avLst/>
          </a:prstGeom>
        </p:spPr>
      </p:pic>
      <p:pic>
        <p:nvPicPr>
          <p:cNvPr id="12" name="object 12"/>
          <p:cNvPicPr/>
          <p:nvPr/>
        </p:nvPicPr>
        <p:blipFill>
          <a:blip r:embed="rId9" cstate="print"/>
          <a:stretch>
            <a:fillRect/>
          </a:stretch>
        </p:blipFill>
        <p:spPr>
          <a:xfrm>
            <a:off x="1627632" y="2333244"/>
            <a:ext cx="1402080" cy="304800"/>
          </a:xfrm>
          <a:prstGeom prst="rect">
            <a:avLst/>
          </a:prstGeom>
        </p:spPr>
      </p:pic>
      <p:pic>
        <p:nvPicPr>
          <p:cNvPr id="13" name="object 13"/>
          <p:cNvPicPr/>
          <p:nvPr/>
        </p:nvPicPr>
        <p:blipFill>
          <a:blip r:embed="rId10" cstate="print"/>
          <a:stretch>
            <a:fillRect/>
          </a:stretch>
        </p:blipFill>
        <p:spPr>
          <a:xfrm>
            <a:off x="5693664" y="2100072"/>
            <a:ext cx="1601724" cy="533400"/>
          </a:xfrm>
          <a:prstGeom prst="rect">
            <a:avLst/>
          </a:prstGeom>
        </p:spPr>
      </p:pic>
      <p:pic>
        <p:nvPicPr>
          <p:cNvPr id="14" name="object 14"/>
          <p:cNvPicPr/>
          <p:nvPr/>
        </p:nvPicPr>
        <p:blipFill>
          <a:blip r:embed="rId11" cstate="print"/>
          <a:stretch>
            <a:fillRect/>
          </a:stretch>
        </p:blipFill>
        <p:spPr>
          <a:xfrm>
            <a:off x="7667243" y="2231135"/>
            <a:ext cx="1271016" cy="231648"/>
          </a:xfrm>
          <a:prstGeom prst="rect">
            <a:avLst/>
          </a:prstGeom>
        </p:spPr>
      </p:pic>
      <p:pic>
        <p:nvPicPr>
          <p:cNvPr id="15" name="object 15"/>
          <p:cNvPicPr/>
          <p:nvPr/>
        </p:nvPicPr>
        <p:blipFill>
          <a:blip r:embed="rId12" cstate="print"/>
          <a:stretch>
            <a:fillRect/>
          </a:stretch>
        </p:blipFill>
        <p:spPr>
          <a:xfrm>
            <a:off x="3902964" y="3279647"/>
            <a:ext cx="1034796" cy="359663"/>
          </a:xfrm>
          <a:prstGeom prst="rect">
            <a:avLst/>
          </a:prstGeom>
        </p:spPr>
      </p:pic>
      <p:pic>
        <p:nvPicPr>
          <p:cNvPr id="16" name="object 16"/>
          <p:cNvPicPr/>
          <p:nvPr/>
        </p:nvPicPr>
        <p:blipFill>
          <a:blip r:embed="rId13" cstate="print"/>
          <a:stretch>
            <a:fillRect/>
          </a:stretch>
        </p:blipFill>
        <p:spPr>
          <a:xfrm>
            <a:off x="5404103" y="3180588"/>
            <a:ext cx="1234440" cy="417575"/>
          </a:xfrm>
          <a:prstGeom prst="rect">
            <a:avLst/>
          </a:prstGeom>
        </p:spPr>
      </p:pic>
      <p:pic>
        <p:nvPicPr>
          <p:cNvPr id="17" name="object 17"/>
          <p:cNvPicPr/>
          <p:nvPr/>
        </p:nvPicPr>
        <p:blipFill>
          <a:blip r:embed="rId14" cstate="print"/>
          <a:stretch>
            <a:fillRect/>
          </a:stretch>
        </p:blipFill>
        <p:spPr>
          <a:xfrm>
            <a:off x="6803135" y="3122676"/>
            <a:ext cx="1255776" cy="498348"/>
          </a:xfrm>
          <a:prstGeom prst="rect">
            <a:avLst/>
          </a:prstGeom>
        </p:spPr>
      </p:pic>
      <p:pic>
        <p:nvPicPr>
          <p:cNvPr id="18" name="object 18"/>
          <p:cNvPicPr/>
          <p:nvPr/>
        </p:nvPicPr>
        <p:blipFill>
          <a:blip r:embed="rId15" cstate="print"/>
          <a:stretch>
            <a:fillRect/>
          </a:stretch>
        </p:blipFill>
        <p:spPr>
          <a:xfrm>
            <a:off x="4471415" y="2048255"/>
            <a:ext cx="868680" cy="864108"/>
          </a:xfrm>
          <a:prstGeom prst="rect">
            <a:avLst/>
          </a:prstGeom>
        </p:spPr>
      </p:pic>
      <p:pic>
        <p:nvPicPr>
          <p:cNvPr id="19" name="object 19"/>
          <p:cNvPicPr/>
          <p:nvPr/>
        </p:nvPicPr>
        <p:blipFill>
          <a:blip r:embed="rId16" cstate="print"/>
          <a:stretch>
            <a:fillRect/>
          </a:stretch>
        </p:blipFill>
        <p:spPr>
          <a:xfrm>
            <a:off x="8429243" y="3221735"/>
            <a:ext cx="1601724" cy="265175"/>
          </a:xfrm>
          <a:prstGeom prst="rect">
            <a:avLst/>
          </a:prstGeom>
        </p:spPr>
      </p:pic>
      <p:pic>
        <p:nvPicPr>
          <p:cNvPr id="20" name="object 20"/>
          <p:cNvPicPr/>
          <p:nvPr/>
        </p:nvPicPr>
        <p:blipFill>
          <a:blip r:embed="rId17" cstate="print"/>
          <a:stretch>
            <a:fillRect/>
          </a:stretch>
        </p:blipFill>
        <p:spPr>
          <a:xfrm>
            <a:off x="1609344" y="4274820"/>
            <a:ext cx="1075944" cy="275844"/>
          </a:xfrm>
          <a:prstGeom prst="rect">
            <a:avLst/>
          </a:prstGeom>
        </p:spPr>
      </p:pic>
      <p:pic>
        <p:nvPicPr>
          <p:cNvPr id="21" name="object 21"/>
          <p:cNvPicPr/>
          <p:nvPr/>
        </p:nvPicPr>
        <p:blipFill>
          <a:blip r:embed="rId18" cstate="print"/>
          <a:stretch>
            <a:fillRect/>
          </a:stretch>
        </p:blipFill>
        <p:spPr>
          <a:xfrm>
            <a:off x="3107435" y="4273296"/>
            <a:ext cx="582167" cy="254507"/>
          </a:xfrm>
          <a:prstGeom prst="rect">
            <a:avLst/>
          </a:prstGeom>
        </p:spPr>
      </p:pic>
      <p:pic>
        <p:nvPicPr>
          <p:cNvPr id="22" name="object 22"/>
          <p:cNvPicPr/>
          <p:nvPr/>
        </p:nvPicPr>
        <p:blipFill>
          <a:blip r:embed="rId19" cstate="print"/>
          <a:stretch>
            <a:fillRect/>
          </a:stretch>
        </p:blipFill>
        <p:spPr>
          <a:xfrm>
            <a:off x="4082802" y="4075220"/>
            <a:ext cx="1107935" cy="466299"/>
          </a:xfrm>
          <a:prstGeom prst="rect">
            <a:avLst/>
          </a:prstGeom>
        </p:spPr>
      </p:pic>
      <p:pic>
        <p:nvPicPr>
          <p:cNvPr id="23" name="object 23"/>
          <p:cNvPicPr/>
          <p:nvPr/>
        </p:nvPicPr>
        <p:blipFill>
          <a:blip r:embed="rId20" cstate="print"/>
          <a:stretch>
            <a:fillRect/>
          </a:stretch>
        </p:blipFill>
        <p:spPr>
          <a:xfrm>
            <a:off x="7056119" y="4082796"/>
            <a:ext cx="565403" cy="522731"/>
          </a:xfrm>
          <a:prstGeom prst="rect">
            <a:avLst/>
          </a:prstGeom>
        </p:spPr>
      </p:pic>
      <p:pic>
        <p:nvPicPr>
          <p:cNvPr id="25" name="object 25"/>
          <p:cNvPicPr/>
          <p:nvPr/>
        </p:nvPicPr>
        <p:blipFill>
          <a:blip r:embed="rId21" cstate="print"/>
          <a:stretch>
            <a:fillRect/>
          </a:stretch>
        </p:blipFill>
        <p:spPr>
          <a:xfrm>
            <a:off x="154150" y="3393542"/>
            <a:ext cx="1735383" cy="325763"/>
          </a:xfrm>
          <a:prstGeom prst="rect">
            <a:avLst/>
          </a:prstGeom>
        </p:spPr>
      </p:pic>
      <p:pic>
        <p:nvPicPr>
          <p:cNvPr id="26" name="object 26"/>
          <p:cNvPicPr/>
          <p:nvPr/>
        </p:nvPicPr>
        <p:blipFill>
          <a:blip r:embed="rId22" cstate="print"/>
          <a:stretch>
            <a:fillRect/>
          </a:stretch>
        </p:blipFill>
        <p:spPr>
          <a:xfrm>
            <a:off x="10875365" y="3950467"/>
            <a:ext cx="956963" cy="448876"/>
          </a:xfrm>
          <a:prstGeom prst="rect">
            <a:avLst/>
          </a:prstGeom>
        </p:spPr>
      </p:pic>
      <p:pic>
        <p:nvPicPr>
          <p:cNvPr id="27" name="object 27"/>
          <p:cNvPicPr/>
          <p:nvPr/>
        </p:nvPicPr>
        <p:blipFill>
          <a:blip r:embed="rId23" cstate="print"/>
          <a:stretch>
            <a:fillRect/>
          </a:stretch>
        </p:blipFill>
        <p:spPr>
          <a:xfrm>
            <a:off x="9451048" y="4181115"/>
            <a:ext cx="1086612" cy="254507"/>
          </a:xfrm>
          <a:prstGeom prst="rect">
            <a:avLst/>
          </a:prstGeom>
        </p:spPr>
      </p:pic>
      <p:pic>
        <p:nvPicPr>
          <p:cNvPr id="28" name="object 28"/>
          <p:cNvPicPr/>
          <p:nvPr/>
        </p:nvPicPr>
        <p:blipFill>
          <a:blip r:embed="rId24" cstate="print"/>
          <a:stretch>
            <a:fillRect/>
          </a:stretch>
        </p:blipFill>
        <p:spPr>
          <a:xfrm>
            <a:off x="4431566" y="5366073"/>
            <a:ext cx="893048" cy="173501"/>
          </a:xfrm>
          <a:prstGeom prst="rect">
            <a:avLst/>
          </a:prstGeom>
        </p:spPr>
      </p:pic>
      <p:pic>
        <p:nvPicPr>
          <p:cNvPr id="29" name="object 29"/>
          <p:cNvPicPr/>
          <p:nvPr/>
        </p:nvPicPr>
        <p:blipFill>
          <a:blip r:embed="rId25" cstate="print"/>
          <a:stretch>
            <a:fillRect/>
          </a:stretch>
        </p:blipFill>
        <p:spPr>
          <a:xfrm>
            <a:off x="5670995" y="5310144"/>
            <a:ext cx="533400" cy="353568"/>
          </a:xfrm>
          <a:prstGeom prst="rect">
            <a:avLst/>
          </a:prstGeom>
        </p:spPr>
      </p:pic>
      <p:sp>
        <p:nvSpPr>
          <p:cNvPr id="30" name="object 30"/>
          <p:cNvSpPr/>
          <p:nvPr/>
        </p:nvSpPr>
        <p:spPr>
          <a:xfrm>
            <a:off x="115823" y="851916"/>
            <a:ext cx="11010900" cy="53340"/>
          </a:xfrm>
          <a:custGeom>
            <a:avLst/>
            <a:gdLst/>
            <a:ahLst/>
            <a:cxnLst/>
            <a:rect l="l" t="t" r="r" b="b"/>
            <a:pathLst>
              <a:path w="11010900" h="53340">
                <a:moveTo>
                  <a:pt x="11010900" y="0"/>
                </a:moveTo>
                <a:lnTo>
                  <a:pt x="0" y="0"/>
                </a:lnTo>
                <a:lnTo>
                  <a:pt x="0" y="53339"/>
                </a:lnTo>
                <a:lnTo>
                  <a:pt x="11010900" y="53339"/>
                </a:lnTo>
                <a:lnTo>
                  <a:pt x="11010900" y="0"/>
                </a:lnTo>
                <a:close/>
              </a:path>
            </a:pathLst>
          </a:custGeom>
          <a:solidFill>
            <a:srgbClr val="9F005E"/>
          </a:solidFill>
        </p:spPr>
        <p:txBody>
          <a:bodyPr wrap="square" lIns="0" tIns="0" rIns="0" bIns="0" rtlCol="0"/>
          <a:lstStyle/>
          <a:p>
            <a:endParaRPr/>
          </a:p>
        </p:txBody>
      </p:sp>
      <p:pic>
        <p:nvPicPr>
          <p:cNvPr id="31" name="object 31"/>
          <p:cNvPicPr/>
          <p:nvPr/>
        </p:nvPicPr>
        <p:blipFill>
          <a:blip r:embed="rId26" cstate="print"/>
          <a:stretch>
            <a:fillRect/>
          </a:stretch>
        </p:blipFill>
        <p:spPr>
          <a:xfrm>
            <a:off x="9188195" y="2240279"/>
            <a:ext cx="1344168" cy="237744"/>
          </a:xfrm>
          <a:prstGeom prst="rect">
            <a:avLst/>
          </a:prstGeom>
        </p:spPr>
      </p:pic>
      <p:pic>
        <p:nvPicPr>
          <p:cNvPr id="32" name="object 32"/>
          <p:cNvPicPr/>
          <p:nvPr/>
        </p:nvPicPr>
        <p:blipFill>
          <a:blip r:embed="rId27" cstate="print"/>
          <a:stretch>
            <a:fillRect/>
          </a:stretch>
        </p:blipFill>
        <p:spPr>
          <a:xfrm>
            <a:off x="5697063" y="4254965"/>
            <a:ext cx="948749" cy="289645"/>
          </a:xfrm>
          <a:prstGeom prst="rect">
            <a:avLst/>
          </a:prstGeom>
        </p:spPr>
      </p:pic>
      <p:pic>
        <p:nvPicPr>
          <p:cNvPr id="33" name="object 33"/>
          <p:cNvPicPr/>
          <p:nvPr/>
        </p:nvPicPr>
        <p:blipFill>
          <a:blip r:embed="rId28" cstate="print"/>
          <a:stretch>
            <a:fillRect/>
          </a:stretch>
        </p:blipFill>
        <p:spPr>
          <a:xfrm>
            <a:off x="208852" y="2147697"/>
            <a:ext cx="1075802" cy="447179"/>
          </a:xfrm>
          <a:prstGeom prst="rect">
            <a:avLst/>
          </a:prstGeom>
        </p:spPr>
      </p:pic>
      <p:pic>
        <p:nvPicPr>
          <p:cNvPr id="34" name="object 34"/>
          <p:cNvPicPr/>
          <p:nvPr/>
        </p:nvPicPr>
        <p:blipFill>
          <a:blip r:embed="rId29" cstate="print"/>
          <a:stretch>
            <a:fillRect/>
          </a:stretch>
        </p:blipFill>
        <p:spPr>
          <a:xfrm>
            <a:off x="2918460" y="1967483"/>
            <a:ext cx="1552956" cy="1036320"/>
          </a:xfrm>
          <a:prstGeom prst="rect">
            <a:avLst/>
          </a:prstGeom>
        </p:spPr>
      </p:pic>
      <p:pic>
        <p:nvPicPr>
          <p:cNvPr id="35" name="object 35"/>
          <p:cNvPicPr/>
          <p:nvPr/>
        </p:nvPicPr>
        <p:blipFill>
          <a:blip r:embed="rId30" cstate="print"/>
          <a:stretch>
            <a:fillRect/>
          </a:stretch>
        </p:blipFill>
        <p:spPr>
          <a:xfrm>
            <a:off x="8022814" y="4263101"/>
            <a:ext cx="1004882" cy="160597"/>
          </a:xfrm>
          <a:prstGeom prst="rect">
            <a:avLst/>
          </a:prstGeom>
        </p:spPr>
      </p:pic>
      <p:pic>
        <p:nvPicPr>
          <p:cNvPr id="36" name="object 36"/>
          <p:cNvPicPr/>
          <p:nvPr/>
        </p:nvPicPr>
        <p:blipFill>
          <a:blip r:embed="rId31" cstate="print"/>
          <a:stretch>
            <a:fillRect/>
          </a:stretch>
        </p:blipFill>
        <p:spPr>
          <a:xfrm>
            <a:off x="321076" y="4216481"/>
            <a:ext cx="826983" cy="359343"/>
          </a:xfrm>
          <a:prstGeom prst="rect">
            <a:avLst/>
          </a:prstGeom>
        </p:spPr>
      </p:pic>
      <p:pic>
        <p:nvPicPr>
          <p:cNvPr id="37" name="object 37"/>
          <p:cNvPicPr/>
          <p:nvPr/>
        </p:nvPicPr>
        <p:blipFill>
          <a:blip r:embed="rId32" cstate="print"/>
          <a:stretch>
            <a:fillRect/>
          </a:stretch>
        </p:blipFill>
        <p:spPr>
          <a:xfrm>
            <a:off x="10250697" y="3132492"/>
            <a:ext cx="1494522" cy="348976"/>
          </a:xfrm>
          <a:prstGeom prst="rect">
            <a:avLst/>
          </a:prstGeom>
        </p:spPr>
      </p:pic>
      <p:pic>
        <p:nvPicPr>
          <p:cNvPr id="38" name="object 38"/>
          <p:cNvPicPr/>
          <p:nvPr/>
        </p:nvPicPr>
        <p:blipFill>
          <a:blip r:embed="rId33" cstate="print"/>
          <a:stretch>
            <a:fillRect/>
          </a:stretch>
        </p:blipFill>
        <p:spPr>
          <a:xfrm>
            <a:off x="2049779" y="2987039"/>
            <a:ext cx="1699260" cy="1132331"/>
          </a:xfrm>
          <a:prstGeom prst="rect">
            <a:avLst/>
          </a:prstGeom>
        </p:spPr>
      </p:pic>
      <p:pic>
        <p:nvPicPr>
          <p:cNvPr id="39" name="object 39"/>
          <p:cNvPicPr/>
          <p:nvPr/>
        </p:nvPicPr>
        <p:blipFill>
          <a:blip r:embed="rId34" cstate="print"/>
          <a:stretch>
            <a:fillRect/>
          </a:stretch>
        </p:blipFill>
        <p:spPr>
          <a:xfrm>
            <a:off x="6594140" y="5186472"/>
            <a:ext cx="679703" cy="544068"/>
          </a:xfrm>
          <a:prstGeom prst="rect">
            <a:avLst/>
          </a:prstGeom>
        </p:spPr>
      </p:pic>
      <p:pic>
        <p:nvPicPr>
          <p:cNvPr id="40" name="object 40"/>
          <p:cNvPicPr/>
          <p:nvPr/>
        </p:nvPicPr>
        <p:blipFill>
          <a:blip r:embed="rId35" cstate="print"/>
          <a:stretch>
            <a:fillRect/>
          </a:stretch>
        </p:blipFill>
        <p:spPr>
          <a:xfrm>
            <a:off x="10835667" y="2170198"/>
            <a:ext cx="758897" cy="298658"/>
          </a:xfrm>
          <a:prstGeom prst="rect">
            <a:avLst/>
          </a:prstGeom>
        </p:spPr>
      </p:pic>
      <p:sp>
        <p:nvSpPr>
          <p:cNvPr id="41" name="object 41"/>
          <p:cNvSpPr txBox="1">
            <a:spLocks noGrp="1"/>
          </p:cNvSpPr>
          <p:nvPr>
            <p:ph type="title"/>
          </p:nvPr>
        </p:nvSpPr>
        <p:spPr>
          <a:xfrm>
            <a:off x="242315" y="152400"/>
            <a:ext cx="5779135" cy="615553"/>
          </a:xfrm>
          <a:prstGeom prst="rect">
            <a:avLst/>
          </a:prstGeom>
          <a:solidFill>
            <a:srgbClr val="F1F1F1"/>
          </a:solidFill>
        </p:spPr>
        <p:txBody>
          <a:bodyPr vert="horz" wrap="square" lIns="0" tIns="0" rIns="0" bIns="0" rtlCol="0">
            <a:spAutoFit/>
          </a:bodyPr>
          <a:lstStyle/>
          <a:p>
            <a:pPr marL="12065">
              <a:lnSpc>
                <a:spcPct val="100000"/>
              </a:lnSpc>
            </a:pPr>
            <a:r>
              <a:rPr sz="4000" b="1" spc="-90" dirty="0">
                <a:solidFill>
                  <a:srgbClr val="000000"/>
                </a:solidFill>
                <a:latin typeface="Candara" panose="020E0502030303020204" pitchFamily="34" charset="0"/>
                <a:cs typeface="Ebrima"/>
              </a:rPr>
              <a:t>C</a:t>
            </a:r>
            <a:r>
              <a:rPr sz="4000" b="1" spc="-150" dirty="0">
                <a:solidFill>
                  <a:srgbClr val="000000"/>
                </a:solidFill>
                <a:latin typeface="Candara" panose="020E0502030303020204" pitchFamily="34" charset="0"/>
                <a:cs typeface="Ebrima"/>
              </a:rPr>
              <a:t>l</a:t>
            </a:r>
            <a:r>
              <a:rPr sz="4000" b="1" spc="-160" dirty="0">
                <a:solidFill>
                  <a:srgbClr val="000000"/>
                </a:solidFill>
                <a:latin typeface="Candara" panose="020E0502030303020204" pitchFamily="34" charset="0"/>
                <a:cs typeface="Ebrima"/>
              </a:rPr>
              <a:t>i</a:t>
            </a:r>
            <a:r>
              <a:rPr sz="4000" b="1" spc="-80" dirty="0">
                <a:solidFill>
                  <a:srgbClr val="000000"/>
                </a:solidFill>
                <a:latin typeface="Candara" panose="020E0502030303020204" pitchFamily="34" charset="0"/>
                <a:cs typeface="Ebrima"/>
              </a:rPr>
              <a:t>e</a:t>
            </a:r>
            <a:r>
              <a:rPr sz="4000" b="1" spc="-165" dirty="0">
                <a:solidFill>
                  <a:srgbClr val="000000"/>
                </a:solidFill>
                <a:latin typeface="Candara" panose="020E0502030303020204" pitchFamily="34" charset="0"/>
                <a:cs typeface="Ebrima"/>
              </a:rPr>
              <a:t>n</a:t>
            </a:r>
            <a:r>
              <a:rPr sz="4000" b="1" spc="-170" dirty="0">
                <a:solidFill>
                  <a:srgbClr val="000000"/>
                </a:solidFill>
                <a:latin typeface="Candara" panose="020E0502030303020204" pitchFamily="34" charset="0"/>
                <a:cs typeface="Ebrima"/>
              </a:rPr>
              <a:t>t</a:t>
            </a:r>
            <a:r>
              <a:rPr sz="4000" b="1" dirty="0">
                <a:solidFill>
                  <a:srgbClr val="000000"/>
                </a:solidFill>
                <a:latin typeface="Candara" panose="020E0502030303020204" pitchFamily="34" charset="0"/>
                <a:cs typeface="Ebrima"/>
              </a:rPr>
              <a:t>s</a:t>
            </a:r>
            <a:r>
              <a:rPr sz="4000" b="1" spc="-125" dirty="0">
                <a:solidFill>
                  <a:srgbClr val="000000"/>
                </a:solidFill>
                <a:latin typeface="Candara" panose="020E0502030303020204" pitchFamily="34" charset="0"/>
                <a:cs typeface="Ebrima"/>
              </a:rPr>
              <a:t> </a:t>
            </a:r>
            <a:r>
              <a:rPr sz="4000" b="1" spc="-300" dirty="0">
                <a:solidFill>
                  <a:srgbClr val="000000"/>
                </a:solidFill>
                <a:latin typeface="Candara" panose="020E0502030303020204" pitchFamily="34" charset="0"/>
                <a:cs typeface="Ebrima"/>
              </a:rPr>
              <a:t>(R</a:t>
            </a:r>
            <a:r>
              <a:rPr sz="4000" b="1" spc="-320" dirty="0">
                <a:solidFill>
                  <a:srgbClr val="000000"/>
                </a:solidFill>
                <a:latin typeface="Candara" panose="020E0502030303020204" pitchFamily="34" charset="0"/>
                <a:cs typeface="Ebrima"/>
              </a:rPr>
              <a:t>e</a:t>
            </a:r>
            <a:r>
              <a:rPr sz="4000" b="1" spc="-325" dirty="0">
                <a:solidFill>
                  <a:srgbClr val="000000"/>
                </a:solidFill>
                <a:latin typeface="Candara" panose="020E0502030303020204" pitchFamily="34" charset="0"/>
                <a:cs typeface="Ebrima"/>
              </a:rPr>
              <a:t>c</a:t>
            </a:r>
            <a:r>
              <a:rPr sz="4000" b="1" spc="-310" dirty="0">
                <a:solidFill>
                  <a:srgbClr val="000000"/>
                </a:solidFill>
                <a:latin typeface="Candara" panose="020E0502030303020204" pitchFamily="34" charset="0"/>
                <a:cs typeface="Ebrima"/>
              </a:rPr>
              <a:t>r</a:t>
            </a:r>
            <a:r>
              <a:rPr sz="4000" b="1" spc="-405" dirty="0">
                <a:solidFill>
                  <a:srgbClr val="000000"/>
                </a:solidFill>
                <a:latin typeface="Candara" panose="020E0502030303020204" pitchFamily="34" charset="0"/>
                <a:cs typeface="Ebrima"/>
              </a:rPr>
              <a:t>u</a:t>
            </a:r>
            <a:r>
              <a:rPr sz="4000" b="1" spc="-475" dirty="0">
                <a:solidFill>
                  <a:srgbClr val="000000"/>
                </a:solidFill>
                <a:latin typeface="Candara" panose="020E0502030303020204" pitchFamily="34" charset="0"/>
                <a:cs typeface="Ebrima"/>
              </a:rPr>
              <a:t>i</a:t>
            </a:r>
            <a:r>
              <a:rPr sz="4000" b="1" spc="-495" dirty="0">
                <a:solidFill>
                  <a:srgbClr val="000000"/>
                </a:solidFill>
                <a:latin typeface="Candara" panose="020E0502030303020204" pitchFamily="34" charset="0"/>
                <a:cs typeface="Ebrima"/>
              </a:rPr>
              <a:t>t</a:t>
            </a:r>
            <a:r>
              <a:rPr sz="4000" b="1" spc="-490" dirty="0">
                <a:solidFill>
                  <a:srgbClr val="000000"/>
                </a:solidFill>
                <a:latin typeface="Candara" panose="020E0502030303020204" pitchFamily="34" charset="0"/>
                <a:cs typeface="Ebrima"/>
              </a:rPr>
              <a:t>m</a:t>
            </a:r>
            <a:r>
              <a:rPr sz="4000" b="1" spc="-365" dirty="0">
                <a:solidFill>
                  <a:srgbClr val="000000"/>
                </a:solidFill>
                <a:latin typeface="Candara" panose="020E0502030303020204" pitchFamily="34" charset="0"/>
                <a:cs typeface="Ebrima"/>
              </a:rPr>
              <a:t>e</a:t>
            </a:r>
            <a:r>
              <a:rPr sz="4000" b="1" spc="-465" dirty="0">
                <a:solidFill>
                  <a:srgbClr val="000000"/>
                </a:solidFill>
                <a:latin typeface="Candara" panose="020E0502030303020204" pitchFamily="34" charset="0"/>
                <a:cs typeface="Ebrima"/>
              </a:rPr>
              <a:t>nt</a:t>
            </a:r>
            <a:r>
              <a:rPr sz="4000" b="1" dirty="0">
                <a:solidFill>
                  <a:srgbClr val="000000"/>
                </a:solidFill>
                <a:latin typeface="Candara" panose="020E0502030303020204" pitchFamily="34" charset="0"/>
                <a:cs typeface="Ebrima"/>
              </a:rPr>
              <a:t>)</a:t>
            </a:r>
            <a:endParaRPr sz="4000" dirty="0">
              <a:latin typeface="Candara" panose="020E0502030303020204" pitchFamily="34" charset="0"/>
              <a:cs typeface="Ebri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851969"/>
            <a:ext cx="12192000" cy="255939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350">
              <a:solidFill>
                <a:schemeClr val="accent2">
                  <a:lumMod val="60000"/>
                  <a:lumOff val="40000"/>
                </a:schemeClr>
              </a:solidFill>
            </a:endParaRPr>
          </a:p>
        </p:txBody>
      </p:sp>
      <p:pic>
        <p:nvPicPr>
          <p:cNvPr id="9" name="Picture 8" descr="arrows_righ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00" y="1109019"/>
            <a:ext cx="4173132" cy="2448028"/>
          </a:xfrm>
          <a:prstGeom prst="rect">
            <a:avLst/>
          </a:prstGeom>
          <a:noFill/>
          <a:ln>
            <a:solidFill>
              <a:srgbClr val="FF6600"/>
            </a:solidFill>
          </a:ln>
        </p:spPr>
      </p:pic>
      <p:sp>
        <p:nvSpPr>
          <p:cNvPr id="12" name="Title 2"/>
          <p:cNvSpPr>
            <a:spLocks noGrp="1"/>
          </p:cNvSpPr>
          <p:nvPr>
            <p:ph type="title"/>
          </p:nvPr>
        </p:nvSpPr>
        <p:spPr>
          <a:xfrm>
            <a:off x="2681418" y="3855311"/>
            <a:ext cx="8788923" cy="591077"/>
          </a:xfrm>
        </p:spPr>
        <p:txBody>
          <a:bodyPr>
            <a:noAutofit/>
          </a:bodyPr>
          <a:lstStyle/>
          <a:p>
            <a:r>
              <a:rPr lang="en-US" sz="2800" dirty="0">
                <a:solidFill>
                  <a:schemeClr val="bg1"/>
                </a:solidFill>
                <a:latin typeface="Sitka Text" panose="02000505000000020004" pitchFamily="2" charset="0"/>
              </a:rPr>
              <a:t>What more we can bring on Table for our Clients?</a:t>
            </a:r>
            <a:endParaRPr lang="en-IN" sz="2800" dirty="0">
              <a:solidFill>
                <a:schemeClr val="bg1"/>
              </a:solidFill>
              <a:latin typeface="Sitka Text" panose="02000505000000020004" pitchFamily="2" charset="0"/>
            </a:endParaRPr>
          </a:p>
        </p:txBody>
      </p:sp>
    </p:spTree>
    <p:extLst>
      <p:ext uri="{BB962C8B-B14F-4D97-AF65-F5344CB8AC3E}">
        <p14:creationId xmlns:p14="http://schemas.microsoft.com/office/powerpoint/2010/main" val="4293553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310290" y="771843"/>
            <a:ext cx="1117600" cy="60959"/>
          </a:xfrm>
          <a:prstGeom prst="flowChartAlternateProcess">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3" name="TextBox 22"/>
          <p:cNvSpPr txBox="1"/>
          <p:nvPr/>
        </p:nvSpPr>
        <p:spPr>
          <a:xfrm>
            <a:off x="222781" y="125512"/>
            <a:ext cx="10885944" cy="646331"/>
          </a:xfrm>
          <a:prstGeom prst="rect">
            <a:avLst/>
          </a:prstGeom>
          <a:noFill/>
        </p:spPr>
        <p:txBody>
          <a:bodyPr wrap="square" rtlCol="0">
            <a:spAutoFit/>
          </a:bodyPr>
          <a:lstStyle/>
          <a:p>
            <a:r>
              <a:rPr lang="en-IN" sz="3600" dirty="0">
                <a:solidFill>
                  <a:srgbClr val="002060"/>
                </a:solidFill>
                <a:latin typeface="Sitka Heading" panose="02000505000000020004" pitchFamily="2" charset="0"/>
              </a:rPr>
              <a:t>Xenith Workforce – What We Do…</a:t>
            </a:r>
          </a:p>
        </p:txBody>
      </p:sp>
      <p:sp>
        <p:nvSpPr>
          <p:cNvPr id="6" name="Text Placeholder 2"/>
          <p:cNvSpPr txBox="1">
            <a:spLocks/>
          </p:cNvSpPr>
          <p:nvPr/>
        </p:nvSpPr>
        <p:spPr>
          <a:xfrm>
            <a:off x="381000" y="1243630"/>
            <a:ext cx="11703908" cy="5035893"/>
          </a:xfrm>
          <a:prstGeom prst="rect">
            <a:avLst/>
          </a:prstGeom>
        </p:spPr>
        <p:txBody>
          <a:bodyPr/>
          <a:lstStyle>
            <a:lvl1pPr marL="0" indent="0" algn="l" defTabSz="914400" rtl="0" eaLnBrk="1" latinLnBrk="0" hangingPunct="1">
              <a:spcBef>
                <a:spcPts val="400"/>
              </a:spcBef>
              <a:buClr>
                <a:srgbClr val="67696F"/>
              </a:buClr>
              <a:buFont typeface="Arial"/>
              <a:buNone/>
              <a:defRPr sz="2000" kern="1200" baseline="0">
                <a:solidFill>
                  <a:srgbClr val="64696F"/>
                </a:solidFill>
                <a:latin typeface="+mn-lt"/>
                <a:ea typeface="+mn-ea"/>
                <a:cs typeface="Arial" pitchFamily="34" charset="0"/>
              </a:defRPr>
            </a:lvl1pPr>
            <a:lvl2pPr marL="228600" indent="-228600" algn="l" defTabSz="914400" rtl="0" eaLnBrk="1" latinLnBrk="0" hangingPunct="1">
              <a:spcBef>
                <a:spcPts val="400"/>
              </a:spcBef>
              <a:buClr>
                <a:srgbClr val="64696F"/>
              </a:buClr>
              <a:buFont typeface="Arial"/>
              <a:buChar char="•"/>
              <a:defRPr sz="1800" kern="1200">
                <a:solidFill>
                  <a:srgbClr val="64696F"/>
                </a:solidFill>
                <a:latin typeface="+mn-lt"/>
                <a:ea typeface="+mn-ea"/>
                <a:cs typeface="Arial" pitchFamily="34" charset="0"/>
              </a:defRPr>
            </a:lvl2pPr>
            <a:lvl3pPr marL="457200" indent="-228600" algn="l" defTabSz="914400" rtl="0" eaLnBrk="1" latinLnBrk="0" hangingPunct="1">
              <a:spcBef>
                <a:spcPts val="400"/>
              </a:spcBef>
              <a:buClr>
                <a:srgbClr val="64696F"/>
              </a:buClr>
              <a:buFont typeface="Lucida Grande"/>
              <a:buChar char="–"/>
              <a:defRPr sz="1800" kern="1200">
                <a:solidFill>
                  <a:srgbClr val="64696F"/>
                </a:solidFill>
                <a:latin typeface="+mn-lt"/>
                <a:ea typeface="+mn-ea"/>
                <a:cs typeface="Arial" pitchFamily="34" charset="0"/>
              </a:defRPr>
            </a:lvl3pPr>
            <a:lvl4pPr marL="731520" indent="-228600" algn="l" defTabSz="914400" rtl="0" eaLnBrk="1" latinLnBrk="0" hangingPunct="1">
              <a:spcBef>
                <a:spcPts val="400"/>
              </a:spcBef>
              <a:buClr>
                <a:srgbClr val="64696F"/>
              </a:buClr>
              <a:buSzPct val="100000"/>
              <a:buFont typeface="Arial"/>
              <a:buChar char="•"/>
              <a:defRPr sz="1600" kern="1200">
                <a:solidFill>
                  <a:srgbClr val="64696F"/>
                </a:solidFill>
                <a:latin typeface="+mn-lt"/>
                <a:ea typeface="+mn-ea"/>
                <a:cs typeface="Arial" pitchFamily="34" charset="0"/>
              </a:defRPr>
            </a:lvl4pPr>
            <a:lvl5pPr marL="996696" indent="-228600" algn="l" defTabSz="914400" rtl="0" eaLnBrk="1" latinLnBrk="0" hangingPunct="1">
              <a:spcBef>
                <a:spcPts val="400"/>
              </a:spcBef>
              <a:buClr>
                <a:srgbClr val="64696F"/>
              </a:buClr>
              <a:buFont typeface="Arial"/>
              <a:buChar char="–"/>
              <a:defRPr sz="1600" kern="1200">
                <a:solidFill>
                  <a:srgbClr val="64696F"/>
                </a:solidFill>
                <a:latin typeface="+mn-lt"/>
                <a:ea typeface="+mn-ea"/>
                <a:cs typeface="Arial" pitchFamily="34" charset="0"/>
              </a:defRPr>
            </a:lvl5pPr>
            <a:lvl6pPr marL="1234440" indent="-228600" algn="l" defTabSz="914400" rtl="0" eaLnBrk="1" latinLnBrk="0" hangingPunct="1">
              <a:spcBef>
                <a:spcPct val="20000"/>
              </a:spcBef>
              <a:buClr>
                <a:srgbClr val="67696F"/>
              </a:buClr>
              <a:buFont typeface="Arial"/>
              <a:buChar char="•"/>
              <a:defRPr sz="1600" kern="1200">
                <a:solidFill>
                  <a:srgbClr val="67696F"/>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defRPr/>
            </a:pPr>
            <a:r>
              <a:rPr lang="en-GB" sz="1600" dirty="0">
                <a:solidFill>
                  <a:srgbClr val="404040"/>
                </a:solidFill>
                <a:ea typeface="ＭＳ Ｐゴシック"/>
                <a:cs typeface="ＭＳ Ｐゴシック"/>
              </a:rPr>
              <a:t>Xenith Workforce Solutions helps clients win by designing and delivering innovative workforce solutions that leverage our global and local capability, comprehensive solutions, and collaborative approach and practical creativity. We differentiate our solutions in the marketplace by leveraging these capabilities and by providing our clients with faster time to value. </a:t>
            </a:r>
          </a:p>
          <a:p>
            <a:pPr>
              <a:defRPr/>
            </a:pPr>
            <a:endParaRPr lang="en-GB" sz="1600" dirty="0">
              <a:solidFill>
                <a:srgbClr val="404040"/>
              </a:solidFill>
              <a:ea typeface="Verdana" pitchFamily="34" charset="0"/>
              <a:cs typeface="Calibri" pitchFamily="34" charset="0"/>
            </a:endParaRPr>
          </a:p>
          <a:p>
            <a:pPr marL="214313" indent="-214313">
              <a:buFont typeface="Arial" panose="020B0604020202020204" pitchFamily="34" charset="0"/>
              <a:buChar char="•"/>
              <a:defRPr/>
            </a:pPr>
            <a:r>
              <a:rPr lang="en-GB" sz="1600" dirty="0">
                <a:solidFill>
                  <a:srgbClr val="404040"/>
                </a:solidFill>
                <a:ea typeface="ＭＳ Ｐゴシック"/>
                <a:cs typeface="ＭＳ Ｐゴシック"/>
              </a:rPr>
              <a:t>The solutions offered by Xenith Workforce Solutions can be applied as stand alone solutions or combined with the additional capabilities offered by Relocate Anywhere Solutions.</a:t>
            </a:r>
          </a:p>
          <a:p>
            <a:pPr>
              <a:defRPr/>
            </a:pPr>
            <a:endParaRPr lang="en-GB" sz="1600" dirty="0">
              <a:solidFill>
                <a:srgbClr val="404040"/>
              </a:solidFill>
              <a:ea typeface="ＭＳ Ｐゴシック"/>
            </a:endParaRPr>
          </a:p>
          <a:p>
            <a:pPr marL="214313" indent="-214313">
              <a:buFont typeface="Arial" panose="020B0604020202020204" pitchFamily="34" charset="0"/>
              <a:buChar char="•"/>
              <a:defRPr/>
            </a:pPr>
            <a:r>
              <a:rPr lang="en-US" sz="1600" dirty="0">
                <a:solidFill>
                  <a:srgbClr val="404040"/>
                </a:solidFill>
              </a:rPr>
              <a:t>The Global offerings are:</a:t>
            </a:r>
          </a:p>
          <a:p>
            <a:pPr lvl="1">
              <a:buFont typeface="Arial" charset="0"/>
              <a:buChar char="–"/>
              <a:defRPr/>
            </a:pPr>
            <a:r>
              <a:rPr lang="en-US" sz="1600" dirty="0">
                <a:solidFill>
                  <a:srgbClr val="404040"/>
                </a:solidFill>
              </a:rPr>
              <a:t>Recruitment Process Outsourcing (RPO)</a:t>
            </a:r>
          </a:p>
          <a:p>
            <a:pPr lvl="1">
              <a:buFont typeface="Arial" charset="0"/>
              <a:buChar char="–"/>
              <a:defRPr/>
            </a:pPr>
            <a:r>
              <a:rPr lang="en-US" sz="1600" dirty="0">
                <a:solidFill>
                  <a:srgbClr val="404040"/>
                </a:solidFill>
              </a:rPr>
              <a:t>Managed Service Provider (MSP)</a:t>
            </a:r>
          </a:p>
          <a:p>
            <a:pPr lvl="1">
              <a:buFont typeface="Arial" charset="0"/>
              <a:buChar char="–"/>
              <a:defRPr/>
            </a:pPr>
            <a:r>
              <a:rPr lang="en-US" sz="1600" dirty="0">
                <a:solidFill>
                  <a:srgbClr val="404040"/>
                </a:solidFill>
              </a:rPr>
              <a:t>Talent Based Outsourcing (TBO)</a:t>
            </a:r>
          </a:p>
          <a:p>
            <a:pPr lvl="1">
              <a:buFont typeface="Arial" charset="0"/>
              <a:buChar char="–"/>
              <a:defRPr/>
            </a:pPr>
            <a:r>
              <a:rPr lang="en-US" sz="1600" dirty="0">
                <a:solidFill>
                  <a:srgbClr val="404040"/>
                </a:solidFill>
              </a:rPr>
              <a:t>Borderless Talent Solutions (BTS)</a:t>
            </a:r>
          </a:p>
          <a:p>
            <a:pPr lvl="1">
              <a:buFont typeface="Arial" charset="0"/>
              <a:buChar char="–"/>
              <a:defRPr/>
            </a:pPr>
            <a:r>
              <a:rPr lang="en-US" sz="1600" dirty="0">
                <a:solidFill>
                  <a:srgbClr val="404040"/>
                </a:solidFill>
              </a:rPr>
              <a:t>Strategic Workforce Consulting (SWC, formerly Black Dog)</a:t>
            </a:r>
          </a:p>
          <a:p>
            <a:pPr>
              <a:buFont typeface="Arial" charset="0"/>
              <a:buChar char="•"/>
              <a:defRPr/>
            </a:pPr>
            <a:endParaRPr lang="en-IN" sz="1600" dirty="0">
              <a:solidFill>
                <a:srgbClr val="404040"/>
              </a:solidFill>
            </a:endParaRPr>
          </a:p>
          <a:p>
            <a:pPr>
              <a:defRPr/>
            </a:pPr>
            <a:endParaRPr lang="en-US" sz="1600" dirty="0">
              <a:solidFill>
                <a:srgbClr val="404040"/>
              </a:solidFill>
            </a:endParaRPr>
          </a:p>
        </p:txBody>
      </p:sp>
      <p:grpSp>
        <p:nvGrpSpPr>
          <p:cNvPr id="2" name="Group 1"/>
          <p:cNvGrpSpPr/>
          <p:nvPr/>
        </p:nvGrpSpPr>
        <p:grpSpPr>
          <a:xfrm>
            <a:off x="7092778" y="2941712"/>
            <a:ext cx="3876576" cy="3967297"/>
            <a:chOff x="7092778" y="3015854"/>
            <a:chExt cx="3876576" cy="3967297"/>
          </a:xfrm>
        </p:grpSpPr>
        <p:pic>
          <p:nvPicPr>
            <p:cNvPr id="9" name="Picture 8"/>
            <p:cNvPicPr>
              <a:picLocks noChangeAspect="1"/>
            </p:cNvPicPr>
            <p:nvPr/>
          </p:nvPicPr>
          <p:blipFill>
            <a:blip r:embed="rId2"/>
            <a:stretch>
              <a:fillRect/>
            </a:stretch>
          </p:blipFill>
          <p:spPr>
            <a:xfrm>
              <a:off x="8137880" y="4302773"/>
              <a:ext cx="1638087" cy="1072417"/>
            </a:xfrm>
            <a:prstGeom prst="rect">
              <a:avLst/>
            </a:prstGeom>
          </p:spPr>
        </p:pic>
        <p:pic>
          <p:nvPicPr>
            <p:cNvPr id="7" name="Content Placeholder 3" descr="MGS_Capabilitie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2778" y="3015854"/>
              <a:ext cx="3876576" cy="396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9660379" y="6516931"/>
            <a:ext cx="2531621"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spTree>
    <p:extLst>
      <p:ext uri="{BB962C8B-B14F-4D97-AF65-F5344CB8AC3E}">
        <p14:creationId xmlns:p14="http://schemas.microsoft.com/office/powerpoint/2010/main" val="257426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447" y="4428782"/>
            <a:ext cx="4152900" cy="2395926"/>
          </a:xfrm>
          <a:prstGeom prst="rect">
            <a:avLst/>
          </a:prstGeom>
        </p:spPr>
      </p:pic>
      <p:sp>
        <p:nvSpPr>
          <p:cNvPr id="8" name="Flowchart: Alternate Process 7"/>
          <p:cNvSpPr/>
          <p:nvPr/>
        </p:nvSpPr>
        <p:spPr>
          <a:xfrm>
            <a:off x="10842822" y="824041"/>
            <a:ext cx="1117600" cy="60959"/>
          </a:xfrm>
          <a:prstGeom prst="flowChartAlternateProcess">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400">
              <a:solidFill>
                <a:schemeClr val="tx1"/>
              </a:solidFill>
              <a:latin typeface="Cambria" panose="02040503050406030204" pitchFamily="18" charset="0"/>
            </a:endParaRPr>
          </a:p>
        </p:txBody>
      </p:sp>
      <p:sp>
        <p:nvSpPr>
          <p:cNvPr id="9" name="TextBox 8"/>
          <p:cNvSpPr txBox="1"/>
          <p:nvPr/>
        </p:nvSpPr>
        <p:spPr>
          <a:xfrm>
            <a:off x="1204914" y="125512"/>
            <a:ext cx="10885944" cy="646331"/>
          </a:xfrm>
          <a:prstGeom prst="rect">
            <a:avLst/>
          </a:prstGeom>
          <a:noFill/>
        </p:spPr>
        <p:txBody>
          <a:bodyPr wrap="square" rtlCol="0">
            <a:spAutoFit/>
          </a:bodyPr>
          <a:lstStyle/>
          <a:p>
            <a:pPr algn="r"/>
            <a:r>
              <a:rPr lang="en-IN" sz="3600" dirty="0">
                <a:solidFill>
                  <a:srgbClr val="002060"/>
                </a:solidFill>
                <a:latin typeface="Sitka Heading" panose="02000505000000020004" pitchFamily="2" charset="0"/>
              </a:rPr>
              <a:t>Our Success Stories</a:t>
            </a:r>
          </a:p>
        </p:txBody>
      </p:sp>
      <p:sp>
        <p:nvSpPr>
          <p:cNvPr id="10" name="TextBox 9"/>
          <p:cNvSpPr txBox="1"/>
          <p:nvPr/>
        </p:nvSpPr>
        <p:spPr>
          <a:xfrm>
            <a:off x="3981709" y="1483050"/>
            <a:ext cx="6253889" cy="1015663"/>
          </a:xfrm>
          <a:prstGeom prst="rect">
            <a:avLst/>
          </a:prstGeom>
          <a:noFill/>
        </p:spPr>
        <p:txBody>
          <a:bodyPr wrap="square" rtlCol="0">
            <a:spAutoFit/>
          </a:bodyPr>
          <a:lstStyle/>
          <a:p>
            <a:r>
              <a:rPr lang="en-IN" sz="6000" dirty="0">
                <a:solidFill>
                  <a:srgbClr val="002060"/>
                </a:solidFill>
                <a:latin typeface="Sitka Heading" panose="02000505000000020004" pitchFamily="2" charset="0"/>
              </a:rPr>
              <a:t>Get in touch</a:t>
            </a:r>
          </a:p>
        </p:txBody>
      </p:sp>
      <p:sp>
        <p:nvSpPr>
          <p:cNvPr id="11" name="TextBox 10"/>
          <p:cNvSpPr txBox="1"/>
          <p:nvPr/>
        </p:nvSpPr>
        <p:spPr>
          <a:xfrm>
            <a:off x="4059941" y="2994164"/>
            <a:ext cx="6676475" cy="2677656"/>
          </a:xfrm>
          <a:prstGeom prst="rect">
            <a:avLst/>
          </a:prstGeom>
          <a:noFill/>
        </p:spPr>
        <p:txBody>
          <a:bodyPr wrap="square" rtlCol="0">
            <a:spAutoFit/>
          </a:bodyPr>
          <a:lstStyle/>
          <a:p>
            <a:r>
              <a:rPr lang="en-IN" sz="2400" dirty="0">
                <a:solidFill>
                  <a:srgbClr val="FF6600"/>
                </a:solidFill>
                <a:latin typeface="Sitka Text" panose="02000505000000020004" pitchFamily="2" charset="0"/>
              </a:rPr>
              <a:t>Xenith Workforce Solutions </a:t>
            </a:r>
          </a:p>
          <a:p>
            <a:r>
              <a:rPr lang="en-IN" sz="2400" dirty="0">
                <a:solidFill>
                  <a:srgbClr val="FF6600"/>
                </a:solidFill>
                <a:latin typeface="Sitka Text" panose="02000505000000020004" pitchFamily="2" charset="0"/>
              </a:rPr>
              <a:t>Inspiring Executive Search</a:t>
            </a:r>
          </a:p>
          <a:p>
            <a:endParaRPr lang="en-IN" sz="2400" dirty="0">
              <a:solidFill>
                <a:srgbClr val="5712D2"/>
              </a:solidFill>
              <a:latin typeface="Sitka Heading" panose="02000505000000020004" pitchFamily="2" charset="0"/>
            </a:endParaRPr>
          </a:p>
          <a:p>
            <a:endParaRPr lang="en-IN" sz="2400" dirty="0">
              <a:solidFill>
                <a:srgbClr val="5712D2"/>
              </a:solidFill>
              <a:latin typeface="Sitka Heading" panose="02000505000000020004" pitchFamily="2" charset="0"/>
            </a:endParaRPr>
          </a:p>
          <a:p>
            <a:r>
              <a:rPr lang="en-IN" sz="2400" dirty="0">
                <a:solidFill>
                  <a:srgbClr val="002060"/>
                </a:solidFill>
                <a:latin typeface="Sitka Heading" panose="02000505000000020004" pitchFamily="2" charset="0"/>
              </a:rPr>
              <a:t> Vikas Sharma - +91-78775 41118</a:t>
            </a:r>
          </a:p>
          <a:p>
            <a:endParaRPr lang="en-IN" sz="2400" dirty="0">
              <a:solidFill>
                <a:srgbClr val="5712D2"/>
              </a:solidFill>
              <a:latin typeface="Sitka Heading" panose="02000505000000020004" pitchFamily="2" charset="0"/>
            </a:endParaRPr>
          </a:p>
          <a:p>
            <a:r>
              <a:rPr lang="en-IN" sz="2400" dirty="0">
                <a:solidFill>
                  <a:srgbClr val="5712D2"/>
                </a:solidFill>
                <a:latin typeface="Sitka Heading" panose="02000505000000020004" pitchFamily="2" charset="0"/>
              </a:rPr>
              <a:t> </a:t>
            </a:r>
          </a:p>
        </p:txBody>
      </p:sp>
      <p:pic>
        <p:nvPicPr>
          <p:cNvPr id="12" name="Picture 4" descr="Blue Lightning Phone Logo | BrandCrowd Logo Make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328" b="29353"/>
          <a:stretch/>
        </p:blipFill>
        <p:spPr bwMode="auto">
          <a:xfrm>
            <a:off x="3217569" y="4305282"/>
            <a:ext cx="1462185" cy="8383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208980" y="5300957"/>
            <a:ext cx="5892053" cy="461665"/>
          </a:xfrm>
          <a:prstGeom prst="rect">
            <a:avLst/>
          </a:prstGeom>
          <a:noFill/>
        </p:spPr>
        <p:txBody>
          <a:bodyPr wrap="square" rtlCol="0">
            <a:spAutoFit/>
          </a:bodyPr>
          <a:lstStyle/>
          <a:p>
            <a:r>
              <a:rPr lang="en-IN" sz="2400" dirty="0">
                <a:solidFill>
                  <a:srgbClr val="002060"/>
                </a:solidFill>
                <a:latin typeface="Sitka Heading" panose="02000505000000020004" pitchFamily="2" charset="0"/>
              </a:rPr>
              <a:t>vikas@zenithwfm.in</a:t>
            </a:r>
          </a:p>
        </p:txBody>
      </p:sp>
      <p:pic>
        <p:nvPicPr>
          <p:cNvPr id="16" name="Picture 15"/>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a:off x="3732730" y="5300994"/>
            <a:ext cx="476250" cy="461628"/>
          </a:xfrm>
          <a:prstGeom prst="rect">
            <a:avLst/>
          </a:prstGeom>
        </p:spPr>
      </p:pic>
      <p:pic>
        <p:nvPicPr>
          <p:cNvPr id="13" name="Picture 12"/>
          <p:cNvPicPr>
            <a:picLocks noChangeAspect="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22076" r="-4039"/>
          <a:stretch/>
        </p:blipFill>
        <p:spPr>
          <a:xfrm>
            <a:off x="2234" y="1119916"/>
            <a:ext cx="3317966" cy="4819650"/>
          </a:xfrm>
          <a:prstGeom prst="rect">
            <a:avLst/>
          </a:prstGeom>
        </p:spPr>
      </p:pic>
      <p:sp>
        <p:nvSpPr>
          <p:cNvPr id="3" name="Rectangle 2">
            <a:extLst>
              <a:ext uri="{FF2B5EF4-FFF2-40B4-BE49-F238E27FC236}">
                <a16:creationId xmlns:a16="http://schemas.microsoft.com/office/drawing/2014/main" id="{DEC0BB6A-2C17-A12C-9066-7B7576672D65}"/>
              </a:ext>
            </a:extLst>
          </p:cNvPr>
          <p:cNvSpPr/>
          <p:nvPr/>
        </p:nvSpPr>
        <p:spPr>
          <a:xfrm>
            <a:off x="124349" y="6349605"/>
            <a:ext cx="8049491" cy="4563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02060"/>
                </a:solidFill>
                <a:latin typeface="Sitka Heading" panose="02000505000000020004" pitchFamily="2" charset="0"/>
              </a:rPr>
              <a:t>Singapore | Jaipur |  Bangalore | Gurugram | Mumbai</a:t>
            </a:r>
            <a:endParaRPr lang="en-IN" sz="2400" dirty="0">
              <a:solidFill>
                <a:srgbClr val="002060"/>
              </a:solidFill>
              <a:latin typeface="Sitka Heading" panose="02000505000000020004" pitchFamily="2" charset="0"/>
            </a:endParaRPr>
          </a:p>
        </p:txBody>
      </p:sp>
    </p:spTree>
    <p:extLst>
      <p:ext uri="{BB962C8B-B14F-4D97-AF65-F5344CB8AC3E}">
        <p14:creationId xmlns:p14="http://schemas.microsoft.com/office/powerpoint/2010/main" val="326051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4623130" y="1084883"/>
            <a:ext cx="7322127" cy="923330"/>
          </a:xfrm>
          <a:prstGeom prst="rect">
            <a:avLst/>
          </a:prstGeom>
          <a:noFill/>
        </p:spPr>
        <p:txBody>
          <a:bodyPr wrap="square" rtlCol="0">
            <a:spAutoFit/>
          </a:bodyPr>
          <a:lstStyle/>
          <a:p>
            <a:r>
              <a:rPr lang="en-US" sz="2700" b="1" dirty="0">
                <a:solidFill>
                  <a:srgbClr val="002060"/>
                </a:solidFill>
                <a:latin typeface="Sitka Heading" panose="02000505000000020004" pitchFamily="2" charset="0"/>
              </a:rPr>
              <a:t>Our foundations are rooted in recruiting for Global Institutions &amp; Companies…</a:t>
            </a:r>
            <a:endParaRPr lang="en-IN" sz="2700" b="1" dirty="0">
              <a:solidFill>
                <a:srgbClr val="002060"/>
              </a:solidFill>
              <a:latin typeface="Sitka Heading" panose="02000505000000020004" pitchFamily="2" charset="0"/>
            </a:endParaRPr>
          </a:p>
        </p:txBody>
      </p:sp>
      <p:sp>
        <p:nvSpPr>
          <p:cNvPr id="25" name="TextBox 24"/>
          <p:cNvSpPr txBox="1"/>
          <p:nvPr/>
        </p:nvSpPr>
        <p:spPr>
          <a:xfrm>
            <a:off x="4623130" y="2719253"/>
            <a:ext cx="7190509" cy="2585323"/>
          </a:xfrm>
          <a:prstGeom prst="rect">
            <a:avLst/>
          </a:prstGeom>
          <a:noFill/>
        </p:spPr>
        <p:txBody>
          <a:bodyPr wrap="square" rtlCol="0">
            <a:spAutoFit/>
          </a:bodyPr>
          <a:lstStyle/>
          <a:p>
            <a:pPr algn="just"/>
            <a:r>
              <a:rPr lang="en-US" dirty="0">
                <a:solidFill>
                  <a:schemeClr val="accent3">
                    <a:lumMod val="75000"/>
                  </a:schemeClr>
                </a:solidFill>
                <a:latin typeface="Sitka Text" panose="02000505000000020004" pitchFamily="2" charset="0"/>
              </a:rPr>
              <a:t>Xenith Workforce Solutions is a sector focused search firm that has built its foundations on recruiting senior management for Global Institutions &amp; Companies across the key territories.</a:t>
            </a:r>
          </a:p>
          <a:p>
            <a:pPr algn="just"/>
            <a:endParaRPr lang="en-US" dirty="0">
              <a:solidFill>
                <a:schemeClr val="accent3">
                  <a:lumMod val="75000"/>
                </a:schemeClr>
              </a:solidFill>
              <a:latin typeface="Sitka Text" panose="02000505000000020004" pitchFamily="2" charset="0"/>
            </a:endParaRPr>
          </a:p>
          <a:p>
            <a:pPr algn="just"/>
            <a:r>
              <a:rPr lang="en-US" dirty="0">
                <a:solidFill>
                  <a:schemeClr val="accent3">
                    <a:lumMod val="75000"/>
                  </a:schemeClr>
                </a:solidFill>
                <a:latin typeface="Sitka Text" panose="02000505000000020004" pitchFamily="2" charset="0"/>
              </a:rPr>
              <a:t>In India we engage with organizations of every size and denomination and provide the reach of a service that befits an international organization, with the touch, sensitivity and specialism of the high customer service associated with boutique consultancies.</a:t>
            </a:r>
            <a:endParaRPr lang="en-IN" dirty="0">
              <a:solidFill>
                <a:schemeClr val="accent3">
                  <a:lumMod val="75000"/>
                </a:schemeClr>
              </a:solidFill>
              <a:latin typeface="Sitka Text" panose="02000505000000020004" pitchFamily="2" charset="0"/>
            </a:endParaRPr>
          </a:p>
        </p:txBody>
      </p:sp>
      <p:sp>
        <p:nvSpPr>
          <p:cNvPr id="28" name="TextBox 27"/>
          <p:cNvSpPr txBox="1"/>
          <p:nvPr/>
        </p:nvSpPr>
        <p:spPr>
          <a:xfrm>
            <a:off x="9660379" y="6516931"/>
            <a:ext cx="2531621" cy="307777"/>
          </a:xfrm>
          <a:prstGeom prst="rect">
            <a:avLst/>
          </a:prstGeom>
          <a:noFill/>
        </p:spPr>
        <p:txBody>
          <a:bodyPr wrap="square" rtlCol="0">
            <a:spAutoFit/>
          </a:bodyPr>
          <a:lstStyle/>
          <a:p>
            <a:pPr algn="r"/>
            <a:r>
              <a:rPr lang="en-US" sz="1400" dirty="0">
                <a:solidFill>
                  <a:srgbClr val="5712D2"/>
                </a:solidFill>
                <a:latin typeface="+mj-lt"/>
              </a:rPr>
              <a:t>www.healthcaa.com</a:t>
            </a:r>
            <a:endParaRPr lang="en-IN" sz="1400" dirty="0">
              <a:solidFill>
                <a:srgbClr val="5712D2"/>
              </a:solidFill>
              <a:latin typeface="+mj-lt"/>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567" y="2547257"/>
            <a:ext cx="2978348" cy="223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21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9797" y="2142352"/>
            <a:ext cx="6481483" cy="3046988"/>
          </a:xfrm>
          <a:prstGeom prst="rect">
            <a:avLst/>
          </a:prstGeom>
          <a:noFill/>
        </p:spPr>
        <p:txBody>
          <a:bodyPr wrap="square" rtlCol="0">
            <a:spAutoFit/>
          </a:bodyPr>
          <a:lstStyle/>
          <a:p>
            <a:pPr algn="ctr"/>
            <a:r>
              <a:rPr lang="en-IN" sz="9600" b="1" dirty="0">
                <a:solidFill>
                  <a:srgbClr val="FF6600"/>
                </a:solidFill>
                <a:latin typeface="Bell MT" panose="02020503060305020303" pitchFamily="18" charset="0"/>
              </a:rPr>
              <a:t>T</a:t>
            </a:r>
            <a:r>
              <a:rPr lang="en-IN" sz="5400" b="1" dirty="0">
                <a:solidFill>
                  <a:schemeClr val="bg2">
                    <a:lumMod val="50000"/>
                  </a:schemeClr>
                </a:solidFill>
                <a:latin typeface="Bell MT" panose="02020503060305020303" pitchFamily="18" charset="0"/>
              </a:rPr>
              <a:t>he</a:t>
            </a:r>
            <a:r>
              <a:rPr lang="en-IN" sz="5400" b="1" dirty="0">
                <a:solidFill>
                  <a:srgbClr val="5712D2"/>
                </a:solidFill>
                <a:latin typeface="Bell MT" panose="02020503060305020303" pitchFamily="18" charset="0"/>
              </a:rPr>
              <a:t> </a:t>
            </a:r>
            <a:r>
              <a:rPr lang="en-IN" sz="9600" b="1" dirty="0">
                <a:solidFill>
                  <a:srgbClr val="FF6600"/>
                </a:solidFill>
                <a:latin typeface="Bell MT" panose="02020503060305020303" pitchFamily="18" charset="0"/>
              </a:rPr>
              <a:t>Xenith</a:t>
            </a:r>
            <a:r>
              <a:rPr lang="en-IN" sz="8000" b="1" dirty="0">
                <a:solidFill>
                  <a:schemeClr val="bg2">
                    <a:lumMod val="50000"/>
                  </a:schemeClr>
                </a:solidFill>
                <a:latin typeface="Bell MT" panose="02020503060305020303" pitchFamily="18" charset="0"/>
              </a:rPr>
              <a:t> </a:t>
            </a:r>
            <a:r>
              <a:rPr lang="en-IN" sz="9600" b="1" dirty="0">
                <a:solidFill>
                  <a:srgbClr val="FF6600"/>
                </a:solidFill>
                <a:latin typeface="Bell MT" panose="02020503060305020303" pitchFamily="18" charset="0"/>
              </a:rPr>
              <a:t>A</a:t>
            </a:r>
            <a:r>
              <a:rPr lang="en-IN" sz="5400" b="1" dirty="0">
                <a:solidFill>
                  <a:schemeClr val="bg2">
                    <a:lumMod val="50000"/>
                  </a:schemeClr>
                </a:solidFill>
                <a:latin typeface="Bell MT" panose="02020503060305020303" pitchFamily="18" charset="0"/>
              </a:rPr>
              <a:t>dvantage</a:t>
            </a:r>
            <a:r>
              <a:rPr lang="en-IN" sz="8800" b="1" dirty="0">
                <a:solidFill>
                  <a:srgbClr val="5712D2"/>
                </a:solidFill>
                <a:latin typeface="Bell MT" panose="02020503060305020303" pitchFamily="18" charset="0"/>
              </a:rPr>
              <a:t>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7223" y="868910"/>
            <a:ext cx="4046178" cy="481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36703" y="1688651"/>
            <a:ext cx="10526290" cy="3939540"/>
            <a:chOff x="1236703" y="2038273"/>
            <a:chExt cx="10526290" cy="3939540"/>
          </a:xfrm>
        </p:grpSpPr>
        <p:sp>
          <p:nvSpPr>
            <p:cNvPr id="4" name="TextBox 3"/>
            <p:cNvSpPr txBox="1"/>
            <p:nvPr/>
          </p:nvSpPr>
          <p:spPr>
            <a:xfrm>
              <a:off x="1236703" y="2038273"/>
              <a:ext cx="5674660" cy="3939540"/>
            </a:xfrm>
            <a:prstGeom prst="rect">
              <a:avLst/>
            </a:prstGeom>
            <a:noFill/>
          </p:spPr>
          <p:txBody>
            <a:bodyPr wrap="square" rtlCol="0">
              <a:spAutoFit/>
            </a:bodyPr>
            <a:lstStyle/>
            <a:p>
              <a:r>
                <a:rPr lang="en-IN" sz="25000" b="1" dirty="0">
                  <a:solidFill>
                    <a:schemeClr val="accent2"/>
                  </a:solidFill>
                  <a:latin typeface="Algerian" panose="04020705040A02060702" pitchFamily="82" charset="0"/>
                </a:rPr>
                <a:t>1</a:t>
              </a:r>
            </a:p>
          </p:txBody>
        </p:sp>
        <p:sp>
          <p:nvSpPr>
            <p:cNvPr id="6" name="TextBox 5"/>
            <p:cNvSpPr txBox="1"/>
            <p:nvPr/>
          </p:nvSpPr>
          <p:spPr>
            <a:xfrm>
              <a:off x="4345982" y="3284768"/>
              <a:ext cx="7417011" cy="1446550"/>
            </a:xfrm>
            <a:prstGeom prst="rect">
              <a:avLst/>
            </a:prstGeom>
            <a:noFill/>
          </p:spPr>
          <p:txBody>
            <a:bodyPr wrap="square" rtlCol="0">
              <a:spAutoFit/>
            </a:bodyPr>
            <a:lstStyle/>
            <a:p>
              <a:r>
                <a:rPr lang="en-US" sz="4800" dirty="0">
                  <a:solidFill>
                    <a:srgbClr val="002060"/>
                  </a:solidFill>
                  <a:latin typeface="Sitka Heading" panose="02000505000000020004" pitchFamily="2" charset="0"/>
                </a:rPr>
                <a:t>C</a:t>
              </a:r>
              <a:r>
                <a:rPr lang="en-US" sz="4000" dirty="0">
                  <a:solidFill>
                    <a:srgbClr val="002060"/>
                  </a:solidFill>
                  <a:latin typeface="Sitka Heading" panose="02000505000000020004" pitchFamily="2" charset="0"/>
                </a:rPr>
                <a:t>omprehensive understanding </a:t>
              </a:r>
            </a:p>
            <a:p>
              <a:r>
                <a:rPr lang="en-US" sz="4000" dirty="0">
                  <a:solidFill>
                    <a:srgbClr val="002060"/>
                  </a:solidFill>
                  <a:latin typeface="Sitka Heading" panose="02000505000000020004" pitchFamily="2" charset="0"/>
                </a:rPr>
                <a:t>of the industry</a:t>
              </a:r>
              <a:endParaRPr lang="en-IN" sz="4000" dirty="0">
                <a:solidFill>
                  <a:srgbClr val="002060"/>
                </a:solidFill>
                <a:latin typeface="Sitka Heading" panose="02000505000000020004" pitchFamily="2" charset="0"/>
              </a:endParaRPr>
            </a:p>
          </p:txBody>
        </p:sp>
      </p:grpSp>
      <p:sp>
        <p:nvSpPr>
          <p:cNvPr id="11" name="Rectangle 10"/>
          <p:cNvSpPr/>
          <p:nvPr/>
        </p:nvSpPr>
        <p:spPr>
          <a:xfrm>
            <a:off x="4408121" y="4866443"/>
            <a:ext cx="6530102" cy="923330"/>
          </a:xfrm>
          <a:prstGeom prst="rect">
            <a:avLst/>
          </a:prstGeom>
        </p:spPr>
        <p:txBody>
          <a:bodyPr wrap="square">
            <a:spAutoFit/>
          </a:bodyPr>
          <a:lstStyle/>
          <a:p>
            <a:pPr algn="just"/>
            <a:r>
              <a:rPr lang="en-US" dirty="0">
                <a:solidFill>
                  <a:schemeClr val="accent3">
                    <a:lumMod val="75000"/>
                  </a:schemeClr>
                </a:solidFill>
                <a:latin typeface="Sitka Text" panose="02000505000000020004" pitchFamily="2" charset="0"/>
              </a:rPr>
              <a:t>We focus exclusively on the strategic hiring in Product &amp; Service based organization, Service based organization in both parts C2H as well as full time placements….</a:t>
            </a:r>
            <a:endParaRPr lang="en-IN" dirty="0">
              <a:solidFill>
                <a:schemeClr val="accent3">
                  <a:lumMod val="75000"/>
                </a:schemeClr>
              </a:solidFill>
              <a:latin typeface="Sitka Text" panose="02000505000000020004" pitchFamily="2" charset="0"/>
            </a:endParaRPr>
          </a:p>
        </p:txBody>
      </p:sp>
      <p:sp>
        <p:nvSpPr>
          <p:cNvPr id="13" name="TextBox 12"/>
          <p:cNvSpPr txBox="1"/>
          <p:nvPr/>
        </p:nvSpPr>
        <p:spPr>
          <a:xfrm>
            <a:off x="1752410" y="299773"/>
            <a:ext cx="10342608" cy="1323439"/>
          </a:xfrm>
          <a:prstGeom prst="rect">
            <a:avLst/>
          </a:prstGeom>
          <a:noFill/>
        </p:spPr>
        <p:txBody>
          <a:bodyPr wrap="square" rtlCol="0">
            <a:spAutoFit/>
          </a:bodyPr>
          <a:lstStyle/>
          <a:p>
            <a:r>
              <a:rPr lang="en-IN" sz="8000" dirty="0">
                <a:solidFill>
                  <a:srgbClr val="FF6600"/>
                </a:solidFill>
                <a:latin typeface="Sitka Text" panose="02000505000000020004" pitchFamily="2" charset="0"/>
              </a:rPr>
              <a:t>T</a:t>
            </a:r>
            <a:r>
              <a:rPr lang="en-IN" sz="4400" dirty="0">
                <a:solidFill>
                  <a:srgbClr val="002060"/>
                </a:solidFill>
                <a:latin typeface="Sitka Text" panose="02000505000000020004" pitchFamily="2" charset="0"/>
              </a:rPr>
              <a:t>he</a:t>
            </a:r>
            <a:r>
              <a:rPr lang="en-IN" sz="4400" dirty="0">
                <a:solidFill>
                  <a:srgbClr val="5712D2"/>
                </a:solidFill>
                <a:latin typeface="Sitka Text" panose="02000505000000020004" pitchFamily="2" charset="0"/>
              </a:rPr>
              <a:t> </a:t>
            </a:r>
            <a:r>
              <a:rPr lang="en-IN" sz="8000" dirty="0">
                <a:solidFill>
                  <a:srgbClr val="FF6600"/>
                </a:solidFill>
                <a:latin typeface="Sitka Text" panose="02000505000000020004" pitchFamily="2" charset="0"/>
              </a:rPr>
              <a:t>Xenith A</a:t>
            </a:r>
            <a:r>
              <a:rPr lang="en-IN" sz="4400" dirty="0">
                <a:solidFill>
                  <a:srgbClr val="002060"/>
                </a:solidFill>
                <a:latin typeface="Sitka Text" panose="02000505000000020004" pitchFamily="2" charset="0"/>
              </a:rPr>
              <a:t>dvantage</a:t>
            </a:r>
            <a:endParaRPr lang="en-IN" sz="4000" dirty="0">
              <a:solidFill>
                <a:srgbClr val="5712D2"/>
              </a:solidFill>
              <a:latin typeface="Sitka Text" panose="02000505000000020004" pitchFamily="2" charset="0"/>
            </a:endParaRPr>
          </a:p>
        </p:txBody>
      </p:sp>
    </p:spTree>
    <p:extLst>
      <p:ext uri="{BB962C8B-B14F-4D97-AF65-F5344CB8AC3E}">
        <p14:creationId xmlns:p14="http://schemas.microsoft.com/office/powerpoint/2010/main" val="223437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32962" y="1465731"/>
            <a:ext cx="11008873" cy="3939540"/>
            <a:chOff x="1532962" y="1815353"/>
            <a:chExt cx="11008873" cy="3939540"/>
          </a:xfrm>
        </p:grpSpPr>
        <p:sp>
          <p:nvSpPr>
            <p:cNvPr id="4" name="TextBox 3"/>
            <p:cNvSpPr txBox="1"/>
            <p:nvPr/>
          </p:nvSpPr>
          <p:spPr>
            <a:xfrm>
              <a:off x="1532962" y="1815353"/>
              <a:ext cx="5674660" cy="3939540"/>
            </a:xfrm>
            <a:prstGeom prst="rect">
              <a:avLst/>
            </a:prstGeom>
            <a:noFill/>
          </p:spPr>
          <p:txBody>
            <a:bodyPr wrap="square" rtlCol="0">
              <a:spAutoFit/>
            </a:bodyPr>
            <a:lstStyle/>
            <a:p>
              <a:r>
                <a:rPr lang="en-IN" sz="25000" b="1" dirty="0">
                  <a:solidFill>
                    <a:schemeClr val="accent2"/>
                  </a:solidFill>
                  <a:latin typeface="Algerian" panose="04020705040A02060702" pitchFamily="82" charset="0"/>
                </a:rPr>
                <a:t>2</a:t>
              </a:r>
            </a:p>
          </p:txBody>
        </p:sp>
        <p:sp>
          <p:nvSpPr>
            <p:cNvPr id="6" name="TextBox 5"/>
            <p:cNvSpPr txBox="1"/>
            <p:nvPr/>
          </p:nvSpPr>
          <p:spPr>
            <a:xfrm>
              <a:off x="4370292" y="2657128"/>
              <a:ext cx="8171543" cy="2123658"/>
            </a:xfrm>
            <a:prstGeom prst="rect">
              <a:avLst/>
            </a:prstGeom>
            <a:noFill/>
          </p:spPr>
          <p:txBody>
            <a:bodyPr wrap="square" rtlCol="0">
              <a:spAutoFit/>
            </a:bodyPr>
            <a:lstStyle/>
            <a:p>
              <a:r>
                <a:rPr lang="en-US" sz="4400" dirty="0">
                  <a:solidFill>
                    <a:srgbClr val="002060"/>
                  </a:solidFill>
                  <a:latin typeface="Sitka Heading" panose="02000505000000020004" pitchFamily="2" charset="0"/>
                </a:rPr>
                <a:t>Extensive network in</a:t>
              </a:r>
            </a:p>
            <a:p>
              <a:r>
                <a:rPr lang="en-US" sz="4400" dirty="0">
                  <a:solidFill>
                    <a:srgbClr val="002060"/>
                  </a:solidFill>
                  <a:latin typeface="Sitka Heading" panose="02000505000000020004" pitchFamily="2" charset="0"/>
                </a:rPr>
                <a:t>the Banking &amp; Financial </a:t>
              </a:r>
            </a:p>
            <a:p>
              <a:r>
                <a:rPr lang="en-US" sz="4400" dirty="0">
                  <a:solidFill>
                    <a:srgbClr val="002060"/>
                  </a:solidFill>
                  <a:latin typeface="Sitka Heading" panose="02000505000000020004" pitchFamily="2" charset="0"/>
                </a:rPr>
                <a:t>industry</a:t>
              </a:r>
              <a:endParaRPr lang="en-IN" sz="4400" dirty="0">
                <a:solidFill>
                  <a:srgbClr val="002060"/>
                </a:solidFill>
                <a:latin typeface="Sitka Heading" panose="02000505000000020004" pitchFamily="2" charset="0"/>
              </a:endParaRPr>
            </a:p>
          </p:txBody>
        </p:sp>
      </p:grpSp>
      <p:sp>
        <p:nvSpPr>
          <p:cNvPr id="11" name="Rectangle 10"/>
          <p:cNvSpPr/>
          <p:nvPr/>
        </p:nvSpPr>
        <p:spPr>
          <a:xfrm>
            <a:off x="4370292" y="4891408"/>
            <a:ext cx="6530102" cy="369332"/>
          </a:xfrm>
          <a:prstGeom prst="rect">
            <a:avLst/>
          </a:prstGeom>
        </p:spPr>
        <p:txBody>
          <a:bodyPr wrap="square">
            <a:spAutoFit/>
          </a:bodyPr>
          <a:lstStyle/>
          <a:p>
            <a:pPr algn="just"/>
            <a:r>
              <a:rPr lang="en-US" dirty="0">
                <a:solidFill>
                  <a:schemeClr val="accent3">
                    <a:lumMod val="75000"/>
                  </a:schemeClr>
                </a:solidFill>
                <a:latin typeface="Sitka Text" panose="02000505000000020004" pitchFamily="2" charset="0"/>
              </a:rPr>
              <a:t>Leveraging on our network in India, USA and Europe</a:t>
            </a:r>
            <a:endParaRPr lang="en-IN" dirty="0">
              <a:solidFill>
                <a:schemeClr val="accent3">
                  <a:lumMod val="75000"/>
                </a:schemeClr>
              </a:solidFill>
              <a:latin typeface="Sitka Text" panose="02000505000000020004" pitchFamily="2" charset="0"/>
            </a:endParaRPr>
          </a:p>
        </p:txBody>
      </p:sp>
      <p:sp>
        <p:nvSpPr>
          <p:cNvPr id="2" name="TextBox 1">
            <a:extLst>
              <a:ext uri="{FF2B5EF4-FFF2-40B4-BE49-F238E27FC236}">
                <a16:creationId xmlns:a16="http://schemas.microsoft.com/office/drawing/2014/main" id="{D8776DEE-165A-AF15-0F6B-EB18E068F9B2}"/>
              </a:ext>
            </a:extLst>
          </p:cNvPr>
          <p:cNvSpPr txBox="1"/>
          <p:nvPr/>
        </p:nvSpPr>
        <p:spPr>
          <a:xfrm>
            <a:off x="1752410" y="299773"/>
            <a:ext cx="10342608" cy="1323439"/>
          </a:xfrm>
          <a:prstGeom prst="rect">
            <a:avLst/>
          </a:prstGeom>
          <a:noFill/>
        </p:spPr>
        <p:txBody>
          <a:bodyPr wrap="square" rtlCol="0">
            <a:spAutoFit/>
          </a:bodyPr>
          <a:lstStyle/>
          <a:p>
            <a:r>
              <a:rPr lang="en-IN" sz="8000" dirty="0">
                <a:solidFill>
                  <a:srgbClr val="FF6600"/>
                </a:solidFill>
                <a:latin typeface="Sitka Text" panose="02000505000000020004" pitchFamily="2" charset="0"/>
              </a:rPr>
              <a:t>T</a:t>
            </a:r>
            <a:r>
              <a:rPr lang="en-IN" sz="4400" dirty="0">
                <a:solidFill>
                  <a:srgbClr val="002060"/>
                </a:solidFill>
                <a:latin typeface="Sitka Text" panose="02000505000000020004" pitchFamily="2" charset="0"/>
              </a:rPr>
              <a:t>he</a:t>
            </a:r>
            <a:r>
              <a:rPr lang="en-IN" sz="4400" dirty="0">
                <a:solidFill>
                  <a:srgbClr val="5712D2"/>
                </a:solidFill>
                <a:latin typeface="Sitka Text" panose="02000505000000020004" pitchFamily="2" charset="0"/>
              </a:rPr>
              <a:t> </a:t>
            </a:r>
            <a:r>
              <a:rPr lang="en-IN" sz="8000" dirty="0">
                <a:solidFill>
                  <a:srgbClr val="FF6600"/>
                </a:solidFill>
                <a:latin typeface="Sitka Text" panose="02000505000000020004" pitchFamily="2" charset="0"/>
              </a:rPr>
              <a:t>Xenith A</a:t>
            </a:r>
            <a:r>
              <a:rPr lang="en-IN" sz="4400" dirty="0">
                <a:solidFill>
                  <a:srgbClr val="002060"/>
                </a:solidFill>
                <a:latin typeface="Sitka Text" panose="02000505000000020004" pitchFamily="2" charset="0"/>
              </a:rPr>
              <a:t>dvantage</a:t>
            </a:r>
            <a:endParaRPr lang="en-IN" sz="4000" dirty="0">
              <a:solidFill>
                <a:srgbClr val="5712D2"/>
              </a:solidFill>
              <a:latin typeface="Sitka Text" panose="02000505000000020004" pitchFamily="2" charset="0"/>
            </a:endParaRPr>
          </a:p>
        </p:txBody>
      </p:sp>
    </p:spTree>
    <p:extLst>
      <p:ext uri="{BB962C8B-B14F-4D97-AF65-F5344CB8AC3E}">
        <p14:creationId xmlns:p14="http://schemas.microsoft.com/office/powerpoint/2010/main" val="307281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65808" y="2712226"/>
            <a:ext cx="7826192" cy="1446550"/>
          </a:xfrm>
          <a:prstGeom prst="rect">
            <a:avLst/>
          </a:prstGeom>
          <a:noFill/>
        </p:spPr>
        <p:txBody>
          <a:bodyPr wrap="square" rtlCol="0">
            <a:spAutoFit/>
          </a:bodyPr>
          <a:lstStyle/>
          <a:p>
            <a:r>
              <a:rPr lang="en-US" sz="4400" dirty="0">
                <a:solidFill>
                  <a:srgbClr val="002060"/>
                </a:solidFill>
                <a:latin typeface="Sitka Heading" panose="02000505000000020004" pitchFamily="2" charset="0"/>
              </a:rPr>
              <a:t>Staffing Organization</a:t>
            </a:r>
          </a:p>
          <a:p>
            <a:r>
              <a:rPr lang="en-US" sz="4400" dirty="0">
                <a:solidFill>
                  <a:srgbClr val="002060"/>
                </a:solidFill>
                <a:latin typeface="Sitka Heading" panose="02000505000000020004" pitchFamily="2" charset="0"/>
              </a:rPr>
              <a:t>with Technical Assessments.</a:t>
            </a:r>
            <a:endParaRPr lang="en-IN" sz="4400" dirty="0">
              <a:solidFill>
                <a:srgbClr val="002060"/>
              </a:solidFill>
              <a:latin typeface="Sitka Heading" panose="02000505000000020004" pitchFamily="2" charset="0"/>
            </a:endParaRPr>
          </a:p>
        </p:txBody>
      </p:sp>
      <p:sp>
        <p:nvSpPr>
          <p:cNvPr id="11" name="Rectangle 10"/>
          <p:cNvSpPr/>
          <p:nvPr/>
        </p:nvSpPr>
        <p:spPr>
          <a:xfrm>
            <a:off x="4365808" y="4643523"/>
            <a:ext cx="6530102" cy="923330"/>
          </a:xfrm>
          <a:prstGeom prst="rect">
            <a:avLst/>
          </a:prstGeom>
        </p:spPr>
        <p:txBody>
          <a:bodyPr wrap="square">
            <a:spAutoFit/>
          </a:bodyPr>
          <a:lstStyle/>
          <a:p>
            <a:pPr algn="just"/>
            <a:r>
              <a:rPr lang="en-US" dirty="0">
                <a:solidFill>
                  <a:schemeClr val="accent3">
                    <a:lumMod val="75000"/>
                  </a:schemeClr>
                </a:solidFill>
                <a:latin typeface="Sitka Text" panose="02000505000000020004" pitchFamily="2" charset="0"/>
              </a:rPr>
              <a:t>Partner level engagement at all levels, not just at inception. We remain personally responsible for the execution of all roles.</a:t>
            </a:r>
            <a:endParaRPr lang="en-IN" dirty="0">
              <a:solidFill>
                <a:schemeClr val="accent3">
                  <a:lumMod val="75000"/>
                </a:schemeClr>
              </a:solidFill>
              <a:latin typeface="Sitka Text" panose="02000505000000020004" pitchFamily="2" charset="0"/>
            </a:endParaRPr>
          </a:p>
        </p:txBody>
      </p:sp>
      <p:sp>
        <p:nvSpPr>
          <p:cNvPr id="15" name="TextBox 14"/>
          <p:cNvSpPr txBox="1"/>
          <p:nvPr/>
        </p:nvSpPr>
        <p:spPr>
          <a:xfrm>
            <a:off x="1532962" y="1465731"/>
            <a:ext cx="5674660" cy="3939540"/>
          </a:xfrm>
          <a:prstGeom prst="rect">
            <a:avLst/>
          </a:prstGeom>
          <a:noFill/>
        </p:spPr>
        <p:txBody>
          <a:bodyPr wrap="square" rtlCol="0">
            <a:spAutoFit/>
          </a:bodyPr>
          <a:lstStyle/>
          <a:p>
            <a:r>
              <a:rPr lang="en-IN" sz="25000" b="1" dirty="0">
                <a:solidFill>
                  <a:schemeClr val="accent2"/>
                </a:solidFill>
                <a:latin typeface="Algerian" panose="04020705040A02060702" pitchFamily="82" charset="0"/>
              </a:rPr>
              <a:t>3</a:t>
            </a:r>
          </a:p>
        </p:txBody>
      </p:sp>
      <p:sp>
        <p:nvSpPr>
          <p:cNvPr id="2" name="TextBox 1">
            <a:extLst>
              <a:ext uri="{FF2B5EF4-FFF2-40B4-BE49-F238E27FC236}">
                <a16:creationId xmlns:a16="http://schemas.microsoft.com/office/drawing/2014/main" id="{CEF6C634-5D84-46C0-C291-B2D5240BA398}"/>
              </a:ext>
            </a:extLst>
          </p:cNvPr>
          <p:cNvSpPr txBox="1"/>
          <p:nvPr/>
        </p:nvSpPr>
        <p:spPr>
          <a:xfrm>
            <a:off x="1752410" y="299773"/>
            <a:ext cx="10342608" cy="1323439"/>
          </a:xfrm>
          <a:prstGeom prst="rect">
            <a:avLst/>
          </a:prstGeom>
          <a:noFill/>
        </p:spPr>
        <p:txBody>
          <a:bodyPr wrap="square" rtlCol="0">
            <a:spAutoFit/>
          </a:bodyPr>
          <a:lstStyle/>
          <a:p>
            <a:r>
              <a:rPr lang="en-IN" sz="8000" dirty="0">
                <a:solidFill>
                  <a:srgbClr val="FF6600"/>
                </a:solidFill>
                <a:latin typeface="Sitka Text" panose="02000505000000020004" pitchFamily="2" charset="0"/>
              </a:rPr>
              <a:t>T</a:t>
            </a:r>
            <a:r>
              <a:rPr lang="en-IN" sz="4400" dirty="0">
                <a:solidFill>
                  <a:srgbClr val="002060"/>
                </a:solidFill>
                <a:latin typeface="Sitka Text" panose="02000505000000020004" pitchFamily="2" charset="0"/>
              </a:rPr>
              <a:t>he</a:t>
            </a:r>
            <a:r>
              <a:rPr lang="en-IN" sz="4400" dirty="0">
                <a:solidFill>
                  <a:srgbClr val="5712D2"/>
                </a:solidFill>
                <a:latin typeface="Sitka Text" panose="02000505000000020004" pitchFamily="2" charset="0"/>
              </a:rPr>
              <a:t> </a:t>
            </a:r>
            <a:r>
              <a:rPr lang="en-IN" sz="8000" dirty="0">
                <a:solidFill>
                  <a:srgbClr val="FF6600"/>
                </a:solidFill>
                <a:latin typeface="Sitka Text" panose="02000505000000020004" pitchFamily="2" charset="0"/>
              </a:rPr>
              <a:t>Xenith A</a:t>
            </a:r>
            <a:r>
              <a:rPr lang="en-IN" sz="4400" dirty="0">
                <a:solidFill>
                  <a:srgbClr val="002060"/>
                </a:solidFill>
                <a:latin typeface="Sitka Text" panose="02000505000000020004" pitchFamily="2" charset="0"/>
              </a:rPr>
              <a:t>dvantage</a:t>
            </a:r>
            <a:endParaRPr lang="en-IN" sz="4000" dirty="0">
              <a:solidFill>
                <a:srgbClr val="5712D2"/>
              </a:solidFill>
              <a:latin typeface="Sitka Text" panose="02000505000000020004" pitchFamily="2" charset="0"/>
            </a:endParaRPr>
          </a:p>
        </p:txBody>
      </p:sp>
    </p:spTree>
    <p:extLst>
      <p:ext uri="{BB962C8B-B14F-4D97-AF65-F5344CB8AC3E}">
        <p14:creationId xmlns:p14="http://schemas.microsoft.com/office/powerpoint/2010/main" val="104883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0649" y="3050780"/>
            <a:ext cx="6360459" cy="769441"/>
          </a:xfrm>
          <a:prstGeom prst="rect">
            <a:avLst/>
          </a:prstGeom>
          <a:noFill/>
        </p:spPr>
        <p:txBody>
          <a:bodyPr wrap="square" rtlCol="0">
            <a:spAutoFit/>
          </a:bodyPr>
          <a:lstStyle/>
          <a:p>
            <a:r>
              <a:rPr lang="en-US" sz="4400" dirty="0">
                <a:solidFill>
                  <a:srgbClr val="002060"/>
                </a:solidFill>
                <a:latin typeface="Sitka Heading" panose="02000505000000020004" pitchFamily="2" charset="0"/>
              </a:rPr>
              <a:t>No off-limit clients</a:t>
            </a:r>
            <a:endParaRPr lang="en-IN" sz="4400" dirty="0">
              <a:solidFill>
                <a:srgbClr val="002060"/>
              </a:solidFill>
              <a:latin typeface="Sitka Heading" panose="02000505000000020004" pitchFamily="2" charset="0"/>
            </a:endParaRPr>
          </a:p>
        </p:txBody>
      </p:sp>
      <p:sp>
        <p:nvSpPr>
          <p:cNvPr id="11" name="Rectangle 10"/>
          <p:cNvSpPr/>
          <p:nvPr/>
        </p:nvSpPr>
        <p:spPr>
          <a:xfrm>
            <a:off x="4200649" y="4800859"/>
            <a:ext cx="6530102" cy="923330"/>
          </a:xfrm>
          <a:prstGeom prst="rect">
            <a:avLst/>
          </a:prstGeom>
        </p:spPr>
        <p:txBody>
          <a:bodyPr wrap="square">
            <a:spAutoFit/>
          </a:bodyPr>
          <a:lstStyle/>
          <a:p>
            <a:pPr algn="just"/>
            <a:r>
              <a:rPr lang="en-US" dirty="0">
                <a:solidFill>
                  <a:schemeClr val="accent3">
                    <a:lumMod val="75000"/>
                  </a:schemeClr>
                </a:solidFill>
                <a:latin typeface="Sitka Text" panose="02000505000000020004" pitchFamily="2" charset="0"/>
              </a:rPr>
              <a:t>Greater market coverage and access to the best candidates. Get candidates those who fit correctly to your requirements.</a:t>
            </a:r>
            <a:endParaRPr lang="en-IN" dirty="0">
              <a:solidFill>
                <a:schemeClr val="accent3">
                  <a:lumMod val="75000"/>
                </a:schemeClr>
              </a:solidFill>
              <a:latin typeface="Sitka Text" panose="02000505000000020004" pitchFamily="2" charset="0"/>
            </a:endParaRPr>
          </a:p>
        </p:txBody>
      </p:sp>
      <p:sp>
        <p:nvSpPr>
          <p:cNvPr id="15" name="TextBox 14"/>
          <p:cNvSpPr txBox="1"/>
          <p:nvPr/>
        </p:nvSpPr>
        <p:spPr>
          <a:xfrm>
            <a:off x="1532962" y="1465731"/>
            <a:ext cx="5674660" cy="3939540"/>
          </a:xfrm>
          <a:prstGeom prst="rect">
            <a:avLst/>
          </a:prstGeom>
          <a:noFill/>
        </p:spPr>
        <p:txBody>
          <a:bodyPr wrap="square" rtlCol="0">
            <a:spAutoFit/>
          </a:bodyPr>
          <a:lstStyle/>
          <a:p>
            <a:r>
              <a:rPr lang="en-IN" sz="25000" b="1" dirty="0">
                <a:solidFill>
                  <a:schemeClr val="accent2"/>
                </a:solidFill>
                <a:latin typeface="Algerian" panose="04020705040A02060702" pitchFamily="82" charset="0"/>
              </a:rPr>
              <a:t>4</a:t>
            </a:r>
          </a:p>
        </p:txBody>
      </p:sp>
      <p:sp>
        <p:nvSpPr>
          <p:cNvPr id="2" name="TextBox 1">
            <a:extLst>
              <a:ext uri="{FF2B5EF4-FFF2-40B4-BE49-F238E27FC236}">
                <a16:creationId xmlns:a16="http://schemas.microsoft.com/office/drawing/2014/main" id="{C313A5AA-0159-E00A-97E6-DEE506AB84D4}"/>
              </a:ext>
            </a:extLst>
          </p:cNvPr>
          <p:cNvSpPr txBox="1"/>
          <p:nvPr/>
        </p:nvSpPr>
        <p:spPr>
          <a:xfrm>
            <a:off x="1752410" y="299773"/>
            <a:ext cx="10342608" cy="1323439"/>
          </a:xfrm>
          <a:prstGeom prst="rect">
            <a:avLst/>
          </a:prstGeom>
          <a:noFill/>
        </p:spPr>
        <p:txBody>
          <a:bodyPr wrap="square" rtlCol="0">
            <a:spAutoFit/>
          </a:bodyPr>
          <a:lstStyle/>
          <a:p>
            <a:r>
              <a:rPr lang="en-IN" sz="8000" dirty="0">
                <a:solidFill>
                  <a:srgbClr val="FF6600"/>
                </a:solidFill>
                <a:latin typeface="Sitka Text" panose="02000505000000020004" pitchFamily="2" charset="0"/>
              </a:rPr>
              <a:t>T</a:t>
            </a:r>
            <a:r>
              <a:rPr lang="en-IN" sz="4400" dirty="0">
                <a:solidFill>
                  <a:srgbClr val="002060"/>
                </a:solidFill>
                <a:latin typeface="Sitka Text" panose="02000505000000020004" pitchFamily="2" charset="0"/>
              </a:rPr>
              <a:t>he</a:t>
            </a:r>
            <a:r>
              <a:rPr lang="en-IN" sz="4400" dirty="0">
                <a:solidFill>
                  <a:srgbClr val="5712D2"/>
                </a:solidFill>
                <a:latin typeface="Sitka Text" panose="02000505000000020004" pitchFamily="2" charset="0"/>
              </a:rPr>
              <a:t> </a:t>
            </a:r>
            <a:r>
              <a:rPr lang="en-IN" sz="8000" dirty="0">
                <a:solidFill>
                  <a:srgbClr val="FF6600"/>
                </a:solidFill>
                <a:latin typeface="Sitka Text" panose="02000505000000020004" pitchFamily="2" charset="0"/>
              </a:rPr>
              <a:t>Xenith A</a:t>
            </a:r>
            <a:r>
              <a:rPr lang="en-IN" sz="4400" dirty="0">
                <a:solidFill>
                  <a:srgbClr val="002060"/>
                </a:solidFill>
                <a:latin typeface="Sitka Text" panose="02000505000000020004" pitchFamily="2" charset="0"/>
              </a:rPr>
              <a:t>dvantage</a:t>
            </a:r>
            <a:endParaRPr lang="en-IN" sz="4000" dirty="0">
              <a:solidFill>
                <a:srgbClr val="5712D2"/>
              </a:solidFill>
              <a:latin typeface="Sitka Text" panose="02000505000000020004" pitchFamily="2" charset="0"/>
            </a:endParaRPr>
          </a:p>
        </p:txBody>
      </p:sp>
    </p:spTree>
    <p:extLst>
      <p:ext uri="{BB962C8B-B14F-4D97-AF65-F5344CB8AC3E}">
        <p14:creationId xmlns:p14="http://schemas.microsoft.com/office/powerpoint/2010/main" val="213261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70292" y="2373672"/>
            <a:ext cx="10087429" cy="2123658"/>
          </a:xfrm>
          <a:prstGeom prst="rect">
            <a:avLst/>
          </a:prstGeom>
          <a:noFill/>
        </p:spPr>
        <p:txBody>
          <a:bodyPr wrap="square" rtlCol="0">
            <a:spAutoFit/>
          </a:bodyPr>
          <a:lstStyle/>
          <a:p>
            <a:r>
              <a:rPr lang="en-US" sz="4400" dirty="0">
                <a:solidFill>
                  <a:srgbClr val="002060"/>
                </a:solidFill>
                <a:latin typeface="Sitka Heading" panose="02000505000000020004" pitchFamily="2" charset="0"/>
              </a:rPr>
              <a:t>Track record of working</a:t>
            </a:r>
          </a:p>
          <a:p>
            <a:r>
              <a:rPr lang="en-US" sz="4400" dirty="0">
                <a:solidFill>
                  <a:srgbClr val="002060"/>
                </a:solidFill>
                <a:latin typeface="Sitka Heading" panose="02000505000000020004" pitchFamily="2" charset="0"/>
              </a:rPr>
              <a:t>on cross-border roles across </a:t>
            </a:r>
          </a:p>
          <a:p>
            <a:r>
              <a:rPr lang="en-US" sz="4400" dirty="0">
                <a:solidFill>
                  <a:srgbClr val="002060"/>
                </a:solidFill>
                <a:latin typeface="Sitka Heading" panose="02000505000000020004" pitchFamily="2" charset="0"/>
              </a:rPr>
              <a:t>India, US and EU.</a:t>
            </a:r>
            <a:endParaRPr lang="en-IN" sz="4400" dirty="0">
              <a:solidFill>
                <a:srgbClr val="002060"/>
              </a:solidFill>
              <a:latin typeface="Sitka Heading" panose="02000505000000020004" pitchFamily="2" charset="0"/>
            </a:endParaRPr>
          </a:p>
        </p:txBody>
      </p:sp>
      <p:sp>
        <p:nvSpPr>
          <p:cNvPr id="11" name="Rectangle 10"/>
          <p:cNvSpPr/>
          <p:nvPr/>
        </p:nvSpPr>
        <p:spPr>
          <a:xfrm>
            <a:off x="4370292" y="4742249"/>
            <a:ext cx="6530102" cy="646331"/>
          </a:xfrm>
          <a:prstGeom prst="rect">
            <a:avLst/>
          </a:prstGeom>
        </p:spPr>
        <p:txBody>
          <a:bodyPr wrap="square">
            <a:spAutoFit/>
          </a:bodyPr>
          <a:lstStyle/>
          <a:p>
            <a:pPr algn="just"/>
            <a:r>
              <a:rPr lang="en-US" dirty="0">
                <a:solidFill>
                  <a:schemeClr val="accent3">
                    <a:lumMod val="75000"/>
                  </a:schemeClr>
                </a:solidFill>
                <a:latin typeface="Sitka Text" panose="02000505000000020004" pitchFamily="2" charset="0"/>
              </a:rPr>
              <a:t>Seamless working through our offices in India and serving globally. Over 1000+ assignments executed successfully</a:t>
            </a:r>
            <a:endParaRPr lang="en-IN" dirty="0">
              <a:solidFill>
                <a:schemeClr val="accent3">
                  <a:lumMod val="75000"/>
                </a:schemeClr>
              </a:solidFill>
              <a:latin typeface="Sitka Text" panose="02000505000000020004" pitchFamily="2" charset="0"/>
            </a:endParaRPr>
          </a:p>
        </p:txBody>
      </p:sp>
      <p:sp>
        <p:nvSpPr>
          <p:cNvPr id="15" name="TextBox 14"/>
          <p:cNvSpPr txBox="1"/>
          <p:nvPr/>
        </p:nvSpPr>
        <p:spPr>
          <a:xfrm>
            <a:off x="1532962" y="1465731"/>
            <a:ext cx="5674660" cy="3939540"/>
          </a:xfrm>
          <a:prstGeom prst="rect">
            <a:avLst/>
          </a:prstGeom>
          <a:noFill/>
        </p:spPr>
        <p:txBody>
          <a:bodyPr wrap="square" rtlCol="0">
            <a:spAutoFit/>
          </a:bodyPr>
          <a:lstStyle/>
          <a:p>
            <a:r>
              <a:rPr lang="en-IN" sz="25000" b="1" dirty="0">
                <a:solidFill>
                  <a:schemeClr val="accent2"/>
                </a:solidFill>
                <a:latin typeface="Algerian" panose="04020705040A02060702" pitchFamily="82" charset="0"/>
              </a:rPr>
              <a:t>5</a:t>
            </a:r>
          </a:p>
        </p:txBody>
      </p:sp>
      <p:sp>
        <p:nvSpPr>
          <p:cNvPr id="2" name="TextBox 1">
            <a:extLst>
              <a:ext uri="{FF2B5EF4-FFF2-40B4-BE49-F238E27FC236}">
                <a16:creationId xmlns:a16="http://schemas.microsoft.com/office/drawing/2014/main" id="{EF9BA8A1-DAA5-4D95-B97E-737B0905BDBF}"/>
              </a:ext>
            </a:extLst>
          </p:cNvPr>
          <p:cNvSpPr txBox="1"/>
          <p:nvPr/>
        </p:nvSpPr>
        <p:spPr>
          <a:xfrm>
            <a:off x="1752410" y="299773"/>
            <a:ext cx="10342608" cy="1323439"/>
          </a:xfrm>
          <a:prstGeom prst="rect">
            <a:avLst/>
          </a:prstGeom>
          <a:noFill/>
        </p:spPr>
        <p:txBody>
          <a:bodyPr wrap="square" rtlCol="0">
            <a:spAutoFit/>
          </a:bodyPr>
          <a:lstStyle/>
          <a:p>
            <a:r>
              <a:rPr lang="en-IN" sz="8000" dirty="0">
                <a:solidFill>
                  <a:srgbClr val="FF6600"/>
                </a:solidFill>
                <a:latin typeface="Sitka Text" panose="02000505000000020004" pitchFamily="2" charset="0"/>
              </a:rPr>
              <a:t>T</a:t>
            </a:r>
            <a:r>
              <a:rPr lang="en-IN" sz="4400" dirty="0">
                <a:solidFill>
                  <a:srgbClr val="002060"/>
                </a:solidFill>
                <a:latin typeface="Sitka Text" panose="02000505000000020004" pitchFamily="2" charset="0"/>
              </a:rPr>
              <a:t>he</a:t>
            </a:r>
            <a:r>
              <a:rPr lang="en-IN" sz="4400" dirty="0">
                <a:solidFill>
                  <a:srgbClr val="5712D2"/>
                </a:solidFill>
                <a:latin typeface="Sitka Text" panose="02000505000000020004" pitchFamily="2" charset="0"/>
              </a:rPr>
              <a:t> </a:t>
            </a:r>
            <a:r>
              <a:rPr lang="en-IN" sz="8000" dirty="0">
                <a:solidFill>
                  <a:srgbClr val="FF6600"/>
                </a:solidFill>
                <a:latin typeface="Sitka Text" panose="02000505000000020004" pitchFamily="2" charset="0"/>
              </a:rPr>
              <a:t>Xenith A</a:t>
            </a:r>
            <a:r>
              <a:rPr lang="en-IN" sz="4400" dirty="0">
                <a:solidFill>
                  <a:srgbClr val="002060"/>
                </a:solidFill>
                <a:latin typeface="Sitka Text" panose="02000505000000020004" pitchFamily="2" charset="0"/>
              </a:rPr>
              <a:t>dvantage</a:t>
            </a:r>
            <a:endParaRPr lang="en-IN" sz="4000" dirty="0">
              <a:solidFill>
                <a:srgbClr val="5712D2"/>
              </a:solidFill>
              <a:latin typeface="Sitka Text" panose="02000505000000020004" pitchFamily="2" charset="0"/>
            </a:endParaRPr>
          </a:p>
        </p:txBody>
      </p:sp>
    </p:spTree>
    <p:extLst>
      <p:ext uri="{BB962C8B-B14F-4D97-AF65-F5344CB8AC3E}">
        <p14:creationId xmlns:p14="http://schemas.microsoft.com/office/powerpoint/2010/main" val="168350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3" y="101601"/>
            <a:ext cx="6841067" cy="646331"/>
          </a:xfrm>
          <a:prstGeom prst="rect">
            <a:avLst/>
          </a:prstGeom>
          <a:noFill/>
        </p:spPr>
        <p:txBody>
          <a:bodyPr wrap="square" rtlCol="0">
            <a:spAutoFit/>
          </a:bodyPr>
          <a:lstStyle/>
          <a:p>
            <a:r>
              <a:rPr lang="en-IN" sz="3600" dirty="0">
                <a:solidFill>
                  <a:srgbClr val="002060"/>
                </a:solidFill>
                <a:latin typeface="Sitka Heading" panose="02000505000000020004" pitchFamily="2" charset="0"/>
              </a:rPr>
              <a:t>Our Approach</a:t>
            </a:r>
          </a:p>
        </p:txBody>
      </p:sp>
      <p:cxnSp>
        <p:nvCxnSpPr>
          <p:cNvPr id="5" name="Straight Connector 4"/>
          <p:cNvCxnSpPr/>
          <p:nvPr/>
        </p:nvCxnSpPr>
        <p:spPr>
          <a:xfrm>
            <a:off x="0" y="118533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ardrop 8"/>
          <p:cNvSpPr/>
          <p:nvPr/>
        </p:nvSpPr>
        <p:spPr>
          <a:xfrm>
            <a:off x="440267" y="778936"/>
            <a:ext cx="762000" cy="812800"/>
          </a:xfrm>
          <a:prstGeom prst="teardrop">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ardrop 11"/>
          <p:cNvSpPr/>
          <p:nvPr/>
        </p:nvSpPr>
        <p:spPr>
          <a:xfrm>
            <a:off x="4521198" y="778936"/>
            <a:ext cx="762000" cy="812800"/>
          </a:xfrm>
          <a:prstGeom prst="teardrop">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ardrop 12"/>
          <p:cNvSpPr/>
          <p:nvPr/>
        </p:nvSpPr>
        <p:spPr>
          <a:xfrm>
            <a:off x="8415866" y="745068"/>
            <a:ext cx="762000" cy="812800"/>
          </a:xfrm>
          <a:prstGeom prst="teardrop">
            <a:avLst/>
          </a:prstGeom>
          <a:solidFill>
            <a:srgbClr val="FFC000"/>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03202" y="2438404"/>
            <a:ext cx="3712633" cy="386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100" dirty="0">
                <a:solidFill>
                  <a:schemeClr val="tx1"/>
                </a:solidFill>
              </a:rPr>
              <a:t>Focus on deliverables</a:t>
            </a:r>
          </a:p>
          <a:p>
            <a:endParaRPr lang="en-US" sz="2000" dirty="0">
              <a:solidFill>
                <a:schemeClr val="tx1"/>
              </a:solidFill>
            </a:endParaRPr>
          </a:p>
          <a:p>
            <a:pPr marL="285750" indent="-285750">
              <a:buFont typeface="Arial" panose="020B0604020202020204" pitchFamily="34" charset="0"/>
              <a:buChar char="•"/>
            </a:pPr>
            <a:r>
              <a:rPr lang="en-US" sz="1750" dirty="0">
                <a:solidFill>
                  <a:schemeClr val="tx1"/>
                </a:solidFill>
              </a:rPr>
              <a:t>We use performance metrics as a beacon for candidate search</a:t>
            </a:r>
          </a:p>
          <a:p>
            <a:pPr marL="285750" indent="-285750">
              <a:buFont typeface="Arial" panose="020B0604020202020204" pitchFamily="34" charset="0"/>
              <a:buChar char="•"/>
            </a:pPr>
            <a:r>
              <a:rPr lang="en-US" sz="1750" dirty="0">
                <a:solidFill>
                  <a:schemeClr val="tx1"/>
                </a:solidFill>
              </a:rPr>
              <a:t>We work collaboratively with clients to ensure a comprehensive JD for the role</a:t>
            </a:r>
          </a:p>
          <a:p>
            <a:pPr marL="285750" indent="-285750">
              <a:buFont typeface="Arial" panose="020B0604020202020204" pitchFamily="34" charset="0"/>
              <a:buChar char="•"/>
            </a:pPr>
            <a:r>
              <a:rPr lang="en-US" sz="1750" dirty="0">
                <a:solidFill>
                  <a:schemeClr val="tx1"/>
                </a:solidFill>
              </a:rPr>
              <a:t>We use the JD also as a marketing tool to emphasize and highlight the company</a:t>
            </a:r>
            <a:endParaRPr lang="en-IN" sz="1750" dirty="0">
              <a:solidFill>
                <a:schemeClr val="tx1"/>
              </a:solidFill>
            </a:endParaRPr>
          </a:p>
        </p:txBody>
      </p:sp>
      <p:sp>
        <p:nvSpPr>
          <p:cNvPr id="17" name="Rectangle 16"/>
          <p:cNvSpPr/>
          <p:nvPr/>
        </p:nvSpPr>
        <p:spPr>
          <a:xfrm>
            <a:off x="4199470" y="2418602"/>
            <a:ext cx="3712633" cy="386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Diligent Research</a:t>
            </a:r>
          </a:p>
          <a:p>
            <a:endParaRPr lang="en-US" dirty="0">
              <a:solidFill>
                <a:schemeClr val="tx1"/>
              </a:solidFill>
            </a:endParaRPr>
          </a:p>
          <a:p>
            <a:pPr marL="285750" indent="-285750">
              <a:buFont typeface="Arial" panose="020B0604020202020204" pitchFamily="34" charset="0"/>
              <a:buChar char="•"/>
            </a:pPr>
            <a:r>
              <a:rPr lang="en-US" sz="1750" dirty="0">
                <a:solidFill>
                  <a:schemeClr val="tx1"/>
                </a:solidFill>
              </a:rPr>
              <a:t>We execute our proprietary research system to perform an effective search relying on diligent process.</a:t>
            </a:r>
          </a:p>
          <a:p>
            <a:pPr marL="285750" indent="-285750">
              <a:buFont typeface="Arial" panose="020B0604020202020204" pitchFamily="34" charset="0"/>
              <a:buChar char="•"/>
            </a:pPr>
            <a:r>
              <a:rPr lang="en-US" sz="1750" dirty="0">
                <a:solidFill>
                  <a:schemeClr val="tx1"/>
                </a:solidFill>
              </a:rPr>
              <a:t>We never have to start a search from scratch; we always have a rich dataset of trusted contacts.</a:t>
            </a:r>
          </a:p>
          <a:p>
            <a:pPr marL="285750" indent="-285750">
              <a:buFont typeface="Arial" panose="020B0604020202020204" pitchFamily="34" charset="0"/>
              <a:buChar char="•"/>
            </a:pPr>
            <a:r>
              <a:rPr lang="en-US" sz="1750" dirty="0">
                <a:solidFill>
                  <a:schemeClr val="tx1"/>
                </a:solidFill>
              </a:rPr>
              <a:t>Our network is as wide as it is deep, encompassing key geographies and relationships nurtured over decades.</a:t>
            </a:r>
            <a:endParaRPr lang="en-IN" sz="1750" dirty="0">
              <a:solidFill>
                <a:schemeClr val="tx1"/>
              </a:solidFill>
            </a:endParaRPr>
          </a:p>
        </p:txBody>
      </p:sp>
      <p:sp>
        <p:nvSpPr>
          <p:cNvPr id="18" name="Rectangle 17"/>
          <p:cNvSpPr/>
          <p:nvPr/>
        </p:nvSpPr>
        <p:spPr>
          <a:xfrm>
            <a:off x="8246535" y="2418602"/>
            <a:ext cx="3712633" cy="386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Delivering Access to High</a:t>
            </a:r>
          </a:p>
          <a:p>
            <a:r>
              <a:rPr lang="en-US" sz="2100" dirty="0">
                <a:solidFill>
                  <a:schemeClr val="tx1"/>
                </a:solidFill>
              </a:rPr>
              <a:t>Level Talent-base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sz="1750" dirty="0">
                <a:solidFill>
                  <a:schemeClr val="tx1"/>
                </a:solidFill>
              </a:rPr>
              <a:t>We deliver high-level access to the world‘s talent base.</a:t>
            </a:r>
          </a:p>
          <a:p>
            <a:pPr marL="285750" indent="-285750">
              <a:buFont typeface="Arial" panose="020B0604020202020204" pitchFamily="34" charset="0"/>
              <a:buChar char="•"/>
            </a:pPr>
            <a:r>
              <a:rPr lang="en-US" sz="1750" dirty="0">
                <a:solidFill>
                  <a:schemeClr val="tx1"/>
                </a:solidFill>
              </a:rPr>
              <a:t>We know our markets and have deep connections within the Information Technology ecosystem to identify the most suitable candidate.</a:t>
            </a:r>
          </a:p>
          <a:p>
            <a:pPr marL="285750" indent="-285750">
              <a:buFont typeface="Arial" panose="020B0604020202020204" pitchFamily="34" charset="0"/>
              <a:buChar char="•"/>
            </a:pPr>
            <a:r>
              <a:rPr lang="en-US" sz="1750" dirty="0">
                <a:solidFill>
                  <a:schemeClr val="tx1"/>
                </a:solidFill>
              </a:rPr>
              <a:t>We understand the implications of each candidate‘s career history and current role.</a:t>
            </a:r>
            <a:endParaRPr lang="en-IN" sz="1750" dirty="0">
              <a:solidFill>
                <a:schemeClr val="tx1"/>
              </a:solidFill>
            </a:endParaRPr>
          </a:p>
        </p:txBody>
      </p:sp>
      <p:pic>
        <p:nvPicPr>
          <p:cNvPr id="3074" name="Picture 2" descr="Technology Background clipart - Research, Technology, transparent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9470" y="1690487"/>
            <a:ext cx="660386" cy="6603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alent Recruitment--Sourcing, Screening, Specifications | It's your skil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5738" y="1589477"/>
            <a:ext cx="982128" cy="7825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4">
            <a:clrChange>
              <a:clrFrom>
                <a:srgbClr val="F7F7F7"/>
              </a:clrFrom>
              <a:clrTo>
                <a:srgbClr val="F7F7F7">
                  <a:alpha val="0"/>
                </a:srgbClr>
              </a:clrTo>
            </a:clrChange>
          </a:blip>
          <a:stretch>
            <a:fillRect/>
          </a:stretch>
        </p:blipFill>
        <p:spPr>
          <a:xfrm>
            <a:off x="169333" y="1612465"/>
            <a:ext cx="812800" cy="816429"/>
          </a:xfrm>
          <a:prstGeom prst="rect">
            <a:avLst/>
          </a:prstGeom>
        </p:spPr>
      </p:pic>
    </p:spTree>
    <p:extLst>
      <p:ext uri="{BB962C8B-B14F-4D97-AF65-F5344CB8AC3E}">
        <p14:creationId xmlns:p14="http://schemas.microsoft.com/office/powerpoint/2010/main" val="286746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761</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ＭＳ Ｐゴシック</vt:lpstr>
      <vt:lpstr>Algerian</vt:lpstr>
      <vt:lpstr>Arial</vt:lpstr>
      <vt:lpstr>Bell MT</vt:lpstr>
      <vt:lpstr>Calibri</vt:lpstr>
      <vt:lpstr>Cambria</vt:lpstr>
      <vt:lpstr>Candara</vt:lpstr>
      <vt:lpstr>Sitka Heading</vt:lpstr>
      <vt:lpstr>Sitka Text</vt:lpstr>
      <vt:lpstr>Uni Neue Heavy</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Clients (Recruitment)</vt:lpstr>
      <vt:lpstr>What more we can bring on Table for our Clients?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Sharma</dc:creator>
  <cp:lastModifiedBy>Vikas Sharma</cp:lastModifiedBy>
  <cp:revision>55</cp:revision>
  <dcterms:created xsi:type="dcterms:W3CDTF">2020-10-09T13:54:23Z</dcterms:created>
  <dcterms:modified xsi:type="dcterms:W3CDTF">2025-06-28T04:16:38Z</dcterms:modified>
</cp:coreProperties>
</file>