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57" r:id="rId4"/>
    <p:sldId id="264" r:id="rId5"/>
    <p:sldId id="267" r:id="rId6"/>
    <p:sldId id="259" r:id="rId7"/>
    <p:sldId id="263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70A2-ED59-48FE-A79F-23E57E77B7EA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BE876-86F6-4FA2-92CA-34434EF68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E876-86F6-4FA2-92CA-34434EF689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them are full time workers.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E876-86F6-4FA2-92CA-34434EF689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122F-13DA-4334-BBE2-23CA96FDD0D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A19B-FED1-4D40-AE4A-DBCDB2F7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122F-13DA-4334-BBE2-23CA96FDD0D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A19B-FED1-4D40-AE4A-DBCDB2F7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8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122F-13DA-4334-BBE2-23CA96FDD0D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A19B-FED1-4D40-AE4A-DBCDB2F7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122F-13DA-4334-BBE2-23CA96FDD0D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A19B-FED1-4D40-AE4A-DBCDB2F7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122F-13DA-4334-BBE2-23CA96FDD0D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A19B-FED1-4D40-AE4A-DBCDB2F7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122F-13DA-4334-BBE2-23CA96FDD0D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A19B-FED1-4D40-AE4A-DBCDB2F7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122F-13DA-4334-BBE2-23CA96FDD0D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A19B-FED1-4D40-AE4A-DBCDB2F7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122F-13DA-4334-BBE2-23CA96FDD0D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A19B-FED1-4D40-AE4A-DBCDB2F7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122F-13DA-4334-BBE2-23CA96FDD0D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A19B-FED1-4D40-AE4A-DBCDB2F7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122F-13DA-4334-BBE2-23CA96FDD0D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A19B-FED1-4D40-AE4A-DBCDB2F7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0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122F-13DA-4334-BBE2-23CA96FDD0D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A19B-FED1-4D40-AE4A-DBCDB2F7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122F-13DA-4334-BBE2-23CA96FDD0D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A19B-FED1-4D40-AE4A-DBCDB2F7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9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49" y="659588"/>
            <a:ext cx="9144000" cy="2387600"/>
          </a:xfrm>
        </p:spPr>
        <p:txBody>
          <a:bodyPr/>
          <a:lstStyle/>
          <a:p>
            <a:r>
              <a:rPr lang="en-US" b="1" dirty="0"/>
              <a:t>Marketing Predictive Analytics Using SAS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51" y="3356710"/>
            <a:ext cx="9144000" cy="2274655"/>
          </a:xfrm>
        </p:spPr>
        <p:txBody>
          <a:bodyPr>
            <a:normAutofit/>
          </a:bodyPr>
          <a:lstStyle/>
          <a:p>
            <a:pPr lvl="1" algn="l"/>
            <a:r>
              <a:rPr lang="en-US" sz="2800" b="1" dirty="0"/>
              <a:t>Team 3</a:t>
            </a:r>
          </a:p>
          <a:p>
            <a:pPr lvl="1" algn="l"/>
            <a:r>
              <a:rPr lang="en-US" dirty="0"/>
              <a:t>Hemant </a:t>
            </a:r>
            <a:r>
              <a:rPr lang="en-US" dirty="0" err="1"/>
              <a:t>Patil</a:t>
            </a:r>
            <a:endParaRPr lang="en-US" dirty="0"/>
          </a:p>
          <a:p>
            <a:pPr lvl="1" algn="l"/>
            <a:r>
              <a:rPr lang="en-US" dirty="0" err="1"/>
              <a:t>Sanyogeeta</a:t>
            </a:r>
            <a:r>
              <a:rPr lang="en-US" dirty="0"/>
              <a:t> </a:t>
            </a:r>
            <a:r>
              <a:rPr lang="en-US" dirty="0" err="1"/>
              <a:t>Patil</a:t>
            </a:r>
            <a:endParaRPr lang="en-US" dirty="0"/>
          </a:p>
          <a:p>
            <a:pPr lvl="1" algn="l"/>
            <a:r>
              <a:rPr lang="en-US" dirty="0"/>
              <a:t>Gauri </a:t>
            </a:r>
            <a:r>
              <a:rPr lang="en-US" dirty="0" err="1"/>
              <a:t>Phansikar</a:t>
            </a:r>
            <a:endParaRPr lang="en-US" dirty="0"/>
          </a:p>
          <a:p>
            <a:pPr lvl="1" algn="l"/>
            <a:r>
              <a:rPr lang="en-US" dirty="0"/>
              <a:t>Rohan Satam</a:t>
            </a:r>
          </a:p>
          <a:p>
            <a:pPr lvl="1" algn="l"/>
            <a:r>
              <a:rPr lang="en-US" dirty="0"/>
              <a:t>Manish </a:t>
            </a:r>
            <a:r>
              <a:rPr lang="en-US" dirty="0" err="1"/>
              <a:t>Vashistha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4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28102" cy="4351338"/>
          </a:xfrm>
        </p:spPr>
        <p:txBody>
          <a:bodyPr/>
          <a:lstStyle/>
          <a:p>
            <a:r>
              <a:rPr lang="en-US" dirty="0"/>
              <a:t>Target retired people with income in the range 25k to 45k per year for drug store and Full time workers with income in the range 35k to 55k per year</a:t>
            </a:r>
          </a:p>
          <a:p>
            <a:endParaRPr lang="en-US" dirty="0"/>
          </a:p>
          <a:p>
            <a:r>
              <a:rPr lang="en-US" dirty="0"/>
              <a:t>People choose Private Label as an alternative to chock full o nuts</a:t>
            </a:r>
          </a:p>
          <a:p>
            <a:endParaRPr lang="en-US" dirty="0"/>
          </a:p>
          <a:p>
            <a:r>
              <a:rPr lang="en-US" dirty="0"/>
              <a:t>Having a large size ad and a minor display helps selling more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3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8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57727" cy="4173959"/>
          </a:xfrm>
        </p:spPr>
        <p:txBody>
          <a:bodyPr/>
          <a:lstStyle/>
          <a:p>
            <a:r>
              <a:rPr lang="en-US" dirty="0"/>
              <a:t>Coffee is one of the oldest and most popular beverages consumed all over the world</a:t>
            </a:r>
          </a:p>
          <a:p>
            <a:r>
              <a:rPr lang="en-US" dirty="0"/>
              <a:t>Market is very competitive for coffee</a:t>
            </a:r>
          </a:p>
          <a:p>
            <a:r>
              <a:rPr lang="en-US" dirty="0"/>
              <a:t>Local as well as global brands available</a:t>
            </a:r>
          </a:p>
          <a:p>
            <a:r>
              <a:rPr lang="en-US" dirty="0"/>
              <a:t>Market monopoly most common in coffee – Starbucks, </a:t>
            </a:r>
            <a:br>
              <a:rPr lang="en-US" dirty="0"/>
            </a:br>
            <a:r>
              <a:rPr lang="en-US" dirty="0"/>
              <a:t>Nestle, Folgers, Maxwell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803"/>
            <a:ext cx="10515600" cy="4351338"/>
          </a:xfrm>
        </p:spPr>
        <p:txBody>
          <a:bodyPr/>
          <a:lstStyle/>
          <a:p>
            <a:r>
              <a:rPr lang="en-US" dirty="0"/>
              <a:t> The data used is about the sale of coffee at drug and grocery </a:t>
            </a:r>
            <a:br>
              <a:rPr lang="en-US" dirty="0"/>
            </a:br>
            <a:r>
              <a:rPr lang="en-US" dirty="0"/>
              <a:t>stores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the sales of coffee at these stores, the top 5 </a:t>
            </a:r>
            <a:br>
              <a:rPr lang="en-US" dirty="0"/>
            </a:br>
            <a:r>
              <a:rPr lang="en-US" dirty="0"/>
              <a:t>brands are Folgers, Maxwell House, Yuban, Chock Full O Nuts</a:t>
            </a:r>
            <a:br>
              <a:rPr lang="en-US" dirty="0"/>
            </a:br>
            <a:r>
              <a:rPr lang="en-US" dirty="0"/>
              <a:t>and Private Label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Selected brand of coffee – Chock Full O Nuts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3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10 Brands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" y="1539551"/>
            <a:ext cx="7949682" cy="5019869"/>
          </a:xfrm>
        </p:spPr>
      </p:pic>
    </p:spTree>
    <p:extLst>
      <p:ext uri="{BB962C8B-B14F-4D97-AF65-F5344CB8AC3E}">
        <p14:creationId xmlns:p14="http://schemas.microsoft.com/office/powerpoint/2010/main" val="375228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Share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3" y="1853406"/>
            <a:ext cx="7795364" cy="3950235"/>
          </a:xfrm>
        </p:spPr>
      </p:pic>
    </p:spTree>
    <p:extLst>
      <p:ext uri="{BB962C8B-B14F-4D97-AF65-F5344CB8AC3E}">
        <p14:creationId xmlns:p14="http://schemas.microsoft.com/office/powerpoint/2010/main" val="195721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" y="147582"/>
            <a:ext cx="10515600" cy="1325563"/>
          </a:xfrm>
        </p:spPr>
        <p:txBody>
          <a:bodyPr/>
          <a:lstStyle/>
          <a:p>
            <a:r>
              <a:rPr lang="en-US" b="1" dirty="0"/>
              <a:t>Customer Segmentation &amp; Targeting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2011" y="23474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   Chock Full O' Nuts 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332671" y="2347418"/>
            <a:ext cx="2858219" cy="48308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-Up 7"/>
          <p:cNvSpPr/>
          <p:nvPr/>
        </p:nvSpPr>
        <p:spPr>
          <a:xfrm rot="10800000">
            <a:off x="2932980" y="2949131"/>
            <a:ext cx="3657600" cy="793631"/>
          </a:xfrm>
          <a:prstGeom prst="leftRigh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122286"/>
            <a:ext cx="2857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with income in the range 15k to 20k per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TVs and Pets??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26279" y="3899696"/>
            <a:ext cx="296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with income in the range 45k to 55k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TVs and Pets??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5261" y="3094802"/>
            <a:ext cx="2128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with income in the range 55k to 65k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TVs and Pets??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436" y="5448656"/>
            <a:ext cx="827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Which Segments to target??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1571667"/>
            <a:ext cx="275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Drug Store: - </a:t>
            </a:r>
          </a:p>
        </p:txBody>
      </p:sp>
    </p:spTree>
    <p:extLst>
      <p:ext uri="{BB962C8B-B14F-4D97-AF65-F5344CB8AC3E}">
        <p14:creationId xmlns:p14="http://schemas.microsoft.com/office/powerpoint/2010/main" val="326995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" y="147582"/>
            <a:ext cx="10515600" cy="1325563"/>
          </a:xfrm>
        </p:spPr>
        <p:txBody>
          <a:bodyPr/>
          <a:lstStyle/>
          <a:p>
            <a:r>
              <a:rPr lang="en-US" b="1" dirty="0"/>
              <a:t>Customer Segmentation &amp; Targeting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2011" y="23474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   Chock Full O' Nuts 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332671" y="2347418"/>
            <a:ext cx="2858219" cy="48308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-Up 7"/>
          <p:cNvSpPr/>
          <p:nvPr/>
        </p:nvSpPr>
        <p:spPr>
          <a:xfrm rot="10800000">
            <a:off x="2892724" y="2911140"/>
            <a:ext cx="3657600" cy="793631"/>
          </a:xfrm>
          <a:prstGeom prst="leftRigh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122286"/>
            <a:ext cx="2857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with income in the range 25k to 35k per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Males are 65+ in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or 1 member family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26279" y="4100805"/>
            <a:ext cx="2964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with income in the range 35k to 45k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Males are 55+ in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or 3 member 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85261" y="3094802"/>
            <a:ext cx="2128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with income in the range 35k to 45k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Males are 45 to 55 year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member family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436" y="5448656"/>
            <a:ext cx="827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Which Segments to target??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1571667"/>
            <a:ext cx="315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Grocery Store: - </a:t>
            </a:r>
          </a:p>
        </p:txBody>
      </p:sp>
    </p:spTree>
    <p:extLst>
      <p:ext uri="{BB962C8B-B14F-4D97-AF65-F5344CB8AC3E}">
        <p14:creationId xmlns:p14="http://schemas.microsoft.com/office/powerpoint/2010/main" val="272957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Price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/>
          <a:lstStyle/>
          <a:p>
            <a:r>
              <a:rPr lang="en-US" dirty="0"/>
              <a:t>One dollar increase in unit price causes a decrease in demand by 1.47%</a:t>
            </a:r>
          </a:p>
          <a:p>
            <a:endParaRPr lang="en-US" dirty="0"/>
          </a:p>
          <a:p>
            <a:r>
              <a:rPr lang="en-US" dirty="0"/>
              <a:t>Nearest competitor – Private Label</a:t>
            </a:r>
          </a:p>
          <a:p>
            <a:endParaRPr lang="en-US" dirty="0"/>
          </a:p>
          <a:p>
            <a:r>
              <a:rPr lang="en-US" dirty="0"/>
              <a:t>One dollar increase in unit price of Private Label brand increases the demand of chock full o nuts by 0.12%</a:t>
            </a:r>
          </a:p>
        </p:txBody>
      </p:sp>
    </p:spTree>
    <p:extLst>
      <p:ext uri="{BB962C8B-B14F-4D97-AF65-F5344CB8AC3E}">
        <p14:creationId xmlns:p14="http://schemas.microsoft.com/office/powerpoint/2010/main" val="212387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0049"/>
            <a:ext cx="8495371" cy="4351338"/>
          </a:xfrm>
        </p:spPr>
        <p:txBody>
          <a:bodyPr/>
          <a:lstStyle/>
          <a:p>
            <a:r>
              <a:rPr lang="en-US" dirty="0"/>
              <a:t>Units sold increases if the product has a larger size ad rather than a promotion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Minor display helps sell more units than a major display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Investing more in drug stores in Hartford and in grocery stores in Syracuse is advisable against any other cities</a:t>
            </a:r>
          </a:p>
          <a:p>
            <a:endParaRPr lang="en-US" dirty="0"/>
          </a:p>
          <a:p>
            <a:r>
              <a:rPr lang="en-US" dirty="0"/>
              <a:t>The market for coffee is highly price sensitive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81069"/>
      </p:ext>
    </p:extLst>
  </p:cSld>
  <p:clrMapOvr>
    <a:masterClrMapping/>
  </p:clrMapOvr>
</p:sld>
</file>

<file path=ppt/theme/theme1.xml><?xml version="1.0" encoding="utf-8"?>
<a:theme xmlns:a="http://schemas.openxmlformats.org/drawingml/2006/main" name="Coffe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ffee" id="{5A8D6372-82F0-4CF4-B57C-B9D5A47FDB39}" vid="{BAB258C6-C5BE-47A6-B59F-EFC7FC8D41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Coffee</Template>
  <TotalTime>254</TotalTime>
  <Words>387</Words>
  <Application>Microsoft Office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Coffee</vt:lpstr>
      <vt:lpstr>Marketing Predictive Analytics Using SAS</vt:lpstr>
      <vt:lpstr>Market Overview</vt:lpstr>
      <vt:lpstr>Data overview</vt:lpstr>
      <vt:lpstr>Top 10 Brands</vt:lpstr>
      <vt:lpstr>Market Share</vt:lpstr>
      <vt:lpstr>Customer Segmentation &amp; Targeting</vt:lpstr>
      <vt:lpstr>Customer Segmentation &amp; Targeting</vt:lpstr>
      <vt:lpstr>Price Elasticity</vt:lpstr>
      <vt:lpstr>Market Strategy</vt:lpstr>
      <vt:lpstr>Key take away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Satam</dc:creator>
  <cp:lastModifiedBy>Gauri</cp:lastModifiedBy>
  <cp:revision>20</cp:revision>
  <dcterms:created xsi:type="dcterms:W3CDTF">2017-04-25T20:05:37Z</dcterms:created>
  <dcterms:modified xsi:type="dcterms:W3CDTF">2017-04-26T01:08:44Z</dcterms:modified>
</cp:coreProperties>
</file>