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7" r:id="rId5"/>
    <p:sldId id="258" r:id="rId6"/>
    <p:sldId id="259" r:id="rId7"/>
    <p:sldId id="272" r:id="rId8"/>
    <p:sldId id="275" r:id="rId9"/>
    <p:sldId id="276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mant-gupta-4914baa6" TargetMode="External"/><Relationship Id="rId2" Type="http://schemas.openxmlformats.org/officeDocument/2006/relationships/hyperlink" Target="https://github.com/hemantg111/Arihant_assignm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11" y="1948611"/>
            <a:ext cx="8763632" cy="1643001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                      “Arihant- BI Analyst Assignment”</a:t>
            </a: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b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IN" sz="2000" dirty="0">
                <a:solidFill>
                  <a:srgbClr val="7030A0"/>
                </a:solidFill>
                <a:latin typeface="Aptos" panose="020B0004020202020204" pitchFamily="34" charset="0"/>
              </a:rPr>
              <a:t>GitHub Link for Dashboard:- </a:t>
            </a:r>
            <a:r>
              <a:rPr lang="en-IN" sz="2000" dirty="0">
                <a:solidFill>
                  <a:srgbClr val="7030A0"/>
                </a:solidFill>
                <a:latin typeface="Aptos" panose="020B0004020202020204" pitchFamily="34" charset="0"/>
                <a:hlinkClick r:id="rId2"/>
              </a:rPr>
              <a:t>https://github.com/hemantg111/Arihant_assignment.git</a:t>
            </a:r>
            <a:endParaRPr lang="en-IN" sz="3200" i="1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  <a:b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r>
              <a:rPr lang="en-IN" sz="1400" dirty="0">
                <a:solidFill>
                  <a:srgbClr val="7030A0"/>
                </a:solidFill>
                <a:latin typeface="Aptos" panose="020B0004020202020204" pitchFamily="34" charset="0"/>
              </a:rPr>
              <a:t>LinkedIn-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ptos" panose="020B0004020202020204" pitchFamily="34" charset="0"/>
                <a:hlinkClick r:id="rId3"/>
              </a:rPr>
              <a:t>https://www.linkedin.com/in/hemant-gupta-4914baa6</a:t>
            </a:r>
            <a:endParaRPr lang="en-IN" sz="140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BBE5-2AFE-ADCB-77F8-D5A5E449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88" y="295259"/>
            <a:ext cx="3505199" cy="976312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Slicers / Filters</a:t>
            </a:r>
            <a:endParaRPr lang="en-IN" sz="4000" b="1" u="sng" dirty="0">
              <a:solidFill>
                <a:srgbClr val="C00000"/>
              </a:solidFill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AF299-1B56-946F-F6D6-C5BF4CD8C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04214" y="2196444"/>
            <a:ext cx="6010754" cy="3619893"/>
          </a:xfrm>
        </p:spPr>
        <p:txBody>
          <a:bodyPr>
            <a:norm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Slicers for Dynamic Filtering and Analysis</a:t>
            </a:r>
            <a:r>
              <a:rPr lang="en-US" sz="1600" b="1" dirty="0">
                <a:solidFill>
                  <a:srgbClr val="C00000"/>
                </a:solidFill>
                <a:latin typeface="Aptos" panose="020B0004020202020204" pitchFamily="34" charset="0"/>
              </a:rPr>
              <a:t>-</a:t>
            </a:r>
            <a:endParaRPr lang="en-US" sz="16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Slicers enable filtering the data by parameters such as </a:t>
            </a:r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</a:rPr>
              <a:t>State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, </a:t>
            </a:r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</a:rPr>
              <a:t>Institute Type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, and whether the institute contributed to sales during the 2023–24 year.</a:t>
            </a:r>
          </a:p>
          <a:p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With the use of slicers, we can analyze data dynamically, focusing on specific </a:t>
            </a:r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</a:rPr>
              <a:t>states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 or </a:t>
            </a:r>
            <a: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</a:rPr>
              <a:t>institute types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, allowing for more detailed and insightful analysis. This enhances the interactivity of the dashboard and helps in uncovering actionable insights based on selected criteria.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62F5EB-8F81-2944-0CA2-B51DE8115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852" y="1271571"/>
            <a:ext cx="2255715" cy="5098222"/>
          </a:xfrm>
        </p:spPr>
      </p:pic>
    </p:spTree>
    <p:extLst>
      <p:ext uri="{BB962C8B-B14F-4D97-AF65-F5344CB8AC3E}">
        <p14:creationId xmlns:p14="http://schemas.microsoft.com/office/powerpoint/2010/main" val="373442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7" y="624110"/>
            <a:ext cx="5976850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323619" y="-3040266"/>
            <a:ext cx="45719" cy="1672255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000" b="0" i="0" u="none" strike="noStrike" baseline="0" dirty="0">
                <a:solidFill>
                  <a:srgbClr val="002060"/>
                </a:solidFill>
                <a:latin typeface="Aptos" panose="020B0004020202020204" pitchFamily="34" charset="0"/>
              </a:rPr>
            </a:b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IN" sz="2000" b="0" i="0" u="none" strike="noStrike" baseline="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1B8B54-4E28-9240-79C1-BC630803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592" y="1332444"/>
            <a:ext cx="904030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This Power BI dashboard provides a comprehensive analysis of Arahant's operational and sales metrics, focusing on key performance indicators such as teacher support, sample distribution, state-wise performance, executive contributions, and institute types.</a:t>
            </a:r>
          </a:p>
          <a:p>
            <a:r>
              <a:rPr lang="en-US" sz="1400" dirty="0">
                <a:latin typeface="Aptos" panose="020B0004020202020204" pitchFamily="34" charset="0"/>
              </a:rPr>
              <a:t>The data offers valuable insights into how resources are distributed and utilized, the effectiveness of teacher engagement, and the potential areas for market expansion.</a:t>
            </a:r>
            <a:br>
              <a:rPr lang="en-US" sz="1400" dirty="0">
                <a:latin typeface="Aptos" panose="020B0004020202020204" pitchFamily="34" charset="0"/>
              </a:rPr>
            </a:b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Key visuals included in the dashboard:</a:t>
            </a:r>
            <a:endParaRPr 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KPI Cards:</a:t>
            </a:r>
            <a:r>
              <a:rPr lang="en-US" sz="14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Display the total number of institutes, students, and samples distributed to highlight Arihant's outreach and scale.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Donut Charts:</a:t>
            </a:r>
            <a:endParaRPr 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Show the distribution of teacher ratings (Good, Average, Below Average, Unknown).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Visualize the sample distribution methods (Courier, Executive by Hand, Unknown).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Table Visuals:</a:t>
            </a:r>
            <a:endParaRPr 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Analyze teacher support levels with percentage breakdowns for options like full, partial, or no support.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Highlight the final disposition outcomes (Interested, No Response, Not Interested, etc.).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Bar Charts:</a:t>
            </a:r>
            <a:endParaRPr 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Display the samples distributed by top-performing executives.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</a:rPr>
              <a:t>Highlight the top 5 states by the number of samples distributed in 2024.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Map Visualization:</a:t>
            </a:r>
            <a:r>
              <a:rPr lang="en-US" sz="14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Pinpoints the geographic distribution of institutes by location, providing insights into regional engagement.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rgbClr val="C00000"/>
                </a:solidFill>
                <a:latin typeface="Aptos" panose="020B0004020202020204" pitchFamily="34" charset="0"/>
              </a:rPr>
              <a:t>Slicers:</a:t>
            </a:r>
            <a:r>
              <a:rPr lang="en-US" sz="14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Enable filtering by parameters such as state, institute type, and whether the institute helped in sales during the 2023–24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Recipe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555686"/>
            <a:ext cx="1002573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an </a:t>
            </a:r>
            <a:r>
              <a:rPr lang="en-US" altLang="en-US" sz="1400" dirty="0">
                <a:latin typeface="Arial" panose="020B0604020202020204" pitchFamily="34" charset="0"/>
              </a:rPr>
              <a:t>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Export the data into </a:t>
            </a:r>
            <a:r>
              <a:rPr lang="en-US" altLang="en-US" sz="1400" dirty="0">
                <a:latin typeface="Arial" panose="020B0604020202020204" pitchFamily="34" charset="0"/>
              </a:rPr>
              <a:t>Power BI Desktop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‘</a:t>
            </a:r>
            <a:r>
              <a:rPr lang="en-US" altLang="en-US" sz="1400" dirty="0">
                <a:latin typeface="Arial" panose="020B0604020202020204" pitchFamily="34" charset="0"/>
              </a:rPr>
              <a:t>Get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error value,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by using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visuals, including </a:t>
            </a:r>
            <a:r>
              <a:rPr lang="en-US" altLang="en-US" sz="1400" dirty="0">
                <a:latin typeface="Arial" panose="020B0604020202020204" pitchFamily="34" charset="0"/>
              </a:rPr>
              <a:t>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Chart, </a:t>
            </a:r>
            <a:r>
              <a:rPr lang="en-US" altLang="en-US" sz="1400" dirty="0">
                <a:latin typeface="Arial" panose="020B0604020202020204" pitchFamily="34" charset="0"/>
              </a:rPr>
              <a:t>Donut Chart,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Table, </a:t>
            </a:r>
            <a:r>
              <a:rPr lang="en-US" altLang="en-US" sz="1400" dirty="0">
                <a:latin typeface="Arial" panose="020B0604020202020204" pitchFamily="34" charset="0"/>
              </a:rPr>
              <a:t>Slicer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2916-985C-CC03-0510-7B1C3E9E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101" y="446088"/>
            <a:ext cx="4769963" cy="779397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C00000"/>
                </a:solidFill>
                <a:latin typeface="Aptos" panose="020B0004020202020204" pitchFamily="34" charset="0"/>
              </a:rPr>
              <a:t>Samples Distribution by Executives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CB1A10-3970-2E67-94D7-7D4DD643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135331" y="1583712"/>
            <a:ext cx="3902697" cy="413835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FE9F4FB-7B28-823F-66E7-AAC425F0FA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41988" y="467408"/>
            <a:ext cx="6086168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Analysis: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Top-performing executives include Sachin Gupta and Anil Kumar Gupta, distributing over 4,000 samples each.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Some executives, such as Akshay Sharma and Ashish Gupta, have negligible or zero contributions, suggesting inefficiencies.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u="sng" dirty="0">
                <a:solidFill>
                  <a:srgbClr val="C00000"/>
                </a:solidFill>
                <a:latin typeface="Aptos" panose="020B0004020202020204" pitchFamily="34" charset="0"/>
              </a:rPr>
              <a:t>Recommendations</a:t>
            </a:r>
            <a:r>
              <a:rPr lang="en-US" sz="2000" b="1" u="sng" dirty="0">
                <a:solidFill>
                  <a:srgbClr val="C00000"/>
                </a:solidFill>
                <a:latin typeface="Aptos" panose="020B0004020202020204" pitchFamily="34" charset="0"/>
              </a:rPr>
              <a:t>:</a:t>
            </a:r>
            <a:br>
              <a:rPr lang="en-US" sz="2000" b="1" u="sng" dirty="0">
                <a:solidFill>
                  <a:srgbClr val="C00000"/>
                </a:solidFill>
                <a:latin typeface="Aptos" panose="020B0004020202020204" pitchFamily="34" charset="0"/>
              </a:rPr>
            </a:br>
            <a:br>
              <a:rPr lang="en-US" sz="2000" b="1" u="sng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Reassign tasks for underperforming executives (e.g., Akshay Sharma, Ashish Gupta) or provide additional training to improve their output.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Recognize and reward top performers (e.g., Sachin Gupta, Anil Kumar Gupta) to maintain motivation.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2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452" y="740489"/>
            <a:ext cx="5642198" cy="523046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Multi Row Card- Visuals</a:t>
            </a:r>
            <a:endParaRPr lang="en-IN" sz="24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30782" y="1338686"/>
            <a:ext cx="8495608" cy="735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br>
              <a:rPr lang="en-US" sz="1600" b="1" dirty="0">
                <a:solidFill>
                  <a:schemeClr val="tx1"/>
                </a:solidFill>
                <a:latin typeface="Aptos" panose="020B0004020202020204" pitchFamily="34" charset="0"/>
              </a:rPr>
            </a:br>
            <a:b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u="sng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Multi-Row Card Summary: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Total Institutes Contacted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4,683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Total Students Reached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1,733,702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Total Samples Distributed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21,696</a:t>
            </a:r>
            <a:b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endParaRPr 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Insights</a:t>
            </a:r>
            <a:r>
              <a:rPr lang="en-US" sz="1600" dirty="0">
                <a:solidFill>
                  <a:srgbClr val="C00000"/>
                </a:solidFill>
                <a:latin typeface="Aptos" panose="020B0004020202020204" pitchFamily="34" charset="0"/>
              </a:rPr>
              <a:t>: 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A total of 4,683 unique institutes were contacted, and 21,696 samples were distributed by the  </a:t>
            </a:r>
            <a:b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company to enhance sales and gather valuable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A061D9-2B21-2511-850C-AB36E7DB64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0782" y="1879132"/>
            <a:ext cx="8664945" cy="816326"/>
          </a:xfrm>
        </p:spPr>
      </p:pic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394" y="702299"/>
            <a:ext cx="1894788" cy="656236"/>
          </a:xfrm>
        </p:spPr>
        <p:txBody>
          <a:bodyPr>
            <a:normAutofit fontScale="90000"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Donut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381188" y="915475"/>
            <a:ext cx="5237608" cy="518366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26211" y="1476869"/>
            <a:ext cx="5237608" cy="369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Distribution</a:t>
            </a:r>
            <a:r>
              <a:rPr lang="en-US" sz="1400" u="sng" dirty="0">
                <a:solidFill>
                  <a:srgbClr val="C00000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Courier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2,905 instances (62.03%)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Executive by Hand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1,117 instances (23.85%)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Unknown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: 661 instances (14.11%)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rgbClr val="C00000"/>
                </a:solidFill>
                <a:latin typeface="Aptos" panose="020B0004020202020204" pitchFamily="34" charset="0"/>
              </a:rPr>
              <a:t>Insights</a:t>
            </a:r>
            <a:r>
              <a:rPr lang="en-US" sz="1400" u="sng" dirty="0">
                <a:solidFill>
                  <a:srgbClr val="C00000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A majority of the sample distribution was done via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Courier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, which is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over 62%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of total deliveries.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Distribution via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Executive by Hand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is significantly lower than distribution via courier.</a:t>
            </a:r>
          </a:p>
          <a:p>
            <a:pPr marL="457200" lvl="1" indent="0"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9F77D0-D817-3DB6-B77F-AECBAD15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211" y="4068389"/>
            <a:ext cx="500720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Recommendation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:</a:t>
            </a:r>
            <a:b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ptos" panose="020B0004020202020204" pitchFamily="34" charset="0"/>
              </a:rPr>
              <a:t>Try to Increase hand deliveries by executives, as this helps build personal relationships, which can be beneficial for boosting sales.</a:t>
            </a:r>
            <a:endParaRPr lang="en-US" altLang="en-US" sz="1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45C-C98B-D652-64C8-93BC65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490" y="718766"/>
            <a:ext cx="2187019" cy="45015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rgbClr val="C00000"/>
                </a:solidFill>
                <a:latin typeface="Aptos" panose="020B0004020202020204" pitchFamily="34" charset="0"/>
              </a:rPr>
              <a:t>Table Visuals</a:t>
            </a:r>
            <a:endParaRPr lang="en-IN" sz="22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AC7978-56AE-F1A0-85C5-FE35A57B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890235" y="718767"/>
            <a:ext cx="4176073" cy="5361521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B21C70-B298-4AC7-43B3-29A8B01F0D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68545" y="1645643"/>
            <a:ext cx="5835192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Teacher Support Distribution: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Over 54% of teachers support Arihant books "sometimes" (Option 2), while only 25% fully support and recommend them (Option 1).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Around 6% of teachers does not support, which indicates a lack of engagement or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Recommendation</a:t>
            </a: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:</a:t>
            </a:r>
            <a:endParaRPr kumimoji="0" lang="en-US" alt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Target teachers in Option 2 with strategic engagement to convert "sometimes" to "complete" support to increase the sales.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Focus on understanding and addressing the “Option-3 Teacher doesn’t support" category to improve teacher alignment.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0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D4EA-39D8-D9E4-CCEF-19951F02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54" y="446088"/>
            <a:ext cx="5081047" cy="80767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Aptos" panose="020B0004020202020204" pitchFamily="34" charset="0"/>
              </a:rPr>
              <a:t>Sample Rating Distribution by Teachers</a:t>
            </a:r>
            <a:endParaRPr lang="en-IN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9DF6BC-B36E-5095-79E1-C75CC194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734" y="1590756"/>
            <a:ext cx="3604951" cy="328290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19DF0DD-C014-1EEA-D0E8-D1F449E5B3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97038" y="1875478"/>
            <a:ext cx="6316252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Analysis</a:t>
            </a: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-</a:t>
            </a:r>
            <a:b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1600" b="1" i="0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majority of samples (57.83%) are rated as “Average</a:t>
            </a: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”.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29.32% of samples is rated as “Good" and 9.16% of samples is rated “Below Average”.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Recommendation-</a:t>
            </a:r>
            <a:endParaRPr lang="en-US" sz="1600" u="sng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Analyze feedback for "Average" and "Below Average" ratings to identify reasons in product perception or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Provide training for executives on presenting the product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0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ED6B-4A62-ED8A-68FA-ED54321C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70" y="508795"/>
            <a:ext cx="3505199" cy="976312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  <a:latin typeface="Aptos" panose="020B0004020202020204" pitchFamily="34" charset="0"/>
              </a:rPr>
              <a:t>Final Disposition Analysis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E207B0-CBB0-17B1-A118-B2FC90925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75456" y="1598613"/>
            <a:ext cx="4460466" cy="28356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D774-B209-BC31-6C54-3AC39F1F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Analysis: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  <a:t>While 56% of institutes showed interested, and a significant number (37.2%) either didn't respond or were busy.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r>
              <a:rPr lang="en-IN" sz="1600" b="1" u="sng" dirty="0">
                <a:solidFill>
                  <a:srgbClr val="C00000"/>
                </a:solidFill>
                <a:latin typeface="Aptos" panose="020B0004020202020204" pitchFamily="34" charset="0"/>
              </a:rPr>
              <a:t>Recommendations: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Address issues with invalid numbers and No responses/Busy to ensure effective communication and tracking.</a:t>
            </a:r>
            <a:endParaRPr lang="en-IN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7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1011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Rounded MT Bold</vt:lpstr>
      <vt:lpstr>Century Gothic</vt:lpstr>
      <vt:lpstr>Wingdings 3</vt:lpstr>
      <vt:lpstr>Wisp</vt:lpstr>
      <vt:lpstr>                      “Arihant- BI Analyst Assignment”  GitHub Link for Dashboard:- https://github.com/hemantg111/Arihant_assignment.git</vt:lpstr>
      <vt:lpstr>Dashboard Overview</vt:lpstr>
      <vt:lpstr>Steps Taken to Analyze the Recipe Data</vt:lpstr>
      <vt:lpstr>Samples Distribution by Executives</vt:lpstr>
      <vt:lpstr>Multi Row Card- Visuals</vt:lpstr>
      <vt:lpstr>Donut Chart</vt:lpstr>
      <vt:lpstr>Table Visuals</vt:lpstr>
      <vt:lpstr>Sample Rating Distribution by Teachers</vt:lpstr>
      <vt:lpstr>Final Disposition Analysis </vt:lpstr>
      <vt:lpstr>Slicers / Filters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Hemant Gupta</cp:lastModifiedBy>
  <cp:revision>130</cp:revision>
  <dcterms:created xsi:type="dcterms:W3CDTF">2024-07-26T17:42:38Z</dcterms:created>
  <dcterms:modified xsi:type="dcterms:W3CDTF">2025-01-18T20:58:49Z</dcterms:modified>
</cp:coreProperties>
</file>