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8" r:id="rId5"/>
    <p:sldId id="259" r:id="rId6"/>
    <p:sldId id="270" r:id="rId7"/>
    <p:sldId id="272" r:id="rId8"/>
    <p:sldId id="273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hemant-gupta-4914baa6" TargetMode="External"/><Relationship Id="rId2" Type="http://schemas.openxmlformats.org/officeDocument/2006/relationships/hyperlink" Target="https://github.com/hemantg111/Knovator_Assignment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D898-B474-B697-5073-62A02A58D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9311" y="1948611"/>
            <a:ext cx="8763632" cy="1643001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C00000"/>
                </a:solidFill>
                <a:latin typeface="Aptos" panose="020B0004020202020204" pitchFamily="34" charset="0"/>
              </a:rPr>
              <a:t>             “Dishes Nutrition’s” Data Analysis Project”</a:t>
            </a:r>
            <a:br>
              <a:rPr lang="en-IN" sz="3200" dirty="0">
                <a:solidFill>
                  <a:srgbClr val="C00000"/>
                </a:solidFill>
                <a:latin typeface="Aptos" panose="020B0004020202020204" pitchFamily="34" charset="0"/>
              </a:rPr>
            </a:br>
            <a:br>
              <a:rPr lang="en-IN" sz="3200" dirty="0">
                <a:solidFill>
                  <a:srgbClr val="C00000"/>
                </a:solidFill>
                <a:latin typeface="Aptos" panose="020B0004020202020204" pitchFamily="34" charset="0"/>
              </a:rPr>
            </a:br>
            <a:r>
              <a:rPr lang="en-IN" sz="2000" dirty="0">
                <a:solidFill>
                  <a:srgbClr val="7030A0"/>
                </a:solidFill>
                <a:latin typeface="Aptos" panose="020B0004020202020204" pitchFamily="34" charset="0"/>
              </a:rPr>
              <a:t>GitHub Link for Dashboard:- </a:t>
            </a:r>
            <a:r>
              <a:rPr lang="en-IN" sz="2000" i="1" dirty="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hlinkClick r:id="rId2"/>
              </a:rPr>
              <a:t>https://github.com/hemantg111/Knovator_Assignment.git</a:t>
            </a:r>
            <a:endParaRPr lang="en-IN" sz="3200" i="1" dirty="0">
              <a:solidFill>
                <a:schemeClr val="accent5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1088-D6AA-266E-D6FE-220922990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2837" y="4777379"/>
            <a:ext cx="5326143" cy="1126283"/>
          </a:xfrm>
        </p:spPr>
        <p:txBody>
          <a:bodyPr>
            <a:noAutofit/>
          </a:bodyPr>
          <a:lstStyle/>
          <a:p>
            <a:r>
              <a:rPr lang="en-IN" sz="1400" dirty="0">
                <a:solidFill>
                  <a:srgbClr val="002060"/>
                </a:solidFill>
              </a:rPr>
              <a:t>                                        </a:t>
            </a:r>
            <a: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  <a:t>By</a:t>
            </a:r>
          </a:p>
          <a:p>
            <a: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  <a:t>                                          Hemant Gupta</a:t>
            </a:r>
            <a:b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</a:br>
            <a:r>
              <a:rPr lang="en-IN" sz="1400" dirty="0">
                <a:solidFill>
                  <a:srgbClr val="7030A0"/>
                </a:solidFill>
                <a:latin typeface="Aptos" panose="020B0004020202020204" pitchFamily="34" charset="0"/>
              </a:rPr>
              <a:t>LinkedIn-</a:t>
            </a:r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n-IN" sz="1400" dirty="0">
                <a:solidFill>
                  <a:srgbClr val="FF0000"/>
                </a:solidFill>
                <a:latin typeface="Aptos" panose="020B0004020202020204" pitchFamily="34" charset="0"/>
                <a:hlinkClick r:id="rId3"/>
              </a:rPr>
              <a:t>https://www.linkedin.com/in/hemant-gupta-4914baa6</a:t>
            </a:r>
            <a:endParaRPr lang="en-IN" sz="1400" dirty="0">
              <a:solidFill>
                <a:srgbClr val="FF0000"/>
              </a:solidFill>
              <a:latin typeface="Aptos" panose="020B0004020202020204" pitchFamily="34" charset="0"/>
            </a:endParaRPr>
          </a:p>
          <a:p>
            <a:endParaRPr lang="en-IN" sz="14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8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6A3A-6D8B-162D-5BCA-B7B3C419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837" y="624110"/>
            <a:ext cx="5976850" cy="756455"/>
          </a:xfrm>
        </p:spPr>
        <p:txBody>
          <a:bodyPr>
            <a:noAutofit/>
          </a:bodyPr>
          <a:lstStyle/>
          <a:p>
            <a:r>
              <a:rPr lang="en-IN" sz="4000" u="sng" dirty="0">
                <a:solidFill>
                  <a:srgbClr val="C00000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Dashboard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AFCF-B690-7EFC-F335-AB23EF2DEB1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2323619" y="-3040266"/>
            <a:ext cx="45719" cy="1672255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000" b="0" i="0" u="none" strike="noStrike" baseline="0" dirty="0">
                <a:solidFill>
                  <a:srgbClr val="002060"/>
                </a:solidFill>
                <a:latin typeface="Aptos" panose="020B0004020202020204" pitchFamily="34" charset="0"/>
              </a:rPr>
            </a:br>
            <a:endParaRPr lang="en-US" sz="2000" b="0" i="0" u="none" strike="noStrike" baseline="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endParaRPr lang="en-IN" sz="2000" b="0" i="0" u="none" strike="noStrike" baseline="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C00000"/>
              </a:solidFill>
              <a:latin typeface="Aptos" panose="020B0004020202020204" pitchFamily="34" charset="0"/>
            </a:endParaRPr>
          </a:p>
          <a:p>
            <a:endParaRPr lang="en-US" sz="20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2060"/>
              </a:solidFill>
              <a:latin typeface="Aptos" panose="020B00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1B8B54-4E28-9240-79C1-BC630803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925" y="1776763"/>
            <a:ext cx="7578674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ptos" panose="020B0004020202020204" pitchFamily="34" charset="0"/>
              </a:rPr>
              <a:t>This </a:t>
            </a:r>
            <a:r>
              <a:rPr lang="en-US" sz="1600" dirty="0">
                <a:solidFill>
                  <a:srgbClr val="C00000"/>
                </a:solidFill>
                <a:latin typeface="Aptos" panose="020B0004020202020204" pitchFamily="34" charset="0"/>
              </a:rPr>
              <a:t>Power BI dashboard </a:t>
            </a:r>
            <a:r>
              <a:rPr lang="en-US" sz="1600" dirty="0">
                <a:solidFill>
                  <a:srgbClr val="002060"/>
                </a:solidFill>
                <a:latin typeface="Aptos" panose="020B0004020202020204" pitchFamily="34" charset="0"/>
              </a:rPr>
              <a:t>provides a comprehensive analysis of the nutritional content of various dishes, focusing on key metrics such as protein, fat, calories, sodium, and ratings.</a:t>
            </a:r>
          </a:p>
          <a:p>
            <a:r>
              <a:rPr lang="en-US" sz="1600" dirty="0">
                <a:solidFill>
                  <a:srgbClr val="002060"/>
                </a:solidFill>
                <a:latin typeface="Aptos" panose="020B0004020202020204" pitchFamily="34" charset="0"/>
              </a:rPr>
              <a:t>The data allows us to understand how dishes are distributed based on their nutritional value and ratings, offering insights into which dishes are healthier or higher in certain nutrients.</a:t>
            </a:r>
          </a:p>
          <a:p>
            <a:r>
              <a:rPr lang="en-US" sz="1600" dirty="0">
                <a:solidFill>
                  <a:srgbClr val="002060"/>
                </a:solidFill>
                <a:latin typeface="Aptos" panose="020B0004020202020204" pitchFamily="34" charset="0"/>
              </a:rPr>
              <a:t>Key visuals included in the dashboard:</a:t>
            </a:r>
          </a:p>
          <a:p>
            <a:endParaRPr lang="en-US" sz="16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Aptos" panose="020B0004020202020204" pitchFamily="34" charset="0"/>
              </a:rPr>
              <a:t>Multi-Row Cards</a:t>
            </a:r>
            <a:r>
              <a:rPr lang="en-US" sz="1600" dirty="0">
                <a:solidFill>
                  <a:srgbClr val="002060"/>
                </a:solidFill>
                <a:latin typeface="Aptos" panose="020B0004020202020204" pitchFamily="34" charset="0"/>
              </a:rPr>
              <a:t>: Display the average nutritional values for protein, fat, calories, and sodium across all dishes.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Aptos" panose="020B0004020202020204" pitchFamily="34" charset="0"/>
              </a:rPr>
              <a:t>Donut Chart</a:t>
            </a:r>
            <a:r>
              <a:rPr lang="en-US" sz="1600" dirty="0">
                <a:solidFill>
                  <a:srgbClr val="002060"/>
                </a:solidFill>
                <a:latin typeface="Aptos" panose="020B0004020202020204" pitchFamily="34" charset="0"/>
              </a:rPr>
              <a:t>: Shows the distribution of dishes based on protein categories (low, average, high).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Aptos" panose="020B0004020202020204" pitchFamily="34" charset="0"/>
              </a:rPr>
              <a:t>Column Chart</a:t>
            </a:r>
            <a:r>
              <a:rPr lang="en-US" sz="1600" dirty="0">
                <a:solidFill>
                  <a:srgbClr val="002060"/>
                </a:solidFill>
                <a:latin typeface="Aptos" panose="020B0004020202020204" pitchFamily="34" charset="0"/>
              </a:rPr>
              <a:t>: Highlights the top 5 dishes by protein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Aptos" panose="020B0004020202020204" pitchFamily="34" charset="0"/>
              </a:rPr>
              <a:t>Table</a:t>
            </a:r>
            <a:r>
              <a:rPr lang="en-US" sz="1600" dirty="0">
                <a:solidFill>
                  <a:srgbClr val="002060"/>
                </a:solidFill>
                <a:latin typeface="Aptos" panose="020B0004020202020204" pitchFamily="34" charset="0"/>
              </a:rPr>
              <a:t>: Lists the dish titles along with detailed nutritional values, including protein, calories, fat, sodium, and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Aptos" panose="020B0004020202020204" pitchFamily="34" charset="0"/>
              </a:rPr>
              <a:t>Slicers</a:t>
            </a:r>
            <a:r>
              <a:rPr lang="en-US" sz="1600" dirty="0">
                <a:solidFill>
                  <a:srgbClr val="002060"/>
                </a:solidFill>
                <a:latin typeface="Aptos" panose="020B0004020202020204" pitchFamily="34" charset="0"/>
              </a:rPr>
              <a:t>: Enable filtering of data by specific dish titles, protein categories, ratings, calorie categories, and a special filter for "Cake Week" dishes.</a:t>
            </a:r>
          </a:p>
          <a:p>
            <a:r>
              <a:rPr lang="en-US" sz="1600" dirty="0">
                <a:solidFill>
                  <a:srgbClr val="002060"/>
                </a:solidFill>
                <a:latin typeface="Aptos" panose="020B0004020202020204" pitchFamily="34" charset="0"/>
              </a:rPr>
              <a:t>This dashboard provides actionable insights into the nutritional makeup of dishes, helping users identify options that meet specific dietary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1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4E7B-BBE7-CB96-E86E-74C05FED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24110"/>
            <a:ext cx="7119564" cy="604055"/>
          </a:xfrm>
        </p:spPr>
        <p:txBody>
          <a:bodyPr>
            <a:noAutofit/>
          </a:bodyPr>
          <a:lstStyle/>
          <a:p>
            <a:r>
              <a:rPr lang="en-US" sz="2800" u="sng" dirty="0">
                <a:solidFill>
                  <a:srgbClr val="C00000"/>
                </a:solidFill>
                <a:latin typeface="Aptos" panose="020B0004020202020204" pitchFamily="34" charset="0"/>
              </a:rPr>
              <a:t>Steps Taken to Analyze the Recipe Data</a:t>
            </a:r>
            <a:endParaRPr lang="en-IN" sz="2800" u="sng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EA17-B792-9E7C-D17D-94FE5C3D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95728"/>
            <a:ext cx="8915400" cy="4202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467133-0A6C-3591-1F06-5BB677B07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093" y="1555686"/>
            <a:ext cx="10025733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Understanding the Problem: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task involves analyzing the recipe data based on various parameters to retrieve actionable insights from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Data Collection: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Collected raw data in the form of a CSV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Export the data into </a:t>
            </a:r>
            <a:r>
              <a:rPr lang="en-US" altLang="en-US" sz="1400" dirty="0">
                <a:latin typeface="Arial" panose="020B0604020202020204" pitchFamily="34" charset="0"/>
              </a:rPr>
              <a:t>Power BI Desktop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‘</a:t>
            </a:r>
            <a:r>
              <a:rPr lang="en-US" altLang="en-US" sz="1400" dirty="0">
                <a:latin typeface="Arial" panose="020B0604020202020204" pitchFamily="34" charset="0"/>
              </a:rPr>
              <a:t>Get 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Data Cleaning: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raw data contained issues such as null values, unnecessary data, duplicate entries, and blank data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Performed data cleaning by using Power Query Editor.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Loaded the cleaned data into Power BI Desktop to create visuals based on the specified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Data Analysis: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Created visuals, including </a:t>
            </a:r>
            <a:r>
              <a:rPr lang="en-US" altLang="en-US" sz="1400" dirty="0">
                <a:latin typeface="Arial" panose="020B0604020202020204" pitchFamily="34" charset="0"/>
              </a:rPr>
              <a:t>Bar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Chart, </a:t>
            </a:r>
            <a:r>
              <a:rPr lang="en-US" altLang="en-US" sz="1400" dirty="0">
                <a:latin typeface="Arial" panose="020B0604020202020204" pitchFamily="34" charset="0"/>
              </a:rPr>
              <a:t>Donut Chart,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Table, </a:t>
            </a:r>
            <a:r>
              <a:rPr lang="en-US" altLang="en-US" sz="1400" dirty="0">
                <a:latin typeface="Arial" panose="020B0604020202020204" pitchFamily="34" charset="0"/>
              </a:rPr>
              <a:t>Slicer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s, to analyze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Identified trends and extracted insights from the visuals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Interpreting Results: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Derived insights from the visuals.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Compiled a final report detailing the data analysis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8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A95D-EE98-2F4E-2CA0-3158DBAC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781" y="740489"/>
            <a:ext cx="6641869" cy="523046"/>
          </a:xfrm>
        </p:spPr>
        <p:txBody>
          <a:bodyPr>
            <a:normAutofit/>
          </a:bodyPr>
          <a:lstStyle/>
          <a:p>
            <a:r>
              <a:rPr lang="en-US" sz="2400" u="sng" dirty="0">
                <a:solidFill>
                  <a:srgbClr val="C00000"/>
                </a:solidFill>
                <a:latin typeface="Aptos" panose="020B0004020202020204" pitchFamily="34" charset="0"/>
              </a:rPr>
              <a:t>Total Dishes and Nutritional Summary</a:t>
            </a:r>
            <a:endParaRPr lang="en-IN" sz="2400" b="1" u="sng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0C8381-0515-6B59-BFE8-26932D6EE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542170" y="1415390"/>
            <a:ext cx="10457089" cy="1280890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2C63043-79C2-3500-89C9-57D687F9AC2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930782" y="3429000"/>
            <a:ext cx="849560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Visualization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:- </a:t>
            </a:r>
            <a:r>
              <a:rPr lang="en-US" altLang="en-US" sz="2000" u="sng" dirty="0">
                <a:solidFill>
                  <a:srgbClr val="C00000"/>
                </a:solidFill>
                <a:latin typeface="Aptos" panose="020B0004020202020204" pitchFamily="34" charset="0"/>
              </a:rPr>
              <a:t>Multi Row Card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:- </a:t>
            </a:r>
            <a:r>
              <a:rPr lang="en-US" sz="1600" dirty="0">
                <a:solidFill>
                  <a:schemeClr val="tx1"/>
                </a:solidFill>
                <a:latin typeface="Aptos" panose="020B0004020202020204" pitchFamily="34" charset="0"/>
              </a:rPr>
              <a:t>This chart displays the Total Dishes and their Avg Nutritional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>
                <a:solidFill>
                  <a:schemeClr val="tx1"/>
                </a:solidFill>
                <a:latin typeface="Aptos" panose="020B0004020202020204" pitchFamily="34" charset="0"/>
              </a:rPr>
              <a:t>There are 20,052 dishes analyzed.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6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>
                <a:solidFill>
                  <a:schemeClr val="tx1"/>
                </a:solidFill>
                <a:latin typeface="Aptos" panose="020B0004020202020204" pitchFamily="34" charset="0"/>
              </a:rPr>
              <a:t>Average calories per dish are 5,025.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6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>
                <a:solidFill>
                  <a:schemeClr val="tx1"/>
                </a:solidFill>
                <a:latin typeface="Aptos" panose="020B0004020202020204" pitchFamily="34" charset="0"/>
              </a:rPr>
              <a:t>Average fat content is 347, while protein averages 100.13, and sodium 4,947.06.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8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1670-97CE-215A-3C4E-EDC2C745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652" y="740006"/>
            <a:ext cx="1894788" cy="656236"/>
          </a:xfrm>
        </p:spPr>
        <p:txBody>
          <a:bodyPr>
            <a:normAutofit fontScale="90000"/>
          </a:bodyPr>
          <a:lstStyle/>
          <a:p>
            <a:r>
              <a:rPr lang="en-IN" sz="2400" b="1" u="sng" dirty="0">
                <a:solidFill>
                  <a:srgbClr val="C00000"/>
                </a:solidFill>
              </a:rPr>
              <a:t>Table Visual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10519E-5DC7-9387-2125-63BE86DD4D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721311" y="1396242"/>
            <a:ext cx="5237608" cy="5183667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C17F5AA-7AD3-9FD8-99A9-0CD1AEF9A2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355705" y="1464043"/>
            <a:ext cx="4979108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Insights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:- 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In this Power BI dashboard, the </a:t>
            </a:r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  <a:t>Table Visual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 is used to display detailed information for each dish, allowing for easy comparison across multiple nutritional metrics. Here's how the </a:t>
            </a:r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  <a:t>Table Visual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 is used in the dashboard: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b="1" dirty="0">
                <a:latin typeface="Aptos" panose="020B0004020202020204" pitchFamily="34" charset="0"/>
              </a:rPr>
              <a:t>Comparative View</a:t>
            </a:r>
            <a:r>
              <a:rPr lang="en-US" sz="1400" dirty="0">
                <a:latin typeface="Aptos" panose="020B0004020202020204" pitchFamily="34" charset="0"/>
              </a:rPr>
              <a:t>: The table provides a side-by-side comparison of various dishes based on their nutritional values, making it easier for users to spot dishes that are high or low in specific nutrients.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4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b="1" dirty="0">
                <a:latin typeface="Aptos" panose="020B0004020202020204" pitchFamily="34" charset="0"/>
              </a:rPr>
              <a:t>Sortable and Searchable</a:t>
            </a:r>
            <a:r>
              <a:rPr lang="en-US" sz="1400" dirty="0">
                <a:latin typeface="Aptos" panose="020B0004020202020204" pitchFamily="34" charset="0"/>
              </a:rPr>
              <a:t>: The table allows users to search for specific dishes or sort by any of the columns (e.g., finding the highest-protein dishes or the lowest-calorie options).</a:t>
            </a:r>
            <a:endParaRPr lang="en-US" sz="14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4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200" b="1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6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BBE5-2AFE-ADCB-77F8-D5A5E449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488" y="295259"/>
            <a:ext cx="3505199" cy="976312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solidFill>
                  <a:srgbClr val="C00000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Slicers / Filters</a:t>
            </a:r>
            <a:endParaRPr lang="en-IN" sz="4000" b="1" u="sng" dirty="0">
              <a:solidFill>
                <a:srgbClr val="C00000"/>
              </a:solidFill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66C55E-C97B-1AE2-94C0-8EE3AEC1F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5050" y="1778875"/>
            <a:ext cx="2275054" cy="31641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AF299-1B56-946F-F6D6-C5BF4CD8C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04214" y="2196445"/>
            <a:ext cx="4317477" cy="3172538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The table works in conjunction with slicers (for filtering by protein, fat, calorie categories, etc.). When a filter is applied, the table updates dynamically, showing only the dishes that meet the selected criteria.</a:t>
            </a:r>
            <a:endParaRPr lang="en-IN" sz="20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A301ADD7-AF80-78D5-348A-827843D3F5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02786" y="1778875"/>
            <a:ext cx="2394510" cy="3172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AF742E-8983-5053-C333-3891622B84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125049" y="5079124"/>
            <a:ext cx="4955475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2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745C-C98B-D652-64C8-93BC6519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056" y="446088"/>
            <a:ext cx="6495068" cy="845384"/>
          </a:xfrm>
        </p:spPr>
        <p:txBody>
          <a:bodyPr>
            <a:noAutofit/>
          </a:bodyPr>
          <a:lstStyle/>
          <a:p>
            <a:r>
              <a:rPr lang="en-US" sz="2200" b="1" u="sng" dirty="0">
                <a:solidFill>
                  <a:srgbClr val="C00000"/>
                </a:solidFill>
                <a:latin typeface="Aptos" panose="020B0004020202020204" pitchFamily="34" charset="0"/>
              </a:rPr>
              <a:t>Dishes Distribution by Protein and Fat Category</a:t>
            </a:r>
            <a:endParaRPr lang="en-IN" sz="2200" b="1" u="sng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AC7978-56AE-F1A0-85C5-FE35A57B5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6672" y="718767"/>
            <a:ext cx="3073137" cy="5361521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CB21C70-B298-4AC7-43B3-29A8B01F0DC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668544" y="1681550"/>
            <a:ext cx="6693031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Protein Distribution: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Majority of dishes fall under the "High Protein" category (15.45K dishes, 77.05%).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Only 2.12% of dishes have low protein content (0.43K).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 substantial portion of dishes has "Average Protein" (4.18K dishes, 20.83%).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Fat Category Distribution: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Most dishes have "Low Fat" (15.80K dishes).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 small number of dishes (0.07K) fall in the "High Fat" category, with 4.18K in the "Average Fat"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0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39B0-7264-BB97-5053-4E7A0C82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963" y="624110"/>
            <a:ext cx="2988297" cy="865325"/>
          </a:xfrm>
        </p:spPr>
        <p:txBody>
          <a:bodyPr/>
          <a:lstStyle/>
          <a:p>
            <a:r>
              <a:rPr lang="en-IN" b="1" u="sng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4D64-F033-2A9E-892B-A5A1AC62C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02177"/>
            <a:ext cx="8915400" cy="3809045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latin typeface="Aptos" panose="020B0004020202020204" pitchFamily="34" charset="0"/>
              </a:rPr>
              <a:t>Title</a:t>
            </a:r>
            <a:r>
              <a:rPr lang="en-US" sz="2400" dirty="0">
                <a:solidFill>
                  <a:srgbClr val="FF0000"/>
                </a:solidFill>
                <a:latin typeface="Aptos" panose="020B0004020202020204" pitchFamily="34" charset="0"/>
              </a:rPr>
              <a:t>: </a:t>
            </a:r>
            <a:r>
              <a:rPr lang="en-US" sz="2400" dirty="0">
                <a:latin typeface="Aptos" panose="020B0004020202020204" pitchFamily="34" charset="0"/>
              </a:rPr>
              <a:t>Conclusion and Key Takeaways:-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The majority of dishes analyzed have high protein and low fat.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The top protein dishes include Rice Pilaf and Pear-Cranberry Pie.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Dishes can be analyzed further by categories like fat, calories, and ratings to suit different dietary needs.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667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EB5B-2341-1554-B431-76E66DD6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099" y="2490617"/>
            <a:ext cx="6734648" cy="12808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</a:rPr>
              <a:t>Thank You 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E6F919D4-5D10-4121-B1DD-6219B7164E4D}"/>
              </a:ext>
            </a:extLst>
          </p:cNvPr>
          <p:cNvSpPr/>
          <p:nvPr/>
        </p:nvSpPr>
        <p:spPr>
          <a:xfrm>
            <a:off x="7164371" y="2564090"/>
            <a:ext cx="688157" cy="716437"/>
          </a:xfrm>
          <a:prstGeom prst="smileyFac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844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480</TotalTime>
  <Words>783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Arial Rounded MT Bold</vt:lpstr>
      <vt:lpstr>Century Gothic</vt:lpstr>
      <vt:lpstr>Wingdings</vt:lpstr>
      <vt:lpstr>Wingdings 3</vt:lpstr>
      <vt:lpstr>Wisp</vt:lpstr>
      <vt:lpstr>             “Dishes Nutrition’s” Data Analysis Project”  GitHub Link for Dashboard:- https://github.com/hemantg111/Knovator_Assignment.git</vt:lpstr>
      <vt:lpstr>Dashboard Overview</vt:lpstr>
      <vt:lpstr>Steps Taken to Analyze the Recipe Data</vt:lpstr>
      <vt:lpstr>Total Dishes and Nutritional Summary</vt:lpstr>
      <vt:lpstr>Table Visual</vt:lpstr>
      <vt:lpstr>Slicers / Filters</vt:lpstr>
      <vt:lpstr>Dishes Distribution by Protein and Fat Category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 gupta</dc:creator>
  <cp:lastModifiedBy>Hemant Gupta</cp:lastModifiedBy>
  <cp:revision>88</cp:revision>
  <dcterms:created xsi:type="dcterms:W3CDTF">2024-07-26T17:42:38Z</dcterms:created>
  <dcterms:modified xsi:type="dcterms:W3CDTF">2024-10-18T06:09:15Z</dcterms:modified>
</cp:coreProperties>
</file>