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68" r:id="rId4"/>
    <p:sldId id="272" r:id="rId5"/>
    <p:sldId id="258" r:id="rId6"/>
    <p:sldId id="259" r:id="rId7"/>
    <p:sldId id="260" r:id="rId8"/>
    <p:sldId id="266" r:id="rId9"/>
    <p:sldId id="261" r:id="rId10"/>
    <p:sldId id="270" r:id="rId11"/>
    <p:sldId id="271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emantgupta0801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5D898-B474-B697-5073-62A02A58D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5859" y="1948611"/>
            <a:ext cx="7067083" cy="1601413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C00000"/>
                </a:solidFill>
                <a:latin typeface="Aptos" panose="020B0004020202020204" pitchFamily="34" charset="0"/>
              </a:rPr>
              <a:t>“Sales Data Analysis”</a:t>
            </a:r>
            <a:br>
              <a:rPr lang="en-IN" sz="3200" dirty="0">
                <a:solidFill>
                  <a:srgbClr val="0070C0"/>
                </a:solidFill>
                <a:latin typeface="Aptos" panose="020B0004020202020204" pitchFamily="34" charset="0"/>
              </a:rPr>
            </a:br>
            <a:endParaRPr lang="en-IN" sz="3200" dirty="0">
              <a:solidFill>
                <a:srgbClr val="0070C0"/>
              </a:solidFill>
              <a:latin typeface="Aptos" panose="020B00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561088-D6AA-266E-D6FE-220922990F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02837" y="4777379"/>
            <a:ext cx="5326143" cy="1126283"/>
          </a:xfrm>
        </p:spPr>
        <p:txBody>
          <a:bodyPr>
            <a:noAutofit/>
          </a:bodyPr>
          <a:lstStyle/>
          <a:p>
            <a:r>
              <a:rPr lang="en-IN" sz="1400" dirty="0">
                <a:solidFill>
                  <a:srgbClr val="002060"/>
                </a:solidFill>
              </a:rPr>
              <a:t>                                        </a:t>
            </a:r>
            <a:r>
              <a:rPr lang="en-IN" sz="1400" dirty="0">
                <a:solidFill>
                  <a:srgbClr val="002060"/>
                </a:solidFill>
                <a:latin typeface="Aptos" panose="020B0004020202020204" pitchFamily="34" charset="0"/>
              </a:rPr>
              <a:t>By</a:t>
            </a:r>
          </a:p>
          <a:p>
            <a:r>
              <a:rPr lang="en-IN" sz="1400" dirty="0">
                <a:solidFill>
                  <a:srgbClr val="002060"/>
                </a:solidFill>
                <a:latin typeface="Aptos" panose="020B0004020202020204" pitchFamily="34" charset="0"/>
              </a:rPr>
              <a:t>                                          Hemant Gupta</a:t>
            </a:r>
          </a:p>
          <a:p>
            <a:r>
              <a:rPr lang="en-IN" sz="1400" dirty="0">
                <a:solidFill>
                  <a:srgbClr val="0070C0"/>
                </a:solidFill>
                <a:latin typeface="Aptos" panose="020B0004020202020204" pitchFamily="34" charset="0"/>
              </a:rPr>
              <a:t>                   Email- </a:t>
            </a:r>
            <a:r>
              <a:rPr lang="en-IN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ptos" panose="020B0004020202020204" pitchFamily="34" charset="0"/>
                <a:hlinkClick r:id="rId2"/>
              </a:rPr>
              <a:t>hemantgupta0801@gmail.com</a:t>
            </a:r>
            <a:endParaRPr lang="en-IN" sz="1400" dirty="0">
              <a:solidFill>
                <a:schemeClr val="accent1">
                  <a:lumMod val="60000"/>
                  <a:lumOff val="40000"/>
                </a:schemeClr>
              </a:solidFill>
              <a:latin typeface="Aptos" panose="020B0004020202020204" pitchFamily="34" charset="0"/>
            </a:endParaRPr>
          </a:p>
          <a:p>
            <a:r>
              <a:rPr lang="en-IN" sz="1400" dirty="0">
                <a:solidFill>
                  <a:srgbClr val="0070C0"/>
                </a:solidFill>
                <a:latin typeface="Aptos" panose="020B0004020202020204" pitchFamily="34" charset="0"/>
              </a:rPr>
              <a:t>LinkedIn- </a:t>
            </a:r>
            <a:r>
              <a:rPr lang="en-IN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ptos" panose="020B0004020202020204" pitchFamily="34" charset="0"/>
              </a:rPr>
              <a:t>https://www.linkedin.com/in/hemant-gupta-4914baa6</a:t>
            </a:r>
          </a:p>
          <a:p>
            <a:endParaRPr lang="en-IN" sz="1400" dirty="0">
              <a:solidFill>
                <a:srgbClr val="0070C0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380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BC489-B0F5-82A1-ABBF-55455141F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2588" y="446088"/>
            <a:ext cx="6777318" cy="683465"/>
          </a:xfrm>
        </p:spPr>
        <p:txBody>
          <a:bodyPr/>
          <a:lstStyle/>
          <a:p>
            <a:r>
              <a:rPr lang="en-IN" b="1" dirty="0">
                <a:solidFill>
                  <a:srgbClr val="C00000"/>
                </a:solidFill>
                <a:latin typeface="Aptos" panose="020B0004020202020204" pitchFamily="34" charset="0"/>
              </a:rPr>
              <a:t>Slicers (Filters) by Location and Restaurant Category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173F8EA-4E8B-6BD9-7A5D-54BF5867DF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7770363" y="2169459"/>
            <a:ext cx="3772426" cy="331516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C094A0-7BE9-161E-B308-897039357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43953" y="1927412"/>
            <a:ext cx="5208493" cy="393363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Insights:-</a:t>
            </a:r>
            <a:r>
              <a:rPr lang="en-US" dirty="0"/>
              <a:t> </a:t>
            </a:r>
            <a:r>
              <a:rPr lang="en-US" dirty="0">
                <a:solidFill>
                  <a:srgbClr val="002060"/>
                </a:solidFill>
                <a:latin typeface="Aptos" panose="020B0004020202020204" pitchFamily="34" charset="0"/>
              </a:rPr>
              <a:t>To enhance the data analysis process, I utilized slicers in Power BI. Specifically, I implemented slicers based on ‘Country Location’, Month Name and Year. These slicers provide the following benefits: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  <a:latin typeface="Aptos" panose="020B0004020202020204" pitchFamily="34" charset="0"/>
              </a:rPr>
              <a:t>Enhanced Specificity:</a:t>
            </a:r>
            <a:r>
              <a:rPr lang="en-US" dirty="0">
                <a:solidFill>
                  <a:srgbClr val="C00000"/>
                </a:solidFill>
                <a:latin typeface="Aptos" panose="020B0004020202020204" pitchFamily="34" charset="0"/>
              </a:rPr>
              <a:t> </a:t>
            </a:r>
            <a:r>
              <a:rPr lang="en-US" dirty="0">
                <a:latin typeface="Aptos" panose="020B0004020202020204" pitchFamily="34" charset="0"/>
              </a:rPr>
              <a:t>Allows for more granular analysis by filtering data according to specific city locations and restaurant categories.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  <a:latin typeface="Aptos" panose="020B0004020202020204" pitchFamily="34" charset="0"/>
              </a:rPr>
              <a:t>Improved Interactivity:</a:t>
            </a:r>
            <a:r>
              <a:rPr lang="en-US" dirty="0">
                <a:solidFill>
                  <a:srgbClr val="C00000"/>
                </a:solidFill>
                <a:latin typeface="Aptos" panose="020B0004020202020204" pitchFamily="34" charset="0"/>
              </a:rPr>
              <a:t> </a:t>
            </a:r>
            <a:r>
              <a:rPr lang="en-US" dirty="0">
                <a:latin typeface="Aptos" panose="020B0004020202020204" pitchFamily="34" charset="0"/>
              </a:rPr>
              <a:t>Adds value to the dashboard by making it interactive, enabling users to explore the data dynamically.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  <a:latin typeface="Aptos" panose="020B0004020202020204" pitchFamily="34" charset="0"/>
              </a:rPr>
              <a:t>Efficient Data Analysis:</a:t>
            </a:r>
            <a:r>
              <a:rPr lang="en-US" dirty="0">
                <a:solidFill>
                  <a:srgbClr val="C00000"/>
                </a:solidFill>
                <a:latin typeface="Aptos" panose="020B0004020202020204" pitchFamily="34" charset="0"/>
              </a:rPr>
              <a:t> </a:t>
            </a:r>
            <a:r>
              <a:rPr lang="en-US" dirty="0">
                <a:latin typeface="Aptos" panose="020B0004020202020204" pitchFamily="34" charset="0"/>
              </a:rPr>
              <a:t>Facilitates a more targeted examination of the dataset, helping to uncover detailed insights and trends.</a:t>
            </a:r>
          </a:p>
          <a:p>
            <a:r>
              <a:rPr lang="en-US" dirty="0">
                <a:latin typeface="Aptos" panose="020B0004020202020204" pitchFamily="34" charset="0"/>
              </a:rPr>
              <a:t>Using slicers, the dashboard becomes a powerful tool for understanding and interpreting the restaurant data in a more meaningful way.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7760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E5B04-59FE-18AA-0D6D-9F5E5B62F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5624290"/>
          </a:xfrm>
        </p:spPr>
        <p:txBody>
          <a:bodyPr>
            <a:normAutofit fontScale="90000"/>
          </a:bodyPr>
          <a:lstStyle/>
          <a:p>
            <a:r>
              <a:rPr lang="en-US" sz="1300" b="1" dirty="0">
                <a:solidFill>
                  <a:schemeClr val="accent1"/>
                </a:solidFill>
                <a:latin typeface="Aptos" panose="020B0004020202020204" pitchFamily="34" charset="0"/>
              </a:rPr>
              <a:t>                                                                                                             </a:t>
            </a:r>
            <a:r>
              <a:rPr lang="en-US" sz="1800" b="1" u="sng" dirty="0">
                <a:solidFill>
                  <a:srgbClr val="0070C0"/>
                </a:solidFill>
                <a:latin typeface="Aptos" panose="020B0004020202020204" pitchFamily="34" charset="0"/>
              </a:rPr>
              <a:t>Insights and Recommendations</a:t>
            </a:r>
            <a:br>
              <a:rPr lang="en-US" sz="1300" b="1" dirty="0">
                <a:solidFill>
                  <a:schemeClr val="accent1"/>
                </a:solidFill>
                <a:latin typeface="Aptos" panose="020B0004020202020204" pitchFamily="34" charset="0"/>
              </a:rPr>
            </a:br>
            <a:r>
              <a:rPr lang="en-US" sz="1300" b="1" dirty="0">
                <a:solidFill>
                  <a:schemeClr val="accent1"/>
                </a:solidFill>
                <a:latin typeface="Aptos" panose="020B0004020202020204" pitchFamily="34" charset="0"/>
              </a:rPr>
              <a:t>Insights:</a:t>
            </a:r>
            <a:br>
              <a:rPr lang="en-US" sz="1300" b="1" dirty="0">
                <a:latin typeface="Aptos" panose="020B0004020202020204" pitchFamily="34" charset="0"/>
              </a:rPr>
            </a:br>
            <a:r>
              <a:rPr lang="en-US" sz="1300" b="1" dirty="0">
                <a:latin typeface="Aptos" panose="020B0004020202020204" pitchFamily="34" charset="0"/>
              </a:rPr>
              <a:t>High Revenue from the UK</a:t>
            </a:r>
            <a:r>
              <a:rPr lang="en-US" sz="1300" dirty="0">
                <a:latin typeface="Aptos" panose="020B0004020202020204" pitchFamily="34" charset="0"/>
              </a:rPr>
              <a:t>:</a:t>
            </a:r>
            <a:br>
              <a:rPr lang="en-US" sz="1300" dirty="0">
                <a:latin typeface="Aptos" panose="020B0004020202020204" pitchFamily="34" charset="0"/>
              </a:rPr>
            </a:br>
            <a:r>
              <a:rPr lang="en-US" sz="1300" dirty="0">
                <a:latin typeface="Aptos" panose="020B0004020202020204" pitchFamily="34" charset="0"/>
              </a:rPr>
              <a:t>The United Kingdom is the major revenue contributor, generating significantly more revenue than other countries.</a:t>
            </a:r>
            <a:br>
              <a:rPr lang="en-US" sz="1300" dirty="0">
                <a:latin typeface="Aptos" panose="020B0004020202020204" pitchFamily="34" charset="0"/>
              </a:rPr>
            </a:br>
            <a:r>
              <a:rPr lang="en-US" sz="1300" b="1" dirty="0">
                <a:latin typeface="Aptos" panose="020B0004020202020204" pitchFamily="34" charset="0"/>
              </a:rPr>
              <a:t>Product Performance</a:t>
            </a:r>
            <a:r>
              <a:rPr lang="en-US" sz="1300" dirty="0">
                <a:latin typeface="Aptos" panose="020B0004020202020204" pitchFamily="34" charset="0"/>
              </a:rPr>
              <a:t>:</a:t>
            </a:r>
            <a:br>
              <a:rPr lang="en-US" sz="1300" dirty="0">
                <a:latin typeface="Aptos" panose="020B0004020202020204" pitchFamily="34" charset="0"/>
              </a:rPr>
            </a:br>
            <a:r>
              <a:rPr lang="en-US" sz="1300" dirty="0">
                <a:latin typeface="Aptos" panose="020B0004020202020204" pitchFamily="34" charset="0"/>
              </a:rPr>
              <a:t>A few products dominate the sales, with the top product generating over ₹2.1M in revenue.</a:t>
            </a:r>
            <a:br>
              <a:rPr lang="en-US" sz="1300" dirty="0">
                <a:latin typeface="Aptos" panose="020B0004020202020204" pitchFamily="34" charset="0"/>
              </a:rPr>
            </a:br>
            <a:r>
              <a:rPr lang="en-US" sz="1300" b="1" dirty="0">
                <a:latin typeface="Aptos" panose="020B0004020202020204" pitchFamily="34" charset="0"/>
              </a:rPr>
              <a:t>Seasonal Trends</a:t>
            </a:r>
            <a:r>
              <a:rPr lang="en-US" sz="1300" dirty="0">
                <a:latin typeface="Aptos" panose="020B0004020202020204" pitchFamily="34" charset="0"/>
              </a:rPr>
              <a:t>:</a:t>
            </a:r>
            <a:br>
              <a:rPr lang="en-US" sz="1300" dirty="0">
                <a:latin typeface="Aptos" panose="020B0004020202020204" pitchFamily="34" charset="0"/>
              </a:rPr>
            </a:br>
            <a:r>
              <a:rPr lang="en-US" sz="1300" dirty="0">
                <a:latin typeface="Aptos" panose="020B0004020202020204" pitchFamily="34" charset="0"/>
              </a:rPr>
              <a:t>There is a noticeable increase in revenue in the months of November and December, indicating strong seasonal sales, likely due to holiday shopping.</a:t>
            </a:r>
            <a:br>
              <a:rPr lang="en-US" sz="1300" dirty="0">
                <a:latin typeface="Aptos" panose="020B0004020202020204" pitchFamily="34" charset="0"/>
              </a:rPr>
            </a:br>
            <a:r>
              <a:rPr lang="en-US" sz="1300" b="1" dirty="0">
                <a:latin typeface="Aptos" panose="020B0004020202020204" pitchFamily="34" charset="0"/>
              </a:rPr>
              <a:t>Customer Spending</a:t>
            </a:r>
            <a:r>
              <a:rPr lang="en-US" sz="1300" dirty="0">
                <a:latin typeface="Aptos" panose="020B0004020202020204" pitchFamily="34" charset="0"/>
              </a:rPr>
              <a:t>:</a:t>
            </a:r>
            <a:br>
              <a:rPr lang="en-US" sz="1300" dirty="0">
                <a:latin typeface="Aptos" panose="020B0004020202020204" pitchFamily="34" charset="0"/>
              </a:rPr>
            </a:br>
            <a:r>
              <a:rPr lang="en-US" sz="1300" dirty="0">
                <a:latin typeface="Aptos" panose="020B0004020202020204" pitchFamily="34" charset="0"/>
              </a:rPr>
              <a:t>On average, each customer spends ₹2,434.16, which is useful for understanding customer behavior and potential customer value.</a:t>
            </a:r>
            <a:br>
              <a:rPr lang="en-US" sz="1300" dirty="0">
                <a:latin typeface="Aptos" panose="020B0004020202020204" pitchFamily="34" charset="0"/>
              </a:rPr>
            </a:br>
            <a:r>
              <a:rPr lang="en-US" sz="1300" b="1" dirty="0">
                <a:latin typeface="Aptos" panose="020B0004020202020204" pitchFamily="34" charset="0"/>
              </a:rPr>
              <a:t>Geographical Distribution</a:t>
            </a:r>
            <a:r>
              <a:rPr lang="en-US" sz="1300" dirty="0">
                <a:latin typeface="Aptos" panose="020B0004020202020204" pitchFamily="34" charset="0"/>
              </a:rPr>
              <a:t>:</a:t>
            </a:r>
            <a:br>
              <a:rPr lang="en-US" sz="1300" dirty="0">
                <a:latin typeface="Aptos" panose="020B0004020202020204" pitchFamily="34" charset="0"/>
              </a:rPr>
            </a:br>
            <a:r>
              <a:rPr lang="en-US" sz="1300" dirty="0">
                <a:latin typeface="Aptos" panose="020B0004020202020204" pitchFamily="34" charset="0"/>
              </a:rPr>
              <a:t>Sales are heavily concentrated in certain countries, with some countries showing very low revenue, indicating potential markets for growth.</a:t>
            </a:r>
            <a:br>
              <a:rPr lang="en-US" sz="1300" dirty="0">
                <a:latin typeface="Aptos" panose="020B0004020202020204" pitchFamily="34" charset="0"/>
              </a:rPr>
            </a:br>
            <a:br>
              <a:rPr lang="en-US" sz="1300" dirty="0">
                <a:latin typeface="Aptos" panose="020B0004020202020204" pitchFamily="34" charset="0"/>
              </a:rPr>
            </a:br>
            <a:r>
              <a:rPr lang="en-US" sz="1300" b="1" dirty="0">
                <a:solidFill>
                  <a:schemeClr val="accent1"/>
                </a:solidFill>
                <a:latin typeface="Aptos" panose="020B0004020202020204" pitchFamily="34" charset="0"/>
              </a:rPr>
              <a:t>Recommendations:</a:t>
            </a:r>
            <a:br>
              <a:rPr lang="en-US" sz="1300" b="1" dirty="0">
                <a:latin typeface="Aptos" panose="020B0004020202020204" pitchFamily="34" charset="0"/>
              </a:rPr>
            </a:br>
            <a:r>
              <a:rPr lang="en-US" sz="1300" b="1" dirty="0">
                <a:latin typeface="Aptos" panose="020B0004020202020204" pitchFamily="34" charset="0"/>
              </a:rPr>
              <a:t>Focus on High-Performing Countries</a:t>
            </a:r>
            <a:r>
              <a:rPr lang="en-US" sz="1300" dirty="0">
                <a:latin typeface="Aptos" panose="020B0004020202020204" pitchFamily="34" charset="0"/>
              </a:rPr>
              <a:t>:</a:t>
            </a:r>
            <a:br>
              <a:rPr lang="en-US" sz="1300" dirty="0">
                <a:latin typeface="Aptos" panose="020B0004020202020204" pitchFamily="34" charset="0"/>
              </a:rPr>
            </a:br>
            <a:r>
              <a:rPr lang="en-US" sz="1300" dirty="0">
                <a:latin typeface="Aptos" panose="020B0004020202020204" pitchFamily="34" charset="0"/>
              </a:rPr>
              <a:t>Continue to focus marketing and sales efforts on high-performing countries like the United Kingdom, Netherlands, EIRE, and Germany.</a:t>
            </a:r>
            <a:br>
              <a:rPr lang="en-US" sz="1300" dirty="0">
                <a:latin typeface="Aptos" panose="020B0004020202020204" pitchFamily="34" charset="0"/>
              </a:rPr>
            </a:br>
            <a:r>
              <a:rPr lang="en-US" sz="1300" b="1" dirty="0">
                <a:latin typeface="Aptos" panose="020B0004020202020204" pitchFamily="34" charset="0"/>
              </a:rPr>
              <a:t>Promote During High Revenue Months</a:t>
            </a:r>
            <a:r>
              <a:rPr lang="en-US" sz="1300" dirty="0">
                <a:latin typeface="Aptos" panose="020B0004020202020204" pitchFamily="34" charset="0"/>
              </a:rPr>
              <a:t>:</a:t>
            </a:r>
            <a:br>
              <a:rPr lang="en-US" sz="1300" dirty="0">
                <a:latin typeface="Aptos" panose="020B0004020202020204" pitchFamily="34" charset="0"/>
              </a:rPr>
            </a:br>
            <a:r>
              <a:rPr lang="en-US" sz="1300" dirty="0">
                <a:latin typeface="Aptos" panose="020B0004020202020204" pitchFamily="34" charset="0"/>
              </a:rPr>
              <a:t>Capitalize on the high-revenue months (November and December) by running special promotions and discounts.</a:t>
            </a:r>
            <a:br>
              <a:rPr lang="en-US" sz="1300" dirty="0">
                <a:latin typeface="Aptos" panose="020B0004020202020204" pitchFamily="34" charset="0"/>
              </a:rPr>
            </a:br>
            <a:r>
              <a:rPr lang="en-US" sz="1300" b="1" dirty="0">
                <a:latin typeface="Aptos" panose="020B0004020202020204" pitchFamily="34" charset="0"/>
              </a:rPr>
              <a:t>Expand in Low Revenue Countries</a:t>
            </a:r>
            <a:r>
              <a:rPr lang="en-US" sz="1300" dirty="0">
                <a:latin typeface="Aptos" panose="020B0004020202020204" pitchFamily="34" charset="0"/>
              </a:rPr>
              <a:t>:</a:t>
            </a:r>
            <a:br>
              <a:rPr lang="en-US" sz="1300" dirty="0">
                <a:latin typeface="Aptos" panose="020B0004020202020204" pitchFamily="34" charset="0"/>
              </a:rPr>
            </a:br>
            <a:r>
              <a:rPr lang="en-US" sz="1300" dirty="0">
                <a:latin typeface="Aptos" panose="020B0004020202020204" pitchFamily="34" charset="0"/>
              </a:rPr>
              <a:t>Investigate the reasons for low sales in the bottom-performing countries and develop strategies to increase market penetration and revenue.</a:t>
            </a:r>
            <a:br>
              <a:rPr lang="en-US" sz="1300" dirty="0">
                <a:latin typeface="Aptos" panose="020B0004020202020204" pitchFamily="34" charset="0"/>
              </a:rPr>
            </a:br>
            <a:r>
              <a:rPr lang="en-US" sz="1300" b="1" dirty="0">
                <a:latin typeface="Aptos" panose="020B0004020202020204" pitchFamily="34" charset="0"/>
              </a:rPr>
              <a:t>Enhance Product Portfolio</a:t>
            </a:r>
            <a:r>
              <a:rPr lang="en-US" sz="1300" dirty="0">
                <a:latin typeface="Aptos" panose="020B0004020202020204" pitchFamily="34" charset="0"/>
              </a:rPr>
              <a:t>:</a:t>
            </a:r>
            <a:br>
              <a:rPr lang="en-US" sz="1300" dirty="0">
                <a:latin typeface="Aptos" panose="020B0004020202020204" pitchFamily="34" charset="0"/>
              </a:rPr>
            </a:br>
            <a:r>
              <a:rPr lang="en-US" sz="1300" dirty="0">
                <a:latin typeface="Aptos" panose="020B0004020202020204" pitchFamily="34" charset="0"/>
              </a:rPr>
              <a:t>Analyze why top products are performing well and consider expanding the product line with similar items to boost overall revenue.</a:t>
            </a:r>
            <a:br>
              <a:rPr lang="en-US" sz="1300" dirty="0">
                <a:latin typeface="Aptos" panose="020B0004020202020204" pitchFamily="34" charset="0"/>
              </a:rPr>
            </a:br>
            <a:r>
              <a:rPr lang="en-US" sz="1300" b="1" dirty="0">
                <a:latin typeface="Aptos" panose="020B0004020202020204" pitchFamily="34" charset="0"/>
              </a:rPr>
              <a:t>Customer Retention</a:t>
            </a:r>
            <a:r>
              <a:rPr lang="en-US" sz="1300" dirty="0">
                <a:latin typeface="Aptos" panose="020B0004020202020204" pitchFamily="34" charset="0"/>
              </a:rPr>
              <a:t>:</a:t>
            </a:r>
            <a:br>
              <a:rPr lang="en-US" sz="1300" dirty="0">
                <a:latin typeface="Aptos" panose="020B0004020202020204" pitchFamily="34" charset="0"/>
              </a:rPr>
            </a:br>
            <a:r>
              <a:rPr lang="en-US" sz="1300" dirty="0">
                <a:latin typeface="Aptos" panose="020B0004020202020204" pitchFamily="34" charset="0"/>
              </a:rPr>
              <a:t>Implement loyalty programs and targeted marketing campaigns to increase the average spend per customer and retain valuable customers.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9198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1EB5B-2341-1554-B431-76E66DD60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4099" y="2490617"/>
            <a:ext cx="6734648" cy="1280890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rgbClr val="0070C0"/>
                </a:solidFill>
              </a:rPr>
              <a:t>Thank You </a:t>
            </a:r>
          </a:p>
        </p:txBody>
      </p:sp>
      <p:sp>
        <p:nvSpPr>
          <p:cNvPr id="3" name="Smiley Face 2">
            <a:extLst>
              <a:ext uri="{FF2B5EF4-FFF2-40B4-BE49-F238E27FC236}">
                <a16:creationId xmlns:a16="http://schemas.microsoft.com/office/drawing/2014/main" id="{E6F919D4-5D10-4121-B1DD-6219B7164E4D}"/>
              </a:ext>
            </a:extLst>
          </p:cNvPr>
          <p:cNvSpPr/>
          <p:nvPr/>
        </p:nvSpPr>
        <p:spPr>
          <a:xfrm>
            <a:off x="7164371" y="2564090"/>
            <a:ext cx="688157" cy="716437"/>
          </a:xfrm>
          <a:prstGeom prst="smileyFac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384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16A3A-6D8B-162D-5BCA-B7B3C4194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293" y="624110"/>
            <a:ext cx="2698377" cy="756455"/>
          </a:xfrm>
        </p:spPr>
        <p:txBody>
          <a:bodyPr>
            <a:noAutofit/>
          </a:bodyPr>
          <a:lstStyle/>
          <a:p>
            <a:r>
              <a:rPr lang="en-IN" sz="4000" u="sng" dirty="0">
                <a:solidFill>
                  <a:srgbClr val="C00000"/>
                </a:solidFill>
                <a:latin typeface="Arial Rounded MT Bold" panose="020F0704030504030204" pitchFamily="34" charset="0"/>
                <a:cs typeface="Aharoni" panose="02010803020104030203" pitchFamily="2" charset="-79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1AFCF-B690-7EFC-F335-AB23EF2DE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24001"/>
            <a:ext cx="8915400" cy="4387222"/>
          </a:xfrm>
        </p:spPr>
        <p:txBody>
          <a:bodyPr>
            <a:normAutofit fontScale="85000" lnSpcReduction="20000"/>
          </a:bodyPr>
          <a:lstStyle/>
          <a:p>
            <a:r>
              <a:rPr lang="en-US" sz="1400" dirty="0">
                <a:latin typeface="Aptos" panose="020B0004020202020204" pitchFamily="34" charset="0"/>
                <a:cs typeface="Arial" panose="020B0604020202020204" pitchFamily="34" charset="0"/>
              </a:rPr>
              <a:t>In this project, I analyze a large dataset available in the form of a CSV file. The analysis focuses on various parameters related to sales, including: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70C0"/>
                </a:solidFill>
                <a:latin typeface="Aptos" panose="020B0004020202020204" pitchFamily="34" charset="0"/>
              </a:rPr>
              <a:t>Monthly Sales Trend:</a:t>
            </a:r>
            <a:r>
              <a:rPr lang="en-US" sz="1400" dirty="0">
                <a:solidFill>
                  <a:srgbClr val="0070C0"/>
                </a:solidFill>
                <a:latin typeface="Aptos" panose="020B0004020202020204" pitchFamily="34" charset="0"/>
              </a:rPr>
              <a:t> </a:t>
            </a:r>
            <a:r>
              <a:rPr lang="en-US" sz="1400" dirty="0">
                <a:latin typeface="Aptos" panose="020B0004020202020204" pitchFamily="34" charset="0"/>
              </a:rPr>
              <a:t>Month wise revenue collection sales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70C0"/>
                </a:solidFill>
                <a:latin typeface="Aptos" panose="020B0004020202020204" pitchFamily="34" charset="0"/>
              </a:rPr>
              <a:t>Top/Bottom 10 Revenue from Country:</a:t>
            </a:r>
            <a:r>
              <a:rPr lang="en-US" sz="1400" dirty="0">
                <a:solidFill>
                  <a:srgbClr val="0070C0"/>
                </a:solidFill>
                <a:latin typeface="Aptos" panose="020B0004020202020204" pitchFamily="34" charset="0"/>
              </a:rPr>
              <a:t> </a:t>
            </a:r>
            <a:r>
              <a:rPr lang="en-US" sz="1400" dirty="0">
                <a:latin typeface="Aptos" panose="020B0004020202020204" pitchFamily="34" charset="0"/>
              </a:rPr>
              <a:t>Analysis of Revenue by top 10 and bottom 10 countries and locations.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rgbClr val="0070C0"/>
                </a:solidFill>
                <a:latin typeface="Aptos" panose="020B0004020202020204" pitchFamily="34" charset="0"/>
              </a:rPr>
              <a:t>Average Spend Per Customer</a:t>
            </a:r>
            <a:r>
              <a:rPr lang="en-US" sz="1500" b="1" dirty="0">
                <a:latin typeface="Aptos" panose="020B0004020202020204" pitchFamily="34" charset="0"/>
              </a:rPr>
              <a:t>:</a:t>
            </a:r>
            <a:r>
              <a:rPr lang="en-US" sz="1500" dirty="0">
                <a:latin typeface="Aptos" panose="020B0004020202020204" pitchFamily="34" charset="0"/>
              </a:rPr>
              <a:t> </a:t>
            </a:r>
            <a:r>
              <a:rPr lang="en-US" sz="1400" dirty="0">
                <a:latin typeface="Aptos" panose="020B0004020202020204" pitchFamily="34" charset="0"/>
              </a:rPr>
              <a:t>Calculate the Avg spend per customer for analysis by using DAX function.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rgbClr val="0070C0"/>
                </a:solidFill>
                <a:latin typeface="Aptos" panose="020B0004020202020204" pitchFamily="34" charset="0"/>
              </a:rPr>
              <a:t>Slicers for Filtering Data:</a:t>
            </a:r>
            <a:r>
              <a:rPr lang="en-US" sz="1500" dirty="0">
                <a:solidFill>
                  <a:srgbClr val="0070C0"/>
                </a:solidFill>
                <a:latin typeface="Aptos" panose="020B0004020202020204" pitchFamily="34" charset="0"/>
              </a:rPr>
              <a:t> </a:t>
            </a:r>
            <a:r>
              <a:rPr lang="en-US" sz="1400" dirty="0">
                <a:latin typeface="Aptos" panose="020B0004020202020204" pitchFamily="34" charset="0"/>
              </a:rPr>
              <a:t>Tools for filtering data based on Country, Year and Month Name to crate an interactive and for more specific dashboard.</a:t>
            </a:r>
            <a:endParaRPr lang="en-US" sz="1400" b="1" dirty="0">
              <a:latin typeface="Aptos" panose="020B00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rgbClr val="0070C0"/>
                </a:solidFill>
                <a:latin typeface="Aptos" panose="020B0004020202020204" pitchFamily="34" charset="0"/>
              </a:rPr>
              <a:t>Total Revenue, Total Quantity Sold, Total Transaction and Unique Customer:- </a:t>
            </a:r>
            <a:r>
              <a:rPr lang="en-US" sz="1400" dirty="0">
                <a:latin typeface="Aptos" panose="020B0004020202020204" pitchFamily="34" charset="0"/>
              </a:rPr>
              <a:t>Analyze the data based on total revenue, total quantity, unique customer and total unit sold in the multi row card visuals.</a:t>
            </a:r>
            <a:endParaRPr lang="en-US" sz="1500" b="1" dirty="0">
              <a:latin typeface="Aptos" panose="020B00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Aptos" panose="020B0004020202020204" pitchFamily="34" charset="0"/>
            </a:endParaRPr>
          </a:p>
          <a:p>
            <a:r>
              <a:rPr lang="en-US" sz="1500" dirty="0">
                <a:latin typeface="Aptos" panose="020B0004020202020204" pitchFamily="34" charset="0"/>
              </a:rPr>
              <a:t>To achieve these objectives, I utilize various types of visualizations in Power BI, such as: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rgbClr val="0070C0"/>
                </a:solidFill>
                <a:latin typeface="Aptos" panose="020B0004020202020204" pitchFamily="34" charset="0"/>
              </a:rPr>
              <a:t>Slicers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rgbClr val="0070C0"/>
                </a:solidFill>
                <a:latin typeface="Aptos" panose="020B0004020202020204" pitchFamily="34" charset="0"/>
              </a:rPr>
              <a:t>Map Visuals</a:t>
            </a:r>
            <a:endParaRPr lang="en-US" sz="1500" dirty="0">
              <a:solidFill>
                <a:srgbClr val="0070C0"/>
              </a:solidFill>
              <a:latin typeface="Aptos" panose="020B00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rgbClr val="0070C0"/>
                </a:solidFill>
                <a:latin typeface="Aptos" panose="020B0004020202020204" pitchFamily="34" charset="0"/>
              </a:rPr>
              <a:t>Line Chart</a:t>
            </a:r>
            <a:endParaRPr lang="en-US" sz="1500" dirty="0">
              <a:solidFill>
                <a:srgbClr val="0070C0"/>
              </a:solidFill>
              <a:latin typeface="Aptos" panose="020B00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rgbClr val="0070C0"/>
                </a:solidFill>
                <a:latin typeface="Aptos" panose="020B0004020202020204" pitchFamily="34" charset="0"/>
              </a:rPr>
              <a:t>Multi-Row Card Visual</a:t>
            </a:r>
            <a:endParaRPr lang="en-US" sz="1500" dirty="0">
              <a:solidFill>
                <a:srgbClr val="0070C0"/>
              </a:solidFill>
              <a:latin typeface="Aptos" panose="020B00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rgbClr val="0070C0"/>
                </a:solidFill>
                <a:latin typeface="Aptos" panose="020B0004020202020204" pitchFamily="34" charset="0"/>
              </a:rPr>
              <a:t>Matrix Chart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rgbClr val="0070C0"/>
                </a:solidFill>
                <a:latin typeface="Aptos" panose="020B0004020202020204" pitchFamily="34" charset="0"/>
              </a:rPr>
              <a:t>Bar Chart</a:t>
            </a:r>
            <a:endParaRPr lang="en-US" sz="1500" dirty="0">
              <a:solidFill>
                <a:srgbClr val="0070C0"/>
              </a:solidFill>
              <a:latin typeface="Aptos" panose="020B00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2911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24E7B-BBE7-CB96-E86E-74C05FED2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624110"/>
            <a:ext cx="7119564" cy="604055"/>
          </a:xfrm>
        </p:spPr>
        <p:txBody>
          <a:bodyPr>
            <a:noAutofit/>
          </a:bodyPr>
          <a:lstStyle/>
          <a:p>
            <a:r>
              <a:rPr lang="en-US" sz="2800" u="sng" dirty="0">
                <a:solidFill>
                  <a:srgbClr val="C00000"/>
                </a:solidFill>
                <a:latin typeface="Aptos" panose="020B0004020202020204" pitchFamily="34" charset="0"/>
              </a:rPr>
              <a:t>Steps Taken to Analyze the Sales Data</a:t>
            </a:r>
            <a:endParaRPr lang="en-IN" sz="2800" u="sng" dirty="0">
              <a:solidFill>
                <a:srgbClr val="C00000"/>
              </a:solidFill>
              <a:latin typeface="Aptos" panose="020B00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EA17-B792-9E7C-D17D-94FE5C3DA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395728"/>
            <a:ext cx="8915400" cy="42022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D467133-0A6C-3591-1F06-5BB677B07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093" y="1340243"/>
            <a:ext cx="10025733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Understanding the Problem: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task involves analyzing the restaurant data based on various parameters to retrieve actionable insights from the dataset.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Data Collection: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Collected raw data in the form of a CSV file.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Imported the data into Power BI Desktop using the 'Get Data' option.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Transformed the data in the Power Query Editor for the data cleaning process.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Data Cleaning: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raw data contained issues such as null values, </a:t>
            </a:r>
            <a:r>
              <a:rPr lang="en-US" altLang="en-US" sz="1400" dirty="0">
                <a:latin typeface="Arial" panose="020B0604020202020204" pitchFamily="34" charset="0"/>
              </a:rPr>
              <a:t>check data type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duplicate entries, and blank data fields.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Performed data cleaning in the Power Query Editor.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Loaded the cleaned data into Power BI Desktop to create visuals based on the specified parameters.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Data Analysis: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Created various visualizations, including </a:t>
            </a:r>
            <a:r>
              <a:rPr lang="en-US" altLang="en-US" sz="1400" dirty="0">
                <a:latin typeface="Arial" panose="020B0604020202020204" pitchFamily="34" charset="0"/>
              </a:rPr>
              <a:t>Column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Map Visuals, Line Charts, </a:t>
            </a:r>
            <a:r>
              <a:rPr lang="en-US" altLang="en-US" sz="1400" dirty="0">
                <a:latin typeface="Arial" panose="020B0604020202020204" pitchFamily="34" charset="0"/>
              </a:rPr>
              <a:t>Multi Row Card Visuals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Matrix Charts, to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analyze   the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Identified trends and extracted insights from the visualized data on the dashboard.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Interpreting Results: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Derived insights from the dashboard.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Compiled a final report detailing the data analysis findings.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485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66C7A-B35F-DB91-3EBF-425C34111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5224" y="699247"/>
            <a:ext cx="6562164" cy="555812"/>
          </a:xfrm>
        </p:spPr>
        <p:txBody>
          <a:bodyPr>
            <a:normAutofit fontScale="90000"/>
          </a:bodyPr>
          <a:lstStyle/>
          <a:p>
            <a:r>
              <a:rPr lang="en-IN" sz="2800" dirty="0">
                <a:solidFill>
                  <a:srgbClr val="C00000"/>
                </a:solidFill>
                <a:latin typeface="Aptos" panose="020B0004020202020204" pitchFamily="34" charset="0"/>
              </a:rPr>
              <a:t>“DAX Function” Used in Sales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E19A4-BB9D-9600-8010-A6F8ABBC9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205318"/>
            <a:ext cx="8915400" cy="3705904"/>
          </a:xfrm>
        </p:spPr>
        <p:txBody>
          <a:bodyPr/>
          <a:lstStyle/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Avg Spend per Customer = </a:t>
            </a:r>
            <a:r>
              <a:rPr lang="en-US" b="0" dirty="0">
                <a:solidFill>
                  <a:srgbClr val="3165BB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DIVIDE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68349C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[Total Revenue]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68349C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[Unique Customers]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Total_Revenue = </a:t>
            </a:r>
            <a:r>
              <a:rPr lang="en-US" b="0" dirty="0">
                <a:solidFill>
                  <a:srgbClr val="3165BB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SUMX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(Sales_Data, Sales_Data[Quantity] * Sales_Data[UnitPrice])</a:t>
            </a: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Unique Customers = </a:t>
            </a:r>
            <a:r>
              <a:rPr lang="en-US" b="0" dirty="0">
                <a:solidFill>
                  <a:srgbClr val="3165BB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DISTINCTCOUNT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Sales_Data[CustomerID]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)</a:t>
            </a:r>
          </a:p>
          <a:p>
            <a:endParaRPr lang="en-US" b="0" dirty="0">
              <a:solidFill>
                <a:srgbClr val="000000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8971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AA95D-EE98-2F4E-2CA0-3158DBACC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8259" y="624110"/>
            <a:ext cx="7506352" cy="128089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accent1"/>
                </a:solidFill>
                <a:latin typeface="Aptos" panose="020B0004020202020204" pitchFamily="34" charset="0"/>
              </a:rPr>
              <a:t> </a:t>
            </a:r>
            <a:r>
              <a:rPr lang="en-IN" sz="2400" b="1" u="sng" dirty="0">
                <a:solidFill>
                  <a:schemeClr val="accent1"/>
                </a:solidFill>
                <a:latin typeface="Aptos" panose="020B0004020202020204" pitchFamily="34" charset="0"/>
              </a:rPr>
              <a:t>Month- Wise Revenue Analysis</a:t>
            </a:r>
            <a:endParaRPr lang="en-IN" sz="2400" b="1" dirty="0">
              <a:solidFill>
                <a:schemeClr val="accent1"/>
              </a:solidFill>
              <a:latin typeface="Aptos" panose="020B00040202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10C8381-0515-6B59-BFE8-26932D6EE5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6382871" y="1977924"/>
            <a:ext cx="5522258" cy="3248499"/>
          </a:xfr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F2C63043-79C2-3500-89C9-57D687F9AC2B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990166" y="2408812"/>
            <a:ext cx="423134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Visualization Type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Line Chart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Insights:- </a:t>
            </a:r>
            <a:r>
              <a:rPr lang="en-US" sz="1400" dirty="0">
                <a:latin typeface="Aptos" panose="020B0004020202020204" pitchFamily="34" charset="0"/>
              </a:rPr>
              <a:t>The line chart displays the monthly revenue, with December having the highest revenue at ₹1,462.54K and February the lowest at ₹523.63K.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1600" dirty="0">
              <a:latin typeface="Aptos" panose="020B00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sz="1600" dirty="0">
                <a:solidFill>
                  <a:srgbClr val="00B0F0"/>
                </a:solidFill>
                <a:latin typeface="Aptos" panose="020B0004020202020204" pitchFamily="34" charset="0"/>
              </a:rPr>
              <a:t>:-</a:t>
            </a:r>
            <a:r>
              <a:rPr lang="en-US" sz="1600" dirty="0">
                <a:latin typeface="Aptos" panose="020B0004020202020204" pitchFamily="34" charset="0"/>
              </a:rPr>
              <a:t> </a:t>
            </a:r>
            <a:r>
              <a:rPr lang="en-US" sz="1400" dirty="0">
                <a:latin typeface="Aptos" panose="020B0004020202020204" pitchFamily="34" charset="0"/>
              </a:rPr>
              <a:t>There is a noticeable increase in revenue in the months of November and December, indicating strong seasonal sales, likely due to winter holiday shopping.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887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71670-97CE-215A-3C4E-EDC2C745C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833718"/>
            <a:ext cx="8426824" cy="562523"/>
          </a:xfrm>
        </p:spPr>
        <p:txBody>
          <a:bodyPr>
            <a:normAutofit fontScale="90000"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Aptos" panose="020B0004020202020204" pitchFamily="34" charset="0"/>
              </a:rPr>
              <a:t>Total Revenue, Total Quantity Sold, Total Transaction and Unique Customer</a:t>
            </a:r>
            <a:endParaRPr lang="en-IN" sz="2000" b="1" dirty="0">
              <a:solidFill>
                <a:srgbClr val="C00000"/>
              </a:solidFill>
              <a:latin typeface="Aptos" panose="020B00040202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210519E-5DC7-9387-2125-63BE86DD4D3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7933765" y="1640541"/>
            <a:ext cx="4025154" cy="4464424"/>
          </a:xfr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CC17F5AA-7AD3-9FD8-99A9-0CD1AEF9A2A8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425389" y="2218566"/>
            <a:ext cx="5934634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ptos" panose="020B0004020202020204" pitchFamily="34" charset="0"/>
              </a:rPr>
              <a:t>                                                                     </a:t>
            </a:r>
            <a:r>
              <a:rPr lang="en-US" altLang="en-US" sz="1600" b="1" dirty="0">
                <a:solidFill>
                  <a:schemeClr val="accent1"/>
                </a:solidFill>
                <a:latin typeface="Aptos" panose="020B0004020202020204" pitchFamily="34" charset="0"/>
              </a:rPr>
              <a:t>Multi Row Card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ptos" panose="020B0004020202020204" pitchFamily="34" charset="0"/>
              </a:rPr>
              <a:t>Insights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ptos" panose="020B0004020202020204" pitchFamily="34" charset="0"/>
              </a:rPr>
              <a:t>:-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A2C3398-5E06-7512-9990-93D0583BF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7364" y="2700516"/>
            <a:ext cx="4073679" cy="252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Total Revenue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The total revenue is displayed as ₹10,64,4560.42.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Unique Customers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There are 4,373 unique customers.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Total Quantity Sold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A total of 5,660,981 units were sold.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Total Transactions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There were 541,909 transactions.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Average Spend per Customer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The average spend per customer is ₹2,434.16.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066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32229-1C37-1B05-7854-9876CF4F9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6761" y="624110"/>
            <a:ext cx="4313239" cy="415796"/>
          </a:xfrm>
        </p:spPr>
        <p:txBody>
          <a:bodyPr>
            <a:normAutofit fontScale="90000"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Aptos" panose="020B0004020202020204" pitchFamily="34" charset="0"/>
              </a:rPr>
              <a:t>Top 10 Products by Revenue</a:t>
            </a:r>
            <a:endParaRPr lang="en-IN" sz="2400" dirty="0">
              <a:solidFill>
                <a:schemeClr val="accent1"/>
              </a:solidFill>
              <a:latin typeface="Aptos" panose="020B0004020202020204" pitchFamily="34" charset="0"/>
            </a:endParaRP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6907E40B-52AA-11BE-8C5B-6854E41C043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7191375" y="1568824"/>
            <a:ext cx="4313238" cy="3558971"/>
          </a:xfrm>
        </p:spPr>
      </p:pic>
      <p:sp>
        <p:nvSpPr>
          <p:cNvPr id="15" name="Rectangle 1">
            <a:extLst>
              <a:ext uri="{FF2B5EF4-FFF2-40B4-BE49-F238E27FC236}">
                <a16:creationId xmlns:a16="http://schemas.microsoft.com/office/drawing/2014/main" id="{A059583C-88A0-5282-A17A-518023E3A2D5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2276289" y="2379823"/>
            <a:ext cx="4313239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Visualization Type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:- Column Chart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Insights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:-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400" dirty="0">
                <a:latin typeface="Aptos" panose="020B0004020202020204" pitchFamily="34" charset="0"/>
              </a:rPr>
              <a:t>The bar chart shows the top 10 products by revenue. The highest revenue-generating product has a Stock Code of DOT with approximately ₹206K in revenue</a:t>
            </a:r>
            <a:r>
              <a:rPr lang="en-US" altLang="en-US" sz="1400" dirty="0">
                <a:solidFill>
                  <a:schemeClr val="tx1"/>
                </a:solidFill>
                <a:latin typeface="Aptos" panose="020B0004020202020204" pitchFamily="34" charset="0"/>
              </a:rPr>
              <a:t>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1400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400" dirty="0">
                <a:latin typeface="Aptos" panose="020B0004020202020204" pitchFamily="34" charset="0"/>
              </a:rPr>
              <a:t>A few products dominate the sales, with the top product generating over ₹2.1M in revenue.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933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15CDF-518D-8166-F786-E0B6A1B03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5553" y="624110"/>
            <a:ext cx="8089058" cy="568196"/>
          </a:xfrm>
        </p:spPr>
        <p:txBody>
          <a:bodyPr>
            <a:normAutofit fontScale="90000"/>
          </a:bodyPr>
          <a:lstStyle/>
          <a:p>
            <a:r>
              <a:rPr lang="en-US" sz="2700" b="1" dirty="0">
                <a:solidFill>
                  <a:schemeClr val="accent1"/>
                </a:solidFill>
                <a:latin typeface="Aptos" panose="020B0004020202020204" pitchFamily="34" charset="0"/>
              </a:rPr>
              <a:t>Top 10 and Bottom 10 Country by Revenue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2CC76-21B1-5E24-9D2A-74E2E81A4A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92306" y="1730188"/>
            <a:ext cx="5585264" cy="7486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Aptos" panose="020B0004020202020204" pitchFamily="34" charset="0"/>
              </a:rPr>
              <a:t>       Visualization Type</a:t>
            </a:r>
            <a:r>
              <a:rPr lang="en-US" dirty="0">
                <a:solidFill>
                  <a:schemeClr val="accent1"/>
                </a:solidFill>
              </a:rPr>
              <a:t>:- Bar Chart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5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Insights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:- 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3F39D44-492C-AD8C-2B87-66FE31894E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7117977" y="1792941"/>
            <a:ext cx="4482352" cy="4110972"/>
          </a:xfr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BE51345F-C207-FBC5-1C50-12446E4EA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5843" y="2478822"/>
            <a:ext cx="4778189" cy="2739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Top 10 Countries by Revenue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The bar chart shows the top 10 countries by revenue. The United Kingdom leads significantly with ₹9,003.1K in revenue.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Other countries in the top 10 include Netherlands, EIRE, Germany, and France.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Bottom 10 Countries by Revenue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The bar chart displays the bottom 10 countries by revenue. Malta is the highest among the bottom 10 with ₹2.7K in revenue.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169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6B919-BC42-88D2-B279-C07F8AD22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965" y="815788"/>
            <a:ext cx="6678706" cy="609600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accent1"/>
                </a:solidFill>
                <a:latin typeface="Aptos" panose="020B0004020202020204" pitchFamily="34" charset="0"/>
              </a:rPr>
              <a:t>Theme-Based vs Non-Theme-Based Restaurants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52AD482-62FF-5A1A-0F68-414FB7F9EAB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7353487" y="1775012"/>
            <a:ext cx="4498601" cy="3765175"/>
          </a:xfr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772233FC-6940-2BD1-816A-02B538873F25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2357718" y="2643908"/>
            <a:ext cx="4730095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Visualization Type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:- </a:t>
            </a: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Map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Visuals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Insights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:- </a:t>
            </a:r>
            <a:r>
              <a:rPr lang="en-US" sz="1400" dirty="0">
                <a:solidFill>
                  <a:schemeClr val="tx1"/>
                </a:solidFill>
                <a:latin typeface="Aptos" panose="020B0004020202020204" pitchFamily="34" charset="0"/>
              </a:rPr>
              <a:t>Sales are heavily concentrated in certain countries, with some countries showing very low revenue, indicating potential markets for growth.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1400" dirty="0"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400" dirty="0">
                <a:solidFill>
                  <a:schemeClr val="tx1"/>
                </a:solidFill>
                <a:latin typeface="Aptos" panose="020B0004020202020204" pitchFamily="34" charset="0"/>
              </a:rPr>
              <a:t>This map shows the geographic distribution of restaurants.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63355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348</TotalTime>
  <Words>1211</Words>
  <Application>Microsoft Office PowerPoint</Application>
  <PresentationFormat>Widescreen</PresentationFormat>
  <Paragraphs>100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Aptos</vt:lpstr>
      <vt:lpstr>Arial</vt:lpstr>
      <vt:lpstr>Arial Rounded MT Bold</vt:lpstr>
      <vt:lpstr>Century Gothic</vt:lpstr>
      <vt:lpstr>Consolas</vt:lpstr>
      <vt:lpstr>Wingdings</vt:lpstr>
      <vt:lpstr>Wingdings 3</vt:lpstr>
      <vt:lpstr>Wisp</vt:lpstr>
      <vt:lpstr>“Sales Data Analysis” </vt:lpstr>
      <vt:lpstr>Overview</vt:lpstr>
      <vt:lpstr>Steps Taken to Analyze the Sales Data</vt:lpstr>
      <vt:lpstr>“DAX Function” Used in Sales Data Analysis</vt:lpstr>
      <vt:lpstr> Month- Wise Revenue Analysis</vt:lpstr>
      <vt:lpstr>Total Revenue, Total Quantity Sold, Total Transaction and Unique Customer</vt:lpstr>
      <vt:lpstr>Top 10 Products by Revenue</vt:lpstr>
      <vt:lpstr>Top 10 and Bottom 10 Country by Revenue </vt:lpstr>
      <vt:lpstr>Theme-Based vs Non-Theme-Based Restaurants</vt:lpstr>
      <vt:lpstr>Slicers (Filters) by Location and Restaurant Category</vt:lpstr>
      <vt:lpstr>                                                                                                             Insights and Recommendations Insights: High Revenue from the UK: The United Kingdom is the major revenue contributor, generating significantly more revenue than other countries. Product Performance: A few products dominate the sales, with the top product generating over ₹2.1M in revenue. Seasonal Trends: There is a noticeable increase in revenue in the months of November and December, indicating strong seasonal sales, likely due to holiday shopping. Customer Spending: On average, each customer spends ₹2,434.16, which is useful for understanding customer behavior and potential customer value. Geographical Distribution: Sales are heavily concentrated in certain countries, with some countries showing very low revenue, indicating potential markets for growth.  Recommendations: Focus on High-Performing Countries: Continue to focus marketing and sales efforts on high-performing countries like the United Kingdom, Netherlands, EIRE, and Germany. Promote During High Revenue Months: Capitalize on the high-revenue months (November and December) by running special promotions and discounts. Expand in Low Revenue Countries: Investigate the reasons for low sales in the bottom-performing countries and develop strategies to increase market penetration and revenue. Enhance Product Portfolio: Analyze why top products are performing well and consider expanding the product line with similar items to boost overall revenue. Customer Retention: Implement loyalty programs and targeted marketing campaigns to increase the average spend per customer and retain valuable customers.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harshit gupta</dc:creator>
  <cp:lastModifiedBy>harshit gupta</cp:lastModifiedBy>
  <cp:revision>85</cp:revision>
  <dcterms:created xsi:type="dcterms:W3CDTF">2024-07-26T17:42:38Z</dcterms:created>
  <dcterms:modified xsi:type="dcterms:W3CDTF">2024-07-31T12:52:21Z</dcterms:modified>
</cp:coreProperties>
</file>