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8" r:id="rId5"/>
    <p:sldId id="259" r:id="rId6"/>
    <p:sldId id="260" r:id="rId7"/>
    <p:sldId id="266" r:id="rId8"/>
    <p:sldId id="261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mantgupta08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D898-B474-B697-5073-62A02A58D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859" y="1948611"/>
            <a:ext cx="7067083" cy="160141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  <a:t>“Sales Data Analysis”</a:t>
            </a:r>
            <a:br>
              <a:rPr lang="en-IN" sz="3200" dirty="0">
                <a:solidFill>
                  <a:srgbClr val="0070C0"/>
                </a:solidFill>
                <a:latin typeface="Aptos" panose="020B0004020202020204" pitchFamily="34" charset="0"/>
              </a:rPr>
            </a:br>
            <a:endParaRPr lang="en-IN" sz="32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1088-D6AA-266E-D6FE-22092299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837" y="4777379"/>
            <a:ext cx="5326143" cy="1126283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                                        </a:t>
            </a:r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By</a:t>
            </a:r>
          </a:p>
          <a:p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                                          Hemant Gupta</a:t>
            </a:r>
          </a:p>
          <a:p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                   Email- </a:t>
            </a: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" panose="020B0004020202020204" pitchFamily="34" charset="0"/>
                <a:hlinkClick r:id="rId2"/>
              </a:rPr>
              <a:t>hemantgupta0801@gmail.com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  <a:latin typeface="Aptos" panose="020B0004020202020204" pitchFamily="34" charset="0"/>
            </a:endParaRPr>
          </a:p>
          <a:p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LinkedIn- https://www.linkedin.com/in/hemant-gupta-4914baa6</a:t>
            </a: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8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EB5B-2341-1554-B431-76E66DD6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99" y="2490617"/>
            <a:ext cx="6734648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Thank You 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E6F919D4-5D10-4121-B1DD-6219B7164E4D}"/>
              </a:ext>
            </a:extLst>
          </p:cNvPr>
          <p:cNvSpPr/>
          <p:nvPr/>
        </p:nvSpPr>
        <p:spPr>
          <a:xfrm>
            <a:off x="7164371" y="2564090"/>
            <a:ext cx="688157" cy="716437"/>
          </a:xfrm>
          <a:prstGeom prst="smileyFac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8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A3A-6D8B-162D-5BCA-B7B3C41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3" y="624110"/>
            <a:ext cx="2698377" cy="756455"/>
          </a:xfrm>
        </p:spPr>
        <p:txBody>
          <a:bodyPr>
            <a:noAutofit/>
          </a:bodyPr>
          <a:lstStyle/>
          <a:p>
            <a:r>
              <a:rPr lang="en-IN" sz="4000" u="sng" dirty="0">
                <a:solidFill>
                  <a:srgbClr val="C0000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AFCF-B690-7EFC-F335-AB23EF2D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1"/>
            <a:ext cx="8915400" cy="4387222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latin typeface="Aptos" panose="020B0004020202020204" pitchFamily="34" charset="0"/>
                <a:cs typeface="Arial" panose="020B0604020202020204" pitchFamily="34" charset="0"/>
              </a:rPr>
              <a:t>In this project, I analyze a large dataset available in the form of a CSV file. The analysis focuses on various parameters related to restaurants,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  <a:latin typeface="Aptos" panose="020B0004020202020204" pitchFamily="34" charset="0"/>
              </a:rPr>
              <a:t>Monthly Sales Trend:</a:t>
            </a:r>
            <a:r>
              <a:rPr lang="en-US" sz="1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Month wise revenue collection sales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  <a:latin typeface="Aptos" panose="020B0004020202020204" pitchFamily="34" charset="0"/>
              </a:rPr>
              <a:t>Top/Bottom 10 Revenue from Country:</a:t>
            </a:r>
            <a:r>
              <a:rPr lang="en-US" sz="1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Analysis of Revenue by top 10 and bottom 10 countries and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Average Spend Per Customer</a:t>
            </a:r>
            <a:r>
              <a:rPr lang="en-US" sz="1500" b="1" dirty="0">
                <a:latin typeface="Aptos" panose="020B0004020202020204" pitchFamily="34" charset="0"/>
              </a:rPr>
              <a:t>:</a:t>
            </a:r>
            <a:r>
              <a:rPr lang="en-US" sz="1500" dirty="0"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Calculate the Avg spend per customer for analysis by using DAX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Slicers for Filtering Data:</a:t>
            </a:r>
            <a:r>
              <a:rPr lang="en-US" sz="15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Tools for filtering data based on Country, Year and Month Name to crate an interactive and for more specific dashboard.</a:t>
            </a:r>
            <a:endParaRPr lang="en-US" sz="1400" b="1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Total Revenue, Total Quantity Sold, Total Transaction and Unique Customer:- </a:t>
            </a:r>
            <a:r>
              <a:rPr lang="en-US" sz="1400" dirty="0">
                <a:latin typeface="Aptos" panose="020B0004020202020204" pitchFamily="34" charset="0"/>
              </a:rPr>
              <a:t>Analyze the data based on total revenue, total quantity, unique customer and total unit sold in the multi row card visuals.</a:t>
            </a:r>
            <a:endParaRPr lang="en-US" sz="1500" b="1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500" dirty="0">
                <a:latin typeface="Aptos" panose="020B0004020202020204" pitchFamily="34" charset="0"/>
              </a:rPr>
              <a:t>To achieve these objectives, I utilize various types of visualizations in Power BI,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Slicers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Map Visuals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Line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Multi-Row Card Visual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Matrix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9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4E7B-BBE7-CB96-E86E-74C05FE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7119564" cy="604055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Aptos" panose="020B0004020202020204" pitchFamily="34" charset="0"/>
              </a:rPr>
              <a:t>Steps Taken to Analyze the Restaurant Data</a:t>
            </a:r>
            <a:endParaRPr lang="en-IN" sz="2800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EA17-B792-9E7C-D17D-94FE5C3D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95728"/>
            <a:ext cx="8915400" cy="42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67133-0A6C-3591-1F06-5BB677B07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093" y="1340243"/>
            <a:ext cx="1002573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Understanding the Problem: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task involves analyzing the restaurant data based on various parameters to retrieve actionable insights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Collection: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Collected raw data in the form of a CSV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Imported the data into Power BI Desktop using the 'Get Data'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Transformed the data in the Power Query Editor for the data cleaning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Cleaning: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raw data contained issues such as null values, </a:t>
            </a:r>
            <a:r>
              <a:rPr lang="en-US" altLang="en-US" sz="1400" dirty="0">
                <a:latin typeface="Arial" panose="020B0604020202020204" pitchFamily="34" charset="0"/>
              </a:rPr>
              <a:t>check data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duplicate entries, and blank data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data cleaning in the Power Query Editor.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Loaded the cleaned data into Power BI Desktop to create visuals based on the specified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Data Analysis: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various visualizations, including </a:t>
            </a:r>
            <a:r>
              <a:rPr lang="en-US" altLang="en-US" sz="1400" dirty="0">
                <a:latin typeface="Arial" panose="020B0604020202020204" pitchFamily="34" charset="0"/>
              </a:rPr>
              <a:t>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Map Visuals, Line Charts, </a:t>
            </a:r>
            <a:r>
              <a:rPr lang="en-US" altLang="en-US" sz="1400" dirty="0">
                <a:latin typeface="Arial" panose="020B0604020202020204" pitchFamily="34" charset="0"/>
              </a:rPr>
              <a:t>Multi Row Card Visuals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Matrix Charts,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 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Identified trends and extracted insights from the visualized data on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Interpreting Results: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Derived insights from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Compiled a final report detailing the data analysis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8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A95D-EE98-2F4E-2CA0-3158DBAC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259" y="624110"/>
            <a:ext cx="7506352" cy="128089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Aptos" panose="020B0004020202020204" pitchFamily="34" charset="0"/>
              </a:rPr>
              <a:t> </a:t>
            </a:r>
            <a:r>
              <a:rPr lang="en-IN" sz="2400" b="1" u="sng" dirty="0">
                <a:solidFill>
                  <a:schemeClr val="accent1"/>
                </a:solidFill>
                <a:latin typeface="Aptos" panose="020B0004020202020204" pitchFamily="34" charset="0"/>
              </a:rPr>
              <a:t>Month- Wise Revenue Analysis</a:t>
            </a:r>
            <a:endParaRPr lang="en-IN" sz="2400" b="1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0C8381-0515-6B59-BFE8-26932D6EE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382871" y="1977924"/>
            <a:ext cx="5522258" cy="3248499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2C63043-79C2-3500-89C9-57D687F9AC2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90166" y="2408812"/>
            <a:ext cx="42313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Line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Insights:- </a:t>
            </a:r>
            <a:r>
              <a:rPr lang="en-US" sz="1400" dirty="0">
                <a:latin typeface="Aptos" panose="020B0004020202020204" pitchFamily="34" charset="0"/>
              </a:rPr>
              <a:t>The line chart displays the monthly revenue, with December having the highest revenue at ₹1,462.54K and February the lowest at ₹523.63K.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>
              <a:latin typeface="Aptos" panose="020B00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600" dirty="0">
                <a:solidFill>
                  <a:srgbClr val="00B0F0"/>
                </a:solidFill>
                <a:latin typeface="Aptos" panose="020B0004020202020204" pitchFamily="34" charset="0"/>
              </a:rPr>
              <a:t>:-</a:t>
            </a:r>
            <a:r>
              <a:rPr lang="en-US" sz="1600" dirty="0"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There is a noticeable increase in revenue in the months of November and December, indicating strong seasonal sales, likely due to holiday shopping.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8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1670-97CE-215A-3C4E-EDC2C745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833718"/>
            <a:ext cx="8426824" cy="562523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ptos" panose="020B0004020202020204" pitchFamily="34" charset="0"/>
              </a:rPr>
              <a:t>Total Revenue, Total Quantity Sold, Total Transaction and Unique Customer</a:t>
            </a:r>
            <a:endParaRPr lang="en-IN" sz="2000" b="1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0519E-5DC7-9387-2125-63BE86DD4D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933765" y="1640541"/>
            <a:ext cx="4025154" cy="4464424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C17F5AA-7AD3-9FD8-99A9-0CD1AEF9A2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25389" y="2218566"/>
            <a:ext cx="593463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                                                                     </a:t>
            </a:r>
            <a:r>
              <a:rPr lang="en-US" altLang="en-US" sz="1600" b="1" dirty="0">
                <a:solidFill>
                  <a:schemeClr val="accent1"/>
                </a:solidFill>
                <a:latin typeface="Aptos" panose="020B0004020202020204" pitchFamily="34" charset="0"/>
              </a:rPr>
              <a:t>Multi Row Card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Insights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:-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2C3398-5E06-7512-9990-93D0583BF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364" y="2700516"/>
            <a:ext cx="4073679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Total Revenue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 total revenue is displayed as ₹10,64,4560.42.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Unique Customers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There are 4,373 unique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Total Quantity Sold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 total of 5,660,981 units were sold.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Total Transactions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There were 541,909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Average Spend per Customer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 average spend per customer is ₹2,434.16.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6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2229-1C37-1B05-7854-9876CF4F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761" y="624110"/>
            <a:ext cx="4313239" cy="415796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ptos" panose="020B0004020202020204" pitchFamily="34" charset="0"/>
              </a:rPr>
              <a:t>Top 10 Products by Revenue</a:t>
            </a:r>
            <a:endParaRPr lang="en-IN" sz="2400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907E40B-52AA-11BE-8C5B-6854E41C04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191375" y="1568824"/>
            <a:ext cx="4313238" cy="3558971"/>
          </a:xfr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A059583C-88A0-5282-A17A-518023E3A2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276289" y="2379823"/>
            <a:ext cx="431323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latin typeface="Aptos" panose="020B0004020202020204" pitchFamily="34" charset="0"/>
              </a:rPr>
              <a:t>The bar chart shows the top 10 products by revenue. The highest revenue-generating product has a Stock Code of 22423 with approximately ₹2.1M in revenue</a:t>
            </a:r>
            <a:r>
              <a:rPr lang="en-US" alt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latin typeface="Aptos" panose="020B0004020202020204" pitchFamily="34" charset="0"/>
              </a:rPr>
              <a:t>A few products dominate the sales, with the top product generating over ₹2.1M in revenue.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3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5CDF-518D-8166-F786-E0B6A1B0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553" y="624110"/>
            <a:ext cx="8089058" cy="568196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accent1"/>
                </a:solidFill>
                <a:latin typeface="Aptos" panose="020B0004020202020204" pitchFamily="34" charset="0"/>
              </a:rPr>
              <a:t>Top 10 and Bottom 10 Country by Revenue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CC76-21B1-5E24-9D2A-74E2E81A4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306" y="1730188"/>
            <a:ext cx="5585264" cy="748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ptos" panose="020B0004020202020204" pitchFamily="34" charset="0"/>
              </a:rPr>
              <a:t>       Visualization Type</a:t>
            </a:r>
            <a:r>
              <a:rPr lang="en-US" dirty="0">
                <a:solidFill>
                  <a:schemeClr val="accent1"/>
                </a:solidFill>
              </a:rPr>
              <a:t>:- Bar Chart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Insights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F39D44-492C-AD8C-2B87-66FE31894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117977" y="1792941"/>
            <a:ext cx="4482352" cy="4110972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E51345F-C207-FBC5-1C50-12446E4E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843" y="2478822"/>
            <a:ext cx="4778189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Top 10 Countries by Revenue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The bar chart shows the top 10 countries by revenue. The United Kingdom leads significantly with ₹9,003.1K in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Other countries in the top 10 include Netherlands, EIRE, Germany, and France.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Bottom 10 Countries by Revenue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The bar chart displays the bottom 10 countries by revenue. Malta is the highest among the bottom 10 with ₹2.7K in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6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B919-BC42-88D2-B279-C07F8AD2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965" y="815788"/>
            <a:ext cx="6678706" cy="6096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Aptos" panose="020B0004020202020204" pitchFamily="34" charset="0"/>
              </a:rPr>
              <a:t>Theme-Based vs Non-Theme-Based Restaurants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2AD482-62FF-5A1A-0F68-414FB7F9EA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353487" y="1775012"/>
            <a:ext cx="4498601" cy="3765175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72233FC-6940-2BD1-816A-02B538873F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357718" y="2643908"/>
            <a:ext cx="473009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:-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:- 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Sales are heavily concentrated in certain countries, with some countries showing very low revenue, indicating potential markets for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4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This map shows the geographic distribution of restaurants.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3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C489-B0F5-82A1-ABBF-55455141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588" y="446088"/>
            <a:ext cx="6777318" cy="683465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Aptos" panose="020B0004020202020204" pitchFamily="34" charset="0"/>
              </a:rPr>
              <a:t>Slicers (Filters) by Location and Restaurant Category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73F8EA-4E8B-6BD9-7A5D-54BF5867D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770363" y="2169459"/>
            <a:ext cx="3772426" cy="33151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094A0-7BE9-161E-B308-8970393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43953" y="1927412"/>
            <a:ext cx="5208493" cy="39336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Insights:-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To enhance the data analysis process, I utilized slicers in Power BI. Specifically, I implemented slicers based on ‘Country Location’, Month Name and Year. These slicers provide the following 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ptos" panose="020B0004020202020204" pitchFamily="34" charset="0"/>
              </a:rPr>
              <a:t>Enhanced Specificity: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Allows for more granular analysis by filtering data according to specific city locations and restaurant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ptos" panose="020B0004020202020204" pitchFamily="34" charset="0"/>
              </a:rPr>
              <a:t>Improved Interactivity: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Adds value to the dashboard by making it interactive, enabling users to explore the data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ptos" panose="020B0004020202020204" pitchFamily="34" charset="0"/>
              </a:rPr>
              <a:t>Efficient Data Analysis: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Facilitates a more targeted examination of the dataset, helping to uncover detailed insights and trends.</a:t>
            </a:r>
          </a:p>
          <a:p>
            <a:r>
              <a:rPr lang="en-US" dirty="0">
                <a:latin typeface="Aptos" panose="020B0004020202020204" pitchFamily="34" charset="0"/>
              </a:rPr>
              <a:t>Using slicers, the dashboard becomes a powerful tool for understanding and interpreting the restaurant data in a more meaningful way.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7609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331</TotalTime>
  <Words>872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Arial Rounded MT Bold</vt:lpstr>
      <vt:lpstr>Century Gothic</vt:lpstr>
      <vt:lpstr>Wingdings</vt:lpstr>
      <vt:lpstr>Wingdings 3</vt:lpstr>
      <vt:lpstr>Wisp</vt:lpstr>
      <vt:lpstr>“Sales Data Analysis” </vt:lpstr>
      <vt:lpstr>Overview</vt:lpstr>
      <vt:lpstr>Steps Taken to Analyze the Restaurant Data</vt:lpstr>
      <vt:lpstr> Month- Wise Revenue Analysis</vt:lpstr>
      <vt:lpstr>Total Revenue, Total Quantity Sold, Total Transaction and Unique Customer</vt:lpstr>
      <vt:lpstr>Top 10 Products by Revenue</vt:lpstr>
      <vt:lpstr>Top 10 and Bottom 10 Country by Revenue </vt:lpstr>
      <vt:lpstr>Theme-Based vs Non-Theme-Based Restaurants</vt:lpstr>
      <vt:lpstr>Slicers (Filters) by Location and Restaurant Category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gupta</dc:creator>
  <cp:lastModifiedBy>harshit gupta</cp:lastModifiedBy>
  <cp:revision>71</cp:revision>
  <dcterms:created xsi:type="dcterms:W3CDTF">2024-07-26T17:42:38Z</dcterms:created>
  <dcterms:modified xsi:type="dcterms:W3CDTF">2024-07-31T12:18:36Z</dcterms:modified>
</cp:coreProperties>
</file>