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Georgia" panose="02040502050405020303" pitchFamily="18" charset="0"/>
      <p:regular r:id="rId18"/>
      <p:bold r:id="rId19"/>
      <p:italic r:id="rId20"/>
      <p:boldItalic r:id="rId21"/>
    </p:embeddedFont>
    <p:embeddedFont>
      <p:font typeface="Proxima Nova" panose="020B0604020202020204" charset="0"/>
      <p:regular r:id="rId22"/>
      <p:bold r:id="rId23"/>
      <p:italic r:id="rId24"/>
      <p:boldItalic r:id="rId25"/>
    </p:embeddedFont>
    <p:embeddedFont>
      <p:font typeface="Proxima Nova Semibold" panose="020B0604020202020204" charset="0"/>
      <p:regular r:id="rId26"/>
      <p:bold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7" d="100"/>
          <a:sy n="157" d="100"/>
        </p:scale>
        <p:origin x="294"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1.fntdata"/><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8.xml"/><Relationship Id="rId19" Type="http://schemas.openxmlformats.org/officeDocument/2006/relationships/font" Target="fonts/font6.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96a536723a_7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g296a536723a_7_7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964c266fc8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964c266fc8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964c266fc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2964c266fc8_2_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964c266fc8_0_4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964c266fc8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964c266fc8_0_3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964c266fc8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964c266fc8_0_3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964c266fc8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964c266fc8_0_3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964c266fc8_0_3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964c266fc8_0_3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964c266fc8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964c266fc8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964c266fc8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2"/>
          <p:cNvSpPr/>
          <p:nvPr/>
        </p:nvSpPr>
        <p:spPr>
          <a:xfrm rot="10800000">
            <a:off x="0" y="0"/>
            <a:ext cx="9144000" cy="5143500"/>
          </a:xfrm>
          <a:custGeom>
            <a:avLst/>
            <a:gdLst/>
            <a:ahLst/>
            <a:cxnLst/>
            <a:rect l="l" t="t" r="r" b="b"/>
            <a:pathLst>
              <a:path w="18288000" h="10287000" extrusionOk="0">
                <a:moveTo>
                  <a:pt x="18288000" y="10287000"/>
                </a:moveTo>
                <a:lnTo>
                  <a:pt x="0" y="10287000"/>
                </a:lnTo>
                <a:lnTo>
                  <a:pt x="0" y="0"/>
                </a:lnTo>
                <a:lnTo>
                  <a:pt x="18288000" y="0"/>
                </a:lnTo>
                <a:lnTo>
                  <a:pt x="18288000" y="10287000"/>
                </a:lnTo>
                <a:close/>
              </a:path>
            </a:pathLst>
          </a:custGeom>
          <a:blipFill rotWithShape="1">
            <a:blip r:embed="rId2">
              <a:alphaModFix/>
            </a:blip>
            <a:stretch>
              <a:fillRect t="-38887" b="-38877"/>
            </a:stretch>
          </a:blip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4" name="Google Shape;64;p1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5" name="Google Shape;65;p1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6"/>
        <p:cNvGrpSpPr/>
        <p:nvPr/>
      </p:nvGrpSpPr>
      <p:grpSpPr>
        <a:xfrm>
          <a:off x="0" y="0"/>
          <a:ext cx="0" cy="0"/>
          <a:chOff x="0" y="0"/>
          <a:chExt cx="0" cy="0"/>
        </a:xfrm>
      </p:grpSpPr>
      <p:sp>
        <p:nvSpPr>
          <p:cNvPr id="67" name="Google Shape;67;p15"/>
          <p:cNvSpPr txBox="1">
            <a:spLocks noGrp="1"/>
          </p:cNvSpPr>
          <p:nvPr>
            <p:ph type="ctrTitle"/>
          </p:nvPr>
        </p:nvSpPr>
        <p:spPr>
          <a:xfrm>
            <a:off x="342900" y="1065213"/>
            <a:ext cx="3886200" cy="735013"/>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68" name="Google Shape;68;p15"/>
          <p:cNvSpPr txBox="1">
            <a:spLocks noGrp="1"/>
          </p:cNvSpPr>
          <p:nvPr>
            <p:ph type="subTitle" idx="1"/>
          </p:nvPr>
        </p:nvSpPr>
        <p:spPr>
          <a:xfrm>
            <a:off x="685800" y="1943100"/>
            <a:ext cx="3200400" cy="876300"/>
          </a:xfrm>
          <a:prstGeom prst="rect">
            <a:avLst/>
          </a:prstGeom>
          <a:noFill/>
          <a:ln>
            <a:noFill/>
          </a:ln>
        </p:spPr>
        <p:txBody>
          <a:bodyPr spcFirstLastPara="1" wrap="square" lIns="45725" tIns="22850" rIns="45725" bIns="22850" anchor="t" anchorCtr="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a:endParaRPr/>
          </a:p>
        </p:txBody>
      </p:sp>
      <p:sp>
        <p:nvSpPr>
          <p:cNvPr id="69" name="Google Shape;69;p15"/>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5"/>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1" name="Google Shape;71;p15"/>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74" name="Google Shape;74;p16"/>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75" name="Google Shape;75;p16"/>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6"/>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7" name="Google Shape;77;p16"/>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361156" y="2203450"/>
            <a:ext cx="3886200" cy="681038"/>
          </a:xfrm>
          <a:prstGeom prst="rect">
            <a:avLst/>
          </a:prstGeom>
          <a:noFill/>
          <a:ln>
            <a:noFill/>
          </a:ln>
        </p:spPr>
        <p:txBody>
          <a:bodyPr spcFirstLastPara="1" wrap="square" lIns="45725" tIns="22850" rIns="45725" bIns="22850" anchor="t" anchorCtr="0">
            <a:normAutofit/>
          </a:bodyPr>
          <a:lstStyle>
            <a:lvl1pPr lvl="0" algn="l">
              <a:spcBef>
                <a:spcPts val="0"/>
              </a:spcBef>
              <a:spcAft>
                <a:spcPts val="0"/>
              </a:spcAft>
              <a:buClr>
                <a:schemeClr val="dk1"/>
              </a:buClr>
              <a:buSzPts val="2000"/>
              <a:buFont typeface="Calibri"/>
              <a:buNone/>
              <a:defRPr sz="2000" b="1"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0" name="Google Shape;80;p17"/>
          <p:cNvSpPr txBox="1">
            <a:spLocks noGrp="1"/>
          </p:cNvSpPr>
          <p:nvPr>
            <p:ph type="body" idx="1"/>
          </p:nvPr>
        </p:nvSpPr>
        <p:spPr>
          <a:xfrm>
            <a:off x="361156" y="1453357"/>
            <a:ext cx="3886200" cy="750094"/>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rgbClr val="888888"/>
              </a:buClr>
              <a:buSzPts val="1000"/>
              <a:buNone/>
              <a:defRPr sz="1000">
                <a:solidFill>
                  <a:srgbClr val="888888"/>
                </a:solidFill>
              </a:defRPr>
            </a:lvl1pPr>
            <a:lvl2pPr marL="914400" lvl="1" indent="-228600" algn="l">
              <a:spcBef>
                <a:spcPts val="200"/>
              </a:spcBef>
              <a:spcAft>
                <a:spcPts val="0"/>
              </a:spcAft>
              <a:buClr>
                <a:srgbClr val="888888"/>
              </a:buClr>
              <a:buSzPts val="900"/>
              <a:buNone/>
              <a:defRPr sz="900">
                <a:solidFill>
                  <a:srgbClr val="888888"/>
                </a:solidFill>
              </a:defRPr>
            </a:lvl2pPr>
            <a:lvl3pPr marL="1371600" lvl="2" indent="-228600" algn="l">
              <a:spcBef>
                <a:spcPts val="200"/>
              </a:spcBef>
              <a:spcAft>
                <a:spcPts val="0"/>
              </a:spcAft>
              <a:buClr>
                <a:srgbClr val="888888"/>
              </a:buClr>
              <a:buSzPts val="800"/>
              <a:buNone/>
              <a:defRPr sz="800">
                <a:solidFill>
                  <a:srgbClr val="888888"/>
                </a:solidFill>
              </a:defRPr>
            </a:lvl3pPr>
            <a:lvl4pPr marL="1828800" lvl="3" indent="-228600" algn="l">
              <a:spcBef>
                <a:spcPts val="100"/>
              </a:spcBef>
              <a:spcAft>
                <a:spcPts val="0"/>
              </a:spcAft>
              <a:buClr>
                <a:srgbClr val="888888"/>
              </a:buClr>
              <a:buSzPts val="700"/>
              <a:buNone/>
              <a:defRPr sz="700">
                <a:solidFill>
                  <a:srgbClr val="888888"/>
                </a:solidFill>
              </a:defRPr>
            </a:lvl4pPr>
            <a:lvl5pPr marL="2286000" lvl="4" indent="-228600" algn="l">
              <a:spcBef>
                <a:spcPts val="100"/>
              </a:spcBef>
              <a:spcAft>
                <a:spcPts val="0"/>
              </a:spcAft>
              <a:buClr>
                <a:srgbClr val="888888"/>
              </a:buClr>
              <a:buSzPts val="700"/>
              <a:buNone/>
              <a:defRPr sz="700">
                <a:solidFill>
                  <a:srgbClr val="888888"/>
                </a:solidFill>
              </a:defRPr>
            </a:lvl5pPr>
            <a:lvl6pPr marL="2743200" lvl="5" indent="-228600" algn="l">
              <a:spcBef>
                <a:spcPts val="100"/>
              </a:spcBef>
              <a:spcAft>
                <a:spcPts val="0"/>
              </a:spcAft>
              <a:buClr>
                <a:srgbClr val="888888"/>
              </a:buClr>
              <a:buSzPts val="700"/>
              <a:buNone/>
              <a:defRPr sz="700">
                <a:solidFill>
                  <a:srgbClr val="888888"/>
                </a:solidFill>
              </a:defRPr>
            </a:lvl6pPr>
            <a:lvl7pPr marL="3200400" lvl="6" indent="-228600" algn="l">
              <a:spcBef>
                <a:spcPts val="100"/>
              </a:spcBef>
              <a:spcAft>
                <a:spcPts val="0"/>
              </a:spcAft>
              <a:buClr>
                <a:srgbClr val="888888"/>
              </a:buClr>
              <a:buSzPts val="700"/>
              <a:buNone/>
              <a:defRPr sz="700">
                <a:solidFill>
                  <a:srgbClr val="888888"/>
                </a:solidFill>
              </a:defRPr>
            </a:lvl7pPr>
            <a:lvl8pPr marL="3657600" lvl="7" indent="-228600" algn="l">
              <a:spcBef>
                <a:spcPts val="100"/>
              </a:spcBef>
              <a:spcAft>
                <a:spcPts val="0"/>
              </a:spcAft>
              <a:buClr>
                <a:srgbClr val="888888"/>
              </a:buClr>
              <a:buSzPts val="700"/>
              <a:buNone/>
              <a:defRPr sz="700">
                <a:solidFill>
                  <a:srgbClr val="888888"/>
                </a:solidFill>
              </a:defRPr>
            </a:lvl8pPr>
            <a:lvl9pPr marL="4114800" lvl="8" indent="-228600" algn="l">
              <a:spcBef>
                <a:spcPts val="100"/>
              </a:spcBef>
              <a:spcAft>
                <a:spcPts val="0"/>
              </a:spcAft>
              <a:buClr>
                <a:srgbClr val="888888"/>
              </a:buClr>
              <a:buSzPts val="700"/>
              <a:buNone/>
              <a:defRPr sz="700">
                <a:solidFill>
                  <a:srgbClr val="888888"/>
                </a:solidFill>
              </a:defRPr>
            </a:lvl9pPr>
          </a:lstStyle>
          <a:p>
            <a:endParaRPr/>
          </a:p>
        </p:txBody>
      </p:sp>
      <p:sp>
        <p:nvSpPr>
          <p:cNvPr id="81" name="Google Shape;81;p17"/>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2" name="Google Shape;82;p17"/>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3" name="Google Shape;83;p17"/>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86" name="Google Shape;86;p18"/>
          <p:cNvSpPr txBox="1">
            <a:spLocks noGrp="1"/>
          </p:cNvSpPr>
          <p:nvPr>
            <p:ph type="body" idx="1"/>
          </p:nvPr>
        </p:nvSpPr>
        <p:spPr>
          <a:xfrm>
            <a:off x="2286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7" name="Google Shape;87;p18"/>
          <p:cNvSpPr txBox="1">
            <a:spLocks noGrp="1"/>
          </p:cNvSpPr>
          <p:nvPr>
            <p:ph type="body" idx="2"/>
          </p:nvPr>
        </p:nvSpPr>
        <p:spPr>
          <a:xfrm>
            <a:off x="2324100" y="800100"/>
            <a:ext cx="2019300" cy="2262982"/>
          </a:xfrm>
          <a:prstGeom prst="rect">
            <a:avLst/>
          </a:prstGeom>
          <a:noFill/>
          <a:ln>
            <a:noFill/>
          </a:ln>
        </p:spPr>
        <p:txBody>
          <a:bodyPr spcFirstLastPara="1" wrap="square" lIns="45725" tIns="22850" rIns="45725" bIns="22850" anchor="t" anchorCtr="0">
            <a:normAutofit/>
          </a:bodyPr>
          <a:lstStyle>
            <a:lvl1pPr marL="457200" lvl="0" indent="-317500" algn="l">
              <a:spcBef>
                <a:spcPts val="300"/>
              </a:spcBef>
              <a:spcAft>
                <a:spcPts val="0"/>
              </a:spcAft>
              <a:buClr>
                <a:schemeClr val="dk1"/>
              </a:buClr>
              <a:buSzPts val="1400"/>
              <a:buChar char="•"/>
              <a:defRPr sz="1400"/>
            </a:lvl1pPr>
            <a:lvl2pPr marL="914400" lvl="1" indent="-304800" algn="l">
              <a:spcBef>
                <a:spcPts val="200"/>
              </a:spcBef>
              <a:spcAft>
                <a:spcPts val="0"/>
              </a:spcAft>
              <a:buClr>
                <a:schemeClr val="dk1"/>
              </a:buClr>
              <a:buSzPts val="1200"/>
              <a:buChar char="–"/>
              <a:defRPr sz="1200"/>
            </a:lvl2pPr>
            <a:lvl3pPr marL="1371600" lvl="2" indent="-292100" algn="l">
              <a:spcBef>
                <a:spcPts val="200"/>
              </a:spcBef>
              <a:spcAft>
                <a:spcPts val="0"/>
              </a:spcAft>
              <a:buClr>
                <a:schemeClr val="dk1"/>
              </a:buClr>
              <a:buSzPts val="1000"/>
              <a:buChar char="•"/>
              <a:defRPr sz="1000"/>
            </a:lvl3pPr>
            <a:lvl4pPr marL="1828800" lvl="3" indent="-285750" algn="l">
              <a:spcBef>
                <a:spcPts val="200"/>
              </a:spcBef>
              <a:spcAft>
                <a:spcPts val="0"/>
              </a:spcAft>
              <a:buClr>
                <a:schemeClr val="dk1"/>
              </a:buClr>
              <a:buSzPts val="900"/>
              <a:buChar char="–"/>
              <a:defRPr sz="900"/>
            </a:lvl4pPr>
            <a:lvl5pPr marL="2286000" lvl="4" indent="-285750" algn="l">
              <a:spcBef>
                <a:spcPts val="200"/>
              </a:spcBef>
              <a:spcAft>
                <a:spcPts val="0"/>
              </a:spcAft>
              <a:buClr>
                <a:schemeClr val="dk1"/>
              </a:buClr>
              <a:buSzPts val="900"/>
              <a:buChar char="»"/>
              <a:defRPr sz="900"/>
            </a:lvl5pPr>
            <a:lvl6pPr marL="2743200" lvl="5" indent="-285750" algn="l">
              <a:spcBef>
                <a:spcPts val="200"/>
              </a:spcBef>
              <a:spcAft>
                <a:spcPts val="0"/>
              </a:spcAft>
              <a:buClr>
                <a:schemeClr val="dk1"/>
              </a:buClr>
              <a:buSzPts val="900"/>
              <a:buChar char="•"/>
              <a:defRPr sz="900"/>
            </a:lvl6pPr>
            <a:lvl7pPr marL="3200400" lvl="6" indent="-285750" algn="l">
              <a:spcBef>
                <a:spcPts val="200"/>
              </a:spcBef>
              <a:spcAft>
                <a:spcPts val="0"/>
              </a:spcAft>
              <a:buClr>
                <a:schemeClr val="dk1"/>
              </a:buClr>
              <a:buSzPts val="900"/>
              <a:buChar char="•"/>
              <a:defRPr sz="900"/>
            </a:lvl7pPr>
            <a:lvl8pPr marL="3657600" lvl="7" indent="-285750" algn="l">
              <a:spcBef>
                <a:spcPts val="200"/>
              </a:spcBef>
              <a:spcAft>
                <a:spcPts val="0"/>
              </a:spcAft>
              <a:buClr>
                <a:schemeClr val="dk1"/>
              </a:buClr>
              <a:buSzPts val="900"/>
              <a:buChar char="•"/>
              <a:defRPr sz="900"/>
            </a:lvl8pPr>
            <a:lvl9pPr marL="4114800" lvl="8" indent="-285750" algn="l">
              <a:spcBef>
                <a:spcPts val="200"/>
              </a:spcBef>
              <a:spcAft>
                <a:spcPts val="0"/>
              </a:spcAft>
              <a:buClr>
                <a:schemeClr val="dk1"/>
              </a:buClr>
              <a:buSzPts val="900"/>
              <a:buChar char="•"/>
              <a:defRPr sz="900"/>
            </a:lvl9pPr>
          </a:lstStyle>
          <a:p>
            <a:endParaRPr/>
          </a:p>
        </p:txBody>
      </p:sp>
      <p:sp>
        <p:nvSpPr>
          <p:cNvPr id="88" name="Google Shape;88;p18"/>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89" name="Google Shape;89;p18"/>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0" name="Google Shape;90;p18"/>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93" name="Google Shape;93;p19"/>
          <p:cNvSpPr txBox="1">
            <a:spLocks noGrp="1"/>
          </p:cNvSpPr>
          <p:nvPr>
            <p:ph type="body" idx="1"/>
          </p:nvPr>
        </p:nvSpPr>
        <p:spPr>
          <a:xfrm>
            <a:off x="228600" y="767556"/>
            <a:ext cx="2020094"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4" name="Google Shape;94;p19"/>
          <p:cNvSpPr txBox="1">
            <a:spLocks noGrp="1"/>
          </p:cNvSpPr>
          <p:nvPr>
            <p:ph type="body" idx="2"/>
          </p:nvPr>
        </p:nvSpPr>
        <p:spPr>
          <a:xfrm>
            <a:off x="228600" y="1087438"/>
            <a:ext cx="2020094"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5" name="Google Shape;95;p19"/>
          <p:cNvSpPr txBox="1">
            <a:spLocks noGrp="1"/>
          </p:cNvSpPr>
          <p:nvPr>
            <p:ph type="body" idx="3"/>
          </p:nvPr>
        </p:nvSpPr>
        <p:spPr>
          <a:xfrm>
            <a:off x="2322513" y="767556"/>
            <a:ext cx="2020888" cy="319881"/>
          </a:xfrm>
          <a:prstGeom prst="rect">
            <a:avLst/>
          </a:prstGeom>
          <a:noFill/>
          <a:ln>
            <a:noFill/>
          </a:ln>
        </p:spPr>
        <p:txBody>
          <a:bodyPr spcFirstLastPara="1" wrap="square" lIns="45725" tIns="22850" rIns="45725" bIns="22850" anchor="b" anchorCtr="0">
            <a:normAutofit/>
          </a:bodyPr>
          <a:lstStyle>
            <a:lvl1pPr marL="457200" lvl="0" indent="-228600" algn="l">
              <a:spcBef>
                <a:spcPts val="200"/>
              </a:spcBef>
              <a:spcAft>
                <a:spcPts val="0"/>
              </a:spcAft>
              <a:buClr>
                <a:schemeClr val="dk1"/>
              </a:buClr>
              <a:buSzPts val="1200"/>
              <a:buNone/>
              <a:defRPr sz="1200" b="1"/>
            </a:lvl1pPr>
            <a:lvl2pPr marL="914400" lvl="1" indent="-228600" algn="l">
              <a:spcBef>
                <a:spcPts val="200"/>
              </a:spcBef>
              <a:spcAft>
                <a:spcPts val="0"/>
              </a:spcAft>
              <a:buClr>
                <a:schemeClr val="dk1"/>
              </a:buClr>
              <a:buSzPts val="1000"/>
              <a:buNone/>
              <a:defRPr sz="1000" b="1"/>
            </a:lvl2pPr>
            <a:lvl3pPr marL="1371600" lvl="2" indent="-228600" algn="l">
              <a:spcBef>
                <a:spcPts val="200"/>
              </a:spcBef>
              <a:spcAft>
                <a:spcPts val="0"/>
              </a:spcAft>
              <a:buClr>
                <a:schemeClr val="dk1"/>
              </a:buClr>
              <a:buSzPts val="900"/>
              <a:buNone/>
              <a:defRPr sz="900" b="1"/>
            </a:lvl3pPr>
            <a:lvl4pPr marL="1828800" lvl="3" indent="-228600" algn="l">
              <a:spcBef>
                <a:spcPts val="200"/>
              </a:spcBef>
              <a:spcAft>
                <a:spcPts val="0"/>
              </a:spcAft>
              <a:buClr>
                <a:schemeClr val="dk1"/>
              </a:buClr>
              <a:buSzPts val="800"/>
              <a:buNone/>
              <a:defRPr sz="800" b="1"/>
            </a:lvl4pPr>
            <a:lvl5pPr marL="2286000" lvl="4" indent="-228600" algn="l">
              <a:spcBef>
                <a:spcPts val="200"/>
              </a:spcBef>
              <a:spcAft>
                <a:spcPts val="0"/>
              </a:spcAft>
              <a:buClr>
                <a:schemeClr val="dk1"/>
              </a:buClr>
              <a:buSzPts val="800"/>
              <a:buNone/>
              <a:defRPr sz="800" b="1"/>
            </a:lvl5pPr>
            <a:lvl6pPr marL="2743200" lvl="5" indent="-228600" algn="l">
              <a:spcBef>
                <a:spcPts val="200"/>
              </a:spcBef>
              <a:spcAft>
                <a:spcPts val="0"/>
              </a:spcAft>
              <a:buClr>
                <a:schemeClr val="dk1"/>
              </a:buClr>
              <a:buSzPts val="800"/>
              <a:buNone/>
              <a:defRPr sz="800" b="1"/>
            </a:lvl6pPr>
            <a:lvl7pPr marL="3200400" lvl="6" indent="-228600" algn="l">
              <a:spcBef>
                <a:spcPts val="200"/>
              </a:spcBef>
              <a:spcAft>
                <a:spcPts val="0"/>
              </a:spcAft>
              <a:buClr>
                <a:schemeClr val="dk1"/>
              </a:buClr>
              <a:buSzPts val="800"/>
              <a:buNone/>
              <a:defRPr sz="800" b="1"/>
            </a:lvl7pPr>
            <a:lvl8pPr marL="3657600" lvl="7" indent="-228600" algn="l">
              <a:spcBef>
                <a:spcPts val="200"/>
              </a:spcBef>
              <a:spcAft>
                <a:spcPts val="0"/>
              </a:spcAft>
              <a:buClr>
                <a:schemeClr val="dk1"/>
              </a:buClr>
              <a:buSzPts val="800"/>
              <a:buNone/>
              <a:defRPr sz="800" b="1"/>
            </a:lvl8pPr>
            <a:lvl9pPr marL="4114800" lvl="8" indent="-228600" algn="l">
              <a:spcBef>
                <a:spcPts val="200"/>
              </a:spcBef>
              <a:spcAft>
                <a:spcPts val="0"/>
              </a:spcAft>
              <a:buClr>
                <a:schemeClr val="dk1"/>
              </a:buClr>
              <a:buSzPts val="800"/>
              <a:buNone/>
              <a:defRPr sz="800" b="1"/>
            </a:lvl9pPr>
          </a:lstStyle>
          <a:p>
            <a:endParaRPr/>
          </a:p>
        </p:txBody>
      </p:sp>
      <p:sp>
        <p:nvSpPr>
          <p:cNvPr id="96" name="Google Shape;96;p19"/>
          <p:cNvSpPr txBox="1">
            <a:spLocks noGrp="1"/>
          </p:cNvSpPr>
          <p:nvPr>
            <p:ph type="body" idx="4"/>
          </p:nvPr>
        </p:nvSpPr>
        <p:spPr>
          <a:xfrm>
            <a:off x="2322513" y="1087438"/>
            <a:ext cx="2020888" cy="1975644"/>
          </a:xfrm>
          <a:prstGeom prst="rect">
            <a:avLst/>
          </a:prstGeom>
          <a:noFill/>
          <a:ln>
            <a:noFill/>
          </a:ln>
        </p:spPr>
        <p:txBody>
          <a:bodyPr spcFirstLastPara="1" wrap="square" lIns="45725" tIns="22850" rIns="45725" bIns="22850" anchor="t" anchorCtr="0">
            <a:normAutofit/>
          </a:bodyPr>
          <a:lstStyle>
            <a:lvl1pPr marL="457200" lvl="0" indent="-304800" algn="l">
              <a:spcBef>
                <a:spcPts val="200"/>
              </a:spcBef>
              <a:spcAft>
                <a:spcPts val="0"/>
              </a:spcAft>
              <a:buClr>
                <a:schemeClr val="dk1"/>
              </a:buClr>
              <a:buSzPts val="1200"/>
              <a:buChar char="•"/>
              <a:defRPr sz="1200"/>
            </a:lvl1pPr>
            <a:lvl2pPr marL="914400" lvl="1" indent="-292100" algn="l">
              <a:spcBef>
                <a:spcPts val="200"/>
              </a:spcBef>
              <a:spcAft>
                <a:spcPts val="0"/>
              </a:spcAft>
              <a:buClr>
                <a:schemeClr val="dk1"/>
              </a:buClr>
              <a:buSzPts val="1000"/>
              <a:buChar char="–"/>
              <a:defRPr sz="1000"/>
            </a:lvl2pPr>
            <a:lvl3pPr marL="1371600" lvl="2" indent="-285750" algn="l">
              <a:spcBef>
                <a:spcPts val="200"/>
              </a:spcBef>
              <a:spcAft>
                <a:spcPts val="0"/>
              </a:spcAft>
              <a:buClr>
                <a:schemeClr val="dk1"/>
              </a:buClr>
              <a:buSzPts val="900"/>
              <a:buChar char="•"/>
              <a:defRPr sz="900"/>
            </a:lvl3pPr>
            <a:lvl4pPr marL="1828800" lvl="3" indent="-279400" algn="l">
              <a:spcBef>
                <a:spcPts val="200"/>
              </a:spcBef>
              <a:spcAft>
                <a:spcPts val="0"/>
              </a:spcAft>
              <a:buClr>
                <a:schemeClr val="dk1"/>
              </a:buClr>
              <a:buSzPts val="800"/>
              <a:buChar char="–"/>
              <a:defRPr sz="800"/>
            </a:lvl4pPr>
            <a:lvl5pPr marL="2286000" lvl="4" indent="-279400" algn="l">
              <a:spcBef>
                <a:spcPts val="200"/>
              </a:spcBef>
              <a:spcAft>
                <a:spcPts val="0"/>
              </a:spcAft>
              <a:buClr>
                <a:schemeClr val="dk1"/>
              </a:buClr>
              <a:buSzPts val="800"/>
              <a:buChar char="»"/>
              <a:defRPr sz="800"/>
            </a:lvl5pPr>
            <a:lvl6pPr marL="2743200" lvl="5" indent="-279400" algn="l">
              <a:spcBef>
                <a:spcPts val="200"/>
              </a:spcBef>
              <a:spcAft>
                <a:spcPts val="0"/>
              </a:spcAft>
              <a:buClr>
                <a:schemeClr val="dk1"/>
              </a:buClr>
              <a:buSzPts val="800"/>
              <a:buChar char="•"/>
              <a:defRPr sz="800"/>
            </a:lvl6pPr>
            <a:lvl7pPr marL="3200400" lvl="6" indent="-279400" algn="l">
              <a:spcBef>
                <a:spcPts val="200"/>
              </a:spcBef>
              <a:spcAft>
                <a:spcPts val="0"/>
              </a:spcAft>
              <a:buClr>
                <a:schemeClr val="dk1"/>
              </a:buClr>
              <a:buSzPts val="800"/>
              <a:buChar char="•"/>
              <a:defRPr sz="800"/>
            </a:lvl7pPr>
            <a:lvl8pPr marL="3657600" lvl="7" indent="-279400" algn="l">
              <a:spcBef>
                <a:spcPts val="200"/>
              </a:spcBef>
              <a:spcAft>
                <a:spcPts val="0"/>
              </a:spcAft>
              <a:buClr>
                <a:schemeClr val="dk1"/>
              </a:buClr>
              <a:buSzPts val="800"/>
              <a:buChar char="•"/>
              <a:defRPr sz="800"/>
            </a:lvl8pPr>
            <a:lvl9pPr marL="4114800" lvl="8" indent="-279400" algn="l">
              <a:spcBef>
                <a:spcPts val="200"/>
              </a:spcBef>
              <a:spcAft>
                <a:spcPts val="0"/>
              </a:spcAft>
              <a:buClr>
                <a:schemeClr val="dk1"/>
              </a:buClr>
              <a:buSzPts val="800"/>
              <a:buChar char="•"/>
              <a:defRPr sz="800"/>
            </a:lvl9pPr>
          </a:lstStyle>
          <a:p>
            <a:endParaRPr/>
          </a:p>
        </p:txBody>
      </p:sp>
      <p:sp>
        <p:nvSpPr>
          <p:cNvPr id="97" name="Google Shape;97;p19"/>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19"/>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9" name="Google Shape;99;p19"/>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2" name="Google Shape;102;p20"/>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3" name="Google Shape;103;p20"/>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4" name="Google Shape;104;p20"/>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228600" y="136525"/>
            <a:ext cx="1504157" cy="581025"/>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07" name="Google Shape;107;p21"/>
          <p:cNvSpPr txBox="1">
            <a:spLocks noGrp="1"/>
          </p:cNvSpPr>
          <p:nvPr>
            <p:ph type="body" idx="1"/>
          </p:nvPr>
        </p:nvSpPr>
        <p:spPr>
          <a:xfrm>
            <a:off x="1787525" y="136525"/>
            <a:ext cx="2555875" cy="2926557"/>
          </a:xfrm>
          <a:prstGeom prst="rect">
            <a:avLst/>
          </a:prstGeom>
          <a:noFill/>
          <a:ln>
            <a:noFill/>
          </a:ln>
        </p:spPr>
        <p:txBody>
          <a:bodyPr spcFirstLastPara="1" wrap="square" lIns="45725" tIns="22850" rIns="45725" bIns="22850" anchor="t" anchorCtr="0">
            <a:normAutofit/>
          </a:bodyPr>
          <a:lstStyle>
            <a:lvl1pPr marL="457200" lvl="0" indent="-330200" algn="l">
              <a:spcBef>
                <a:spcPts val="300"/>
              </a:spcBef>
              <a:spcAft>
                <a:spcPts val="0"/>
              </a:spcAft>
              <a:buClr>
                <a:schemeClr val="dk1"/>
              </a:buClr>
              <a:buSzPts val="1600"/>
              <a:buChar char="•"/>
              <a:defRPr sz="1600"/>
            </a:lvl1pPr>
            <a:lvl2pPr marL="914400" lvl="1" indent="-317500" algn="l">
              <a:spcBef>
                <a:spcPts val="300"/>
              </a:spcBef>
              <a:spcAft>
                <a:spcPts val="0"/>
              </a:spcAft>
              <a:buClr>
                <a:schemeClr val="dk1"/>
              </a:buClr>
              <a:buSzPts val="1400"/>
              <a:buChar char="–"/>
              <a:defRPr sz="1400"/>
            </a:lvl2pPr>
            <a:lvl3pPr marL="1371600" lvl="2" indent="-304800" algn="l">
              <a:spcBef>
                <a:spcPts val="200"/>
              </a:spcBef>
              <a:spcAft>
                <a:spcPts val="0"/>
              </a:spcAft>
              <a:buClr>
                <a:schemeClr val="dk1"/>
              </a:buClr>
              <a:buSzPts val="1200"/>
              <a:buChar char="•"/>
              <a:defRPr sz="1200"/>
            </a:lvl3pPr>
            <a:lvl4pPr marL="1828800" lvl="3" indent="-292100" algn="l">
              <a:spcBef>
                <a:spcPts val="200"/>
              </a:spcBef>
              <a:spcAft>
                <a:spcPts val="0"/>
              </a:spcAft>
              <a:buClr>
                <a:schemeClr val="dk1"/>
              </a:buClr>
              <a:buSzPts val="1000"/>
              <a:buChar char="–"/>
              <a:defRPr sz="1000"/>
            </a:lvl4pPr>
            <a:lvl5pPr marL="2286000" lvl="4" indent="-292100" algn="l">
              <a:spcBef>
                <a:spcPts val="200"/>
              </a:spcBef>
              <a:spcAft>
                <a:spcPts val="0"/>
              </a:spcAft>
              <a:buClr>
                <a:schemeClr val="dk1"/>
              </a:buClr>
              <a:buSzPts val="1000"/>
              <a:buChar char="»"/>
              <a:defRPr sz="1000"/>
            </a:lvl5pPr>
            <a:lvl6pPr marL="2743200" lvl="5" indent="-292100" algn="l">
              <a:spcBef>
                <a:spcPts val="200"/>
              </a:spcBef>
              <a:spcAft>
                <a:spcPts val="0"/>
              </a:spcAft>
              <a:buClr>
                <a:schemeClr val="dk1"/>
              </a:buClr>
              <a:buSzPts val="1000"/>
              <a:buChar char="•"/>
              <a:defRPr sz="1000"/>
            </a:lvl6pPr>
            <a:lvl7pPr marL="3200400" lvl="6" indent="-292100" algn="l">
              <a:spcBef>
                <a:spcPts val="200"/>
              </a:spcBef>
              <a:spcAft>
                <a:spcPts val="0"/>
              </a:spcAft>
              <a:buClr>
                <a:schemeClr val="dk1"/>
              </a:buClr>
              <a:buSzPts val="1000"/>
              <a:buChar char="•"/>
              <a:defRPr sz="1000"/>
            </a:lvl7pPr>
            <a:lvl8pPr marL="3657600" lvl="7" indent="-292100" algn="l">
              <a:spcBef>
                <a:spcPts val="200"/>
              </a:spcBef>
              <a:spcAft>
                <a:spcPts val="0"/>
              </a:spcAft>
              <a:buClr>
                <a:schemeClr val="dk1"/>
              </a:buClr>
              <a:buSzPts val="1000"/>
              <a:buChar char="•"/>
              <a:defRPr sz="1000"/>
            </a:lvl8pPr>
            <a:lvl9pPr marL="4114800" lvl="8" indent="-292100" algn="l">
              <a:spcBef>
                <a:spcPts val="200"/>
              </a:spcBef>
              <a:spcAft>
                <a:spcPts val="0"/>
              </a:spcAft>
              <a:buClr>
                <a:schemeClr val="dk1"/>
              </a:buClr>
              <a:buSzPts val="1000"/>
              <a:buChar char="•"/>
              <a:defRPr sz="1000"/>
            </a:lvl9pPr>
          </a:lstStyle>
          <a:p>
            <a:endParaRPr/>
          </a:p>
        </p:txBody>
      </p:sp>
      <p:sp>
        <p:nvSpPr>
          <p:cNvPr id="108" name="Google Shape;108;p21"/>
          <p:cNvSpPr txBox="1">
            <a:spLocks noGrp="1"/>
          </p:cNvSpPr>
          <p:nvPr>
            <p:ph type="body" idx="2"/>
          </p:nvPr>
        </p:nvSpPr>
        <p:spPr>
          <a:xfrm>
            <a:off x="228600" y="717550"/>
            <a:ext cx="1504157" cy="2345532"/>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09" name="Google Shape;109;p21"/>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0" name="Google Shape;110;p21"/>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1" name="Google Shape;111;p21"/>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896144" y="2400300"/>
            <a:ext cx="2743200" cy="283369"/>
          </a:xfrm>
          <a:prstGeom prst="rect">
            <a:avLst/>
          </a:prstGeom>
          <a:noFill/>
          <a:ln>
            <a:noFill/>
          </a:ln>
        </p:spPr>
        <p:txBody>
          <a:bodyPr spcFirstLastPara="1" wrap="square" lIns="45725" tIns="22850" rIns="45725" bIns="22850" anchor="b" anchorCtr="0">
            <a:normAutofit/>
          </a:bodyPr>
          <a:lstStyle>
            <a:lvl1pPr lvl="0" algn="l">
              <a:spcBef>
                <a:spcPts val="0"/>
              </a:spcBef>
              <a:spcAft>
                <a:spcPts val="0"/>
              </a:spcAft>
              <a:buClr>
                <a:schemeClr val="dk1"/>
              </a:buClr>
              <a:buSzPts val="1000"/>
              <a:buFont typeface="Calibri"/>
              <a:buNone/>
              <a:defRPr sz="1000" b="1"/>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14" name="Google Shape;114;p22"/>
          <p:cNvSpPr>
            <a:spLocks noGrp="1"/>
          </p:cNvSpPr>
          <p:nvPr>
            <p:ph type="pic" idx="2"/>
          </p:nvPr>
        </p:nvSpPr>
        <p:spPr>
          <a:xfrm>
            <a:off x="896144" y="306388"/>
            <a:ext cx="2743200" cy="2057400"/>
          </a:xfrm>
          <a:prstGeom prst="rect">
            <a:avLst/>
          </a:prstGeom>
          <a:noFill/>
          <a:ln>
            <a:noFill/>
          </a:ln>
        </p:spPr>
      </p:sp>
      <p:sp>
        <p:nvSpPr>
          <p:cNvPr id="115" name="Google Shape;115;p22"/>
          <p:cNvSpPr txBox="1">
            <a:spLocks noGrp="1"/>
          </p:cNvSpPr>
          <p:nvPr>
            <p:ph type="body" idx="1"/>
          </p:nvPr>
        </p:nvSpPr>
        <p:spPr>
          <a:xfrm>
            <a:off x="896144" y="2683669"/>
            <a:ext cx="2743200" cy="402431"/>
          </a:xfrm>
          <a:prstGeom prst="rect">
            <a:avLst/>
          </a:prstGeom>
          <a:noFill/>
          <a:ln>
            <a:noFill/>
          </a:ln>
        </p:spPr>
        <p:txBody>
          <a:bodyPr spcFirstLastPara="1" wrap="square" lIns="45725" tIns="22850" rIns="45725" bIns="22850" anchor="t" anchorCtr="0">
            <a:normAutofit/>
          </a:bodyPr>
          <a:lstStyle>
            <a:lvl1pPr marL="457200" lvl="0" indent="-228600" algn="l">
              <a:spcBef>
                <a:spcPts val="100"/>
              </a:spcBef>
              <a:spcAft>
                <a:spcPts val="0"/>
              </a:spcAft>
              <a:buClr>
                <a:schemeClr val="dk1"/>
              </a:buClr>
              <a:buSzPts val="700"/>
              <a:buNone/>
              <a:defRPr sz="700"/>
            </a:lvl1pPr>
            <a:lvl2pPr marL="914400" lvl="1" indent="-228600" algn="l">
              <a:spcBef>
                <a:spcPts val="100"/>
              </a:spcBef>
              <a:spcAft>
                <a:spcPts val="0"/>
              </a:spcAft>
              <a:buClr>
                <a:schemeClr val="dk1"/>
              </a:buClr>
              <a:buSzPts val="600"/>
              <a:buNone/>
              <a:defRPr sz="600"/>
            </a:lvl2pPr>
            <a:lvl3pPr marL="1371600" lvl="2" indent="-228600" algn="l">
              <a:spcBef>
                <a:spcPts val="100"/>
              </a:spcBef>
              <a:spcAft>
                <a:spcPts val="0"/>
              </a:spcAft>
              <a:buClr>
                <a:schemeClr val="dk1"/>
              </a:buClr>
              <a:buSzPts val="500"/>
              <a:buNone/>
              <a:defRPr sz="500"/>
            </a:lvl3pPr>
            <a:lvl4pPr marL="1828800" lvl="3" indent="-228600" algn="l">
              <a:spcBef>
                <a:spcPts val="100"/>
              </a:spcBef>
              <a:spcAft>
                <a:spcPts val="0"/>
              </a:spcAft>
              <a:buClr>
                <a:schemeClr val="dk1"/>
              </a:buClr>
              <a:buSzPts val="500"/>
              <a:buNone/>
              <a:defRPr sz="500"/>
            </a:lvl4pPr>
            <a:lvl5pPr marL="2286000" lvl="4" indent="-228600" algn="l">
              <a:spcBef>
                <a:spcPts val="100"/>
              </a:spcBef>
              <a:spcAft>
                <a:spcPts val="0"/>
              </a:spcAft>
              <a:buClr>
                <a:schemeClr val="dk1"/>
              </a:buClr>
              <a:buSzPts val="500"/>
              <a:buNone/>
              <a:defRPr sz="500"/>
            </a:lvl5pPr>
            <a:lvl6pPr marL="2743200" lvl="5" indent="-228600" algn="l">
              <a:spcBef>
                <a:spcPts val="100"/>
              </a:spcBef>
              <a:spcAft>
                <a:spcPts val="0"/>
              </a:spcAft>
              <a:buClr>
                <a:schemeClr val="dk1"/>
              </a:buClr>
              <a:buSzPts val="500"/>
              <a:buNone/>
              <a:defRPr sz="500"/>
            </a:lvl6pPr>
            <a:lvl7pPr marL="3200400" lvl="6" indent="-228600" algn="l">
              <a:spcBef>
                <a:spcPts val="100"/>
              </a:spcBef>
              <a:spcAft>
                <a:spcPts val="0"/>
              </a:spcAft>
              <a:buClr>
                <a:schemeClr val="dk1"/>
              </a:buClr>
              <a:buSzPts val="500"/>
              <a:buNone/>
              <a:defRPr sz="500"/>
            </a:lvl7pPr>
            <a:lvl8pPr marL="3657600" lvl="7" indent="-228600" algn="l">
              <a:spcBef>
                <a:spcPts val="100"/>
              </a:spcBef>
              <a:spcAft>
                <a:spcPts val="0"/>
              </a:spcAft>
              <a:buClr>
                <a:schemeClr val="dk1"/>
              </a:buClr>
              <a:buSzPts val="500"/>
              <a:buNone/>
              <a:defRPr sz="500"/>
            </a:lvl8pPr>
            <a:lvl9pPr marL="4114800" lvl="8" indent="-228600" algn="l">
              <a:spcBef>
                <a:spcPts val="100"/>
              </a:spcBef>
              <a:spcAft>
                <a:spcPts val="0"/>
              </a:spcAft>
              <a:buClr>
                <a:schemeClr val="dk1"/>
              </a:buClr>
              <a:buSzPts val="500"/>
              <a:buNone/>
              <a:defRPr sz="500"/>
            </a:lvl9pPr>
          </a:lstStyle>
          <a:p>
            <a:endParaRPr/>
          </a:p>
        </p:txBody>
      </p:sp>
      <p:sp>
        <p:nvSpPr>
          <p:cNvPr id="116" name="Google Shape;116;p22"/>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7" name="Google Shape;117;p22"/>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2"/>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1" name="Google Shape;121;p23"/>
          <p:cNvSpPr txBox="1">
            <a:spLocks noGrp="1"/>
          </p:cNvSpPr>
          <p:nvPr>
            <p:ph type="body" idx="1"/>
          </p:nvPr>
        </p:nvSpPr>
        <p:spPr>
          <a:xfrm rot="5400000">
            <a:off x="1154509" y="-125809"/>
            <a:ext cx="2262982" cy="41148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2" name="Google Shape;122;p2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4" name="Google Shape;124;p2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rot="5400000">
            <a:off x="2366169" y="1085850"/>
            <a:ext cx="2925763" cy="1028700"/>
          </a:xfrm>
          <a:prstGeom prst="rect">
            <a:avLst/>
          </a:prstGeom>
          <a:noFill/>
          <a:ln>
            <a:noFill/>
          </a:ln>
        </p:spPr>
        <p:txBody>
          <a:bodyPr spcFirstLastPara="1" wrap="square" lIns="45725" tIns="22850" rIns="45725" bIns="22850" anchor="ctr" anchorCtr="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a:endParaRPr/>
          </a:p>
        </p:txBody>
      </p:sp>
      <p:sp>
        <p:nvSpPr>
          <p:cNvPr id="127" name="Google Shape;127;p24"/>
          <p:cNvSpPr txBox="1">
            <a:spLocks noGrp="1"/>
          </p:cNvSpPr>
          <p:nvPr>
            <p:ph type="body" idx="1"/>
          </p:nvPr>
        </p:nvSpPr>
        <p:spPr>
          <a:xfrm rot="5400000">
            <a:off x="270669" y="95250"/>
            <a:ext cx="2925763" cy="3009900"/>
          </a:xfrm>
          <a:prstGeom prst="rect">
            <a:avLst/>
          </a:prstGeom>
          <a:noFill/>
          <a:ln>
            <a:noFill/>
          </a:ln>
        </p:spPr>
        <p:txBody>
          <a:bodyPr spcFirstLastPara="1" wrap="square" lIns="45725" tIns="22850" rIns="45725" bIns="22850" anchor="t" anchorCtr="0">
            <a:normAutofit/>
          </a:bodyPr>
          <a:lstStyle>
            <a:lvl1pPr marL="457200" lvl="0" indent="-285750" algn="l">
              <a:spcBef>
                <a:spcPts val="200"/>
              </a:spcBef>
              <a:spcAft>
                <a:spcPts val="0"/>
              </a:spcAft>
              <a:buClr>
                <a:schemeClr val="dk1"/>
              </a:buClr>
              <a:buSzPts val="900"/>
              <a:buChar char="•"/>
              <a:defRPr/>
            </a:lvl1pPr>
            <a:lvl2pPr marL="914400" lvl="1" indent="-285750" algn="l">
              <a:spcBef>
                <a:spcPts val="200"/>
              </a:spcBef>
              <a:spcAft>
                <a:spcPts val="0"/>
              </a:spcAft>
              <a:buClr>
                <a:schemeClr val="dk1"/>
              </a:buClr>
              <a:buSzPts val="900"/>
              <a:buChar char="–"/>
              <a:defRPr/>
            </a:lvl2pPr>
            <a:lvl3pPr marL="1371600" lvl="2" indent="-285750" algn="l">
              <a:spcBef>
                <a:spcPts val="200"/>
              </a:spcBef>
              <a:spcAft>
                <a:spcPts val="0"/>
              </a:spcAft>
              <a:buClr>
                <a:schemeClr val="dk1"/>
              </a:buClr>
              <a:buSzPts val="900"/>
              <a:buChar char="•"/>
              <a:defRPr/>
            </a:lvl3pPr>
            <a:lvl4pPr marL="1828800" lvl="3" indent="-285750" algn="l">
              <a:spcBef>
                <a:spcPts val="200"/>
              </a:spcBef>
              <a:spcAft>
                <a:spcPts val="0"/>
              </a:spcAft>
              <a:buClr>
                <a:schemeClr val="dk1"/>
              </a:buClr>
              <a:buSzPts val="900"/>
              <a:buChar char="–"/>
              <a:defRPr/>
            </a:lvl4pPr>
            <a:lvl5pPr marL="2286000" lvl="4" indent="-285750" algn="l">
              <a:spcBef>
                <a:spcPts val="200"/>
              </a:spcBef>
              <a:spcAft>
                <a:spcPts val="0"/>
              </a:spcAft>
              <a:buClr>
                <a:schemeClr val="dk1"/>
              </a:buClr>
              <a:buSzPts val="900"/>
              <a:buChar char="»"/>
              <a:defRPr/>
            </a:lvl5pPr>
            <a:lvl6pPr marL="2743200" lvl="5" indent="-285750" algn="l">
              <a:spcBef>
                <a:spcPts val="200"/>
              </a:spcBef>
              <a:spcAft>
                <a:spcPts val="0"/>
              </a:spcAft>
              <a:buClr>
                <a:schemeClr val="dk1"/>
              </a:buClr>
              <a:buSzPts val="900"/>
              <a:buChar char="•"/>
              <a:defRPr/>
            </a:lvl6pPr>
            <a:lvl7pPr marL="3200400" lvl="6" indent="-285750" algn="l">
              <a:spcBef>
                <a:spcPts val="200"/>
              </a:spcBef>
              <a:spcAft>
                <a:spcPts val="0"/>
              </a:spcAft>
              <a:buClr>
                <a:schemeClr val="dk1"/>
              </a:buClr>
              <a:buSzPts val="900"/>
              <a:buChar char="•"/>
              <a:defRPr/>
            </a:lvl7pPr>
            <a:lvl8pPr marL="3657600" lvl="7" indent="-285750" algn="l">
              <a:spcBef>
                <a:spcPts val="200"/>
              </a:spcBef>
              <a:spcAft>
                <a:spcPts val="0"/>
              </a:spcAft>
              <a:buClr>
                <a:schemeClr val="dk1"/>
              </a:buClr>
              <a:buSzPts val="900"/>
              <a:buChar char="•"/>
              <a:defRPr/>
            </a:lvl8pPr>
            <a:lvl9pPr marL="4114800" lvl="8" indent="-285750" algn="l">
              <a:spcBef>
                <a:spcPts val="200"/>
              </a:spcBef>
              <a:spcAft>
                <a:spcPts val="0"/>
              </a:spcAft>
              <a:buClr>
                <a:schemeClr val="dk1"/>
              </a:buClr>
              <a:buSzPts val="900"/>
              <a:buChar char="•"/>
              <a:defRPr/>
            </a:lvl9pPr>
          </a:lstStyle>
          <a:p>
            <a:endParaRPr/>
          </a:p>
        </p:txBody>
      </p:sp>
      <p:sp>
        <p:nvSpPr>
          <p:cNvPr id="128" name="Google Shape;128;p24"/>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9" name="Google Shape;129;p24"/>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0" name="Google Shape;130;p24"/>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rgbClr val="9FC5E8"/>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28600" y="137319"/>
            <a:ext cx="4114800" cy="571500"/>
          </a:xfrm>
          <a:prstGeom prst="rect">
            <a:avLst/>
          </a:prstGeom>
          <a:noFill/>
          <a:ln>
            <a:noFill/>
          </a:ln>
        </p:spPr>
        <p:txBody>
          <a:bodyPr spcFirstLastPara="1" wrap="square" lIns="45725" tIns="22850" rIns="45725" bIns="22850" anchor="ctr" anchorCtr="0">
            <a:normAutofit/>
          </a:bodyPr>
          <a:lstStyle>
            <a:lvl1pPr marR="0" lvl="0" algn="ctr" rtl="0">
              <a:spcBef>
                <a:spcPts val="0"/>
              </a:spcBef>
              <a:spcAft>
                <a:spcPts val="0"/>
              </a:spcAft>
              <a:buClr>
                <a:schemeClr val="dk1"/>
              </a:buClr>
              <a:buSzPts val="2200"/>
              <a:buFont typeface="Calibri"/>
              <a:buNone/>
              <a:defRPr sz="2200" b="0" i="0" u="none" strike="noStrike" cap="non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a:endParaRPr/>
          </a:p>
        </p:txBody>
      </p:sp>
      <p:sp>
        <p:nvSpPr>
          <p:cNvPr id="58" name="Google Shape;58;p13"/>
          <p:cNvSpPr txBox="1">
            <a:spLocks noGrp="1"/>
          </p:cNvSpPr>
          <p:nvPr>
            <p:ph type="body" idx="1"/>
          </p:nvPr>
        </p:nvSpPr>
        <p:spPr>
          <a:xfrm>
            <a:off x="228600" y="800100"/>
            <a:ext cx="4114800" cy="2262982"/>
          </a:xfrm>
          <a:prstGeom prst="rect">
            <a:avLst/>
          </a:prstGeom>
          <a:noFill/>
          <a:ln>
            <a:noFill/>
          </a:ln>
        </p:spPr>
        <p:txBody>
          <a:bodyPr spcFirstLastPara="1" wrap="square" lIns="45725" tIns="22850" rIns="45725" bIns="22850" anchor="t" anchorCtr="0">
            <a:normAutofit/>
          </a:bodyPr>
          <a:lstStyle>
            <a:lvl1pPr marL="457200" marR="0" lvl="0" indent="-330200" algn="l" rtl="0">
              <a:spcBef>
                <a:spcPts val="3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1pPr>
            <a:lvl2pPr marL="914400" marR="0" lvl="1" indent="-317500" algn="l" rtl="0">
              <a:spcBef>
                <a:spcPts val="3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2pPr>
            <a:lvl3pPr marL="1371600" marR="0" lvl="2" indent="-304800" algn="l" rtl="0">
              <a:spcBef>
                <a:spcPts val="2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3pPr>
            <a:lvl4pPr marL="1828800" marR="0" lvl="3"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4pPr>
            <a:lvl5pPr marL="2286000" marR="0" lvl="4"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5pPr>
            <a:lvl6pPr marL="2743200" marR="0" lvl="5"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6pPr>
            <a:lvl7pPr marL="3200400" marR="0" lvl="6"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7pPr>
            <a:lvl8pPr marL="3657600" marR="0" lvl="7"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8pPr>
            <a:lvl9pPr marL="4114800" marR="0" lvl="8" indent="-292100" algn="l" rtl="0">
              <a:spcBef>
                <a:spcPts val="200"/>
              </a:spcBef>
              <a:spcAft>
                <a:spcPts val="0"/>
              </a:spcAft>
              <a:buClr>
                <a:schemeClr val="dk1"/>
              </a:buClr>
              <a:buSzPts val="1000"/>
              <a:buFont typeface="Arial"/>
              <a:buChar char="•"/>
              <a:defRPr sz="1000" b="0" i="0" u="none" strike="noStrike" cap="none">
                <a:solidFill>
                  <a:schemeClr val="dk1"/>
                </a:solidFill>
                <a:latin typeface="Calibri"/>
                <a:ea typeface="Calibri"/>
                <a:cs typeface="Calibri"/>
                <a:sym typeface="Calibri"/>
              </a:defRPr>
            </a:lvl9pPr>
          </a:lstStyle>
          <a:p>
            <a:endParaRPr/>
          </a:p>
        </p:txBody>
      </p:sp>
      <p:sp>
        <p:nvSpPr>
          <p:cNvPr id="59" name="Google Shape;59;p13"/>
          <p:cNvSpPr txBox="1">
            <a:spLocks noGrp="1"/>
          </p:cNvSpPr>
          <p:nvPr>
            <p:ph type="dt" idx="10"/>
          </p:nvPr>
        </p:nvSpPr>
        <p:spPr>
          <a:xfrm>
            <a:off x="228600" y="3178175"/>
            <a:ext cx="1066800" cy="182563"/>
          </a:xfrm>
          <a:prstGeom prst="rect">
            <a:avLst/>
          </a:prstGeom>
          <a:noFill/>
          <a:ln>
            <a:noFill/>
          </a:ln>
        </p:spPr>
        <p:txBody>
          <a:bodyPr spcFirstLastPara="1" wrap="square" lIns="45725" tIns="22850" rIns="45725" bIns="22850" anchor="ctr" anchorCtr="0">
            <a:noAutofit/>
          </a:bodyPr>
          <a:lstStyle>
            <a:lvl1pPr marR="0" lvl="0" algn="l"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60" name="Google Shape;60;p13"/>
          <p:cNvSpPr txBox="1">
            <a:spLocks noGrp="1"/>
          </p:cNvSpPr>
          <p:nvPr>
            <p:ph type="ftr" idx="11"/>
          </p:nvPr>
        </p:nvSpPr>
        <p:spPr>
          <a:xfrm>
            <a:off x="1562100" y="3178175"/>
            <a:ext cx="1447800" cy="182563"/>
          </a:xfrm>
          <a:prstGeom prst="rect">
            <a:avLst/>
          </a:prstGeom>
          <a:noFill/>
          <a:ln>
            <a:noFill/>
          </a:ln>
        </p:spPr>
        <p:txBody>
          <a:bodyPr spcFirstLastPara="1" wrap="square" lIns="45725" tIns="22850" rIns="45725" bIns="22850" anchor="ctr" anchorCtr="0">
            <a:noAutofit/>
          </a:bodyPr>
          <a:lstStyle>
            <a:lvl1pPr marR="0" lvl="0" algn="ctr" rtl="0">
              <a:spcBef>
                <a:spcPts val="0"/>
              </a:spcBef>
              <a:spcAft>
                <a:spcPts val="0"/>
              </a:spcAft>
              <a:buSzPts val="700"/>
              <a:buNone/>
              <a:defRPr sz="6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700"/>
              <a:buNone/>
              <a:defRPr sz="9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700"/>
              <a:buNone/>
              <a:defRPr sz="9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700"/>
              <a:buNone/>
              <a:defRPr sz="9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700"/>
              <a:buNone/>
              <a:defRPr sz="9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700"/>
              <a:buNone/>
              <a:defRPr sz="9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700"/>
              <a:buNone/>
              <a:defRPr sz="9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700"/>
              <a:buNone/>
              <a:defRPr sz="9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700"/>
              <a:buNone/>
              <a:defRPr sz="900" b="0" i="0" u="none" strike="noStrike" cap="none">
                <a:solidFill>
                  <a:schemeClr val="dk1"/>
                </a:solidFill>
                <a:latin typeface="Calibri"/>
                <a:ea typeface="Calibri"/>
                <a:cs typeface="Calibri"/>
                <a:sym typeface="Calibri"/>
              </a:defRPr>
            </a:lvl9pPr>
          </a:lstStyle>
          <a:p>
            <a:endParaRPr/>
          </a:p>
        </p:txBody>
      </p:sp>
      <p:sp>
        <p:nvSpPr>
          <p:cNvPr id="61" name="Google Shape;61;p13"/>
          <p:cNvSpPr txBox="1">
            <a:spLocks noGrp="1"/>
          </p:cNvSpPr>
          <p:nvPr>
            <p:ph type="sldNum" idx="12"/>
          </p:nvPr>
        </p:nvSpPr>
        <p:spPr>
          <a:xfrm>
            <a:off x="3276600" y="3178175"/>
            <a:ext cx="1066800" cy="182563"/>
          </a:xfrm>
          <a:prstGeom prst="rect">
            <a:avLst/>
          </a:prstGeom>
          <a:noFill/>
          <a:ln>
            <a:noFill/>
          </a:ln>
        </p:spPr>
        <p:txBody>
          <a:bodyPr spcFirstLastPara="1" wrap="square" lIns="45725" tIns="22850" rIns="45725" bIns="22850" anchor="ctr" anchorCtr="0">
            <a:noAutofit/>
          </a:bodyPr>
          <a:lstStyle>
            <a:lvl1pPr marL="0" marR="0" lvl="0" indent="0" algn="r" rtl="0">
              <a:spcBef>
                <a:spcPts val="0"/>
              </a:spcBef>
              <a:buNone/>
              <a:defRPr sz="600" b="0" i="0" u="none" strike="noStrike" cap="none">
                <a:solidFill>
                  <a:srgbClr val="888888"/>
                </a:solidFill>
                <a:latin typeface="Calibri"/>
                <a:ea typeface="Calibri"/>
                <a:cs typeface="Calibri"/>
                <a:sym typeface="Calibri"/>
              </a:defRPr>
            </a:lvl1pPr>
            <a:lvl2pPr marL="0" marR="0" lvl="1" indent="0" algn="r" rtl="0">
              <a:spcBef>
                <a:spcPts val="0"/>
              </a:spcBef>
              <a:buNone/>
              <a:defRPr sz="600" b="0" i="0" u="none" strike="noStrike" cap="none">
                <a:solidFill>
                  <a:srgbClr val="888888"/>
                </a:solidFill>
                <a:latin typeface="Calibri"/>
                <a:ea typeface="Calibri"/>
                <a:cs typeface="Calibri"/>
                <a:sym typeface="Calibri"/>
              </a:defRPr>
            </a:lvl2pPr>
            <a:lvl3pPr marL="0" marR="0" lvl="2" indent="0" algn="r" rtl="0">
              <a:spcBef>
                <a:spcPts val="0"/>
              </a:spcBef>
              <a:buNone/>
              <a:defRPr sz="600" b="0" i="0" u="none" strike="noStrike" cap="none">
                <a:solidFill>
                  <a:srgbClr val="888888"/>
                </a:solidFill>
                <a:latin typeface="Calibri"/>
                <a:ea typeface="Calibri"/>
                <a:cs typeface="Calibri"/>
                <a:sym typeface="Calibri"/>
              </a:defRPr>
            </a:lvl3pPr>
            <a:lvl4pPr marL="0" marR="0" lvl="3" indent="0" algn="r" rtl="0">
              <a:spcBef>
                <a:spcPts val="0"/>
              </a:spcBef>
              <a:buNone/>
              <a:defRPr sz="600" b="0" i="0" u="none" strike="noStrike" cap="none">
                <a:solidFill>
                  <a:srgbClr val="888888"/>
                </a:solidFill>
                <a:latin typeface="Calibri"/>
                <a:ea typeface="Calibri"/>
                <a:cs typeface="Calibri"/>
                <a:sym typeface="Calibri"/>
              </a:defRPr>
            </a:lvl4pPr>
            <a:lvl5pPr marL="0" marR="0" lvl="4" indent="0" algn="r" rtl="0">
              <a:spcBef>
                <a:spcPts val="0"/>
              </a:spcBef>
              <a:buNone/>
              <a:defRPr sz="600" b="0" i="0" u="none" strike="noStrike" cap="none">
                <a:solidFill>
                  <a:srgbClr val="888888"/>
                </a:solidFill>
                <a:latin typeface="Calibri"/>
                <a:ea typeface="Calibri"/>
                <a:cs typeface="Calibri"/>
                <a:sym typeface="Calibri"/>
              </a:defRPr>
            </a:lvl5pPr>
            <a:lvl6pPr marL="0" marR="0" lvl="5" indent="0" algn="r" rtl="0">
              <a:spcBef>
                <a:spcPts val="0"/>
              </a:spcBef>
              <a:buNone/>
              <a:defRPr sz="600" b="0" i="0" u="none" strike="noStrike" cap="none">
                <a:solidFill>
                  <a:srgbClr val="888888"/>
                </a:solidFill>
                <a:latin typeface="Calibri"/>
                <a:ea typeface="Calibri"/>
                <a:cs typeface="Calibri"/>
                <a:sym typeface="Calibri"/>
              </a:defRPr>
            </a:lvl6pPr>
            <a:lvl7pPr marL="0" marR="0" lvl="6" indent="0" algn="r" rtl="0">
              <a:spcBef>
                <a:spcPts val="0"/>
              </a:spcBef>
              <a:buNone/>
              <a:defRPr sz="600" b="0" i="0" u="none" strike="noStrike" cap="none">
                <a:solidFill>
                  <a:srgbClr val="888888"/>
                </a:solidFill>
                <a:latin typeface="Calibri"/>
                <a:ea typeface="Calibri"/>
                <a:cs typeface="Calibri"/>
                <a:sym typeface="Calibri"/>
              </a:defRPr>
            </a:lvl7pPr>
            <a:lvl8pPr marL="0" marR="0" lvl="7" indent="0" algn="r" rtl="0">
              <a:spcBef>
                <a:spcPts val="0"/>
              </a:spcBef>
              <a:buNone/>
              <a:defRPr sz="600" b="0" i="0" u="none" strike="noStrike" cap="none">
                <a:solidFill>
                  <a:srgbClr val="888888"/>
                </a:solidFill>
                <a:latin typeface="Calibri"/>
                <a:ea typeface="Calibri"/>
                <a:cs typeface="Calibri"/>
                <a:sym typeface="Calibri"/>
              </a:defRPr>
            </a:lvl8pPr>
            <a:lvl9pPr marL="0" marR="0" lvl="8" indent="0" algn="r" rtl="0">
              <a:spcBef>
                <a:spcPts val="0"/>
              </a:spcBef>
              <a:buNone/>
              <a:defRPr sz="6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5"/>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solidFill>
                  <a:schemeClr val="dk1"/>
                </a:solidFill>
                <a:latin typeface="Georgia"/>
                <a:ea typeface="Georgia"/>
                <a:cs typeface="Georgia"/>
                <a:sym typeface="Georgia"/>
              </a:rPr>
              <a:t>Olist Store : Data Analysis</a:t>
            </a:r>
            <a:r>
              <a:rPr lang="en"/>
              <a:t> </a:t>
            </a:r>
            <a:endParaRPr/>
          </a:p>
        </p:txBody>
      </p:sp>
      <p:sp>
        <p:nvSpPr>
          <p:cNvPr id="136" name="Google Shape;136;p25"/>
          <p:cNvSpPr txBox="1">
            <a:spLocks noGrp="1"/>
          </p:cNvSpPr>
          <p:nvPr>
            <p:ph type="subTitle" idx="1"/>
          </p:nvPr>
        </p:nvSpPr>
        <p:spPr>
          <a:xfrm>
            <a:off x="6327648" y="3596640"/>
            <a:ext cx="2005584" cy="854098"/>
          </a:xfrm>
          <a:prstGeom prst="rect">
            <a:avLst/>
          </a:prstGeom>
        </p:spPr>
        <p:txBody>
          <a:bodyPr spcFirstLastPara="1" wrap="square" lIns="91425" tIns="91425" rIns="91425" bIns="91425" anchor="t" anchorCtr="0">
            <a:normAutofit/>
          </a:bodyPr>
          <a:lstStyle/>
          <a:p>
            <a:pPr marL="0" lvl="0" indent="0" algn="l" rtl="0">
              <a:lnSpc>
                <a:spcPct val="90000"/>
              </a:lnSpc>
              <a:spcBef>
                <a:spcPts val="0"/>
              </a:spcBef>
              <a:spcAft>
                <a:spcPts val="0"/>
              </a:spcAft>
              <a:buNone/>
            </a:pPr>
            <a:r>
              <a:rPr lang="en" sz="2000" dirty="0">
                <a:solidFill>
                  <a:schemeClr val="dk1"/>
                </a:solidFill>
              </a:rPr>
              <a:t>          By</a:t>
            </a:r>
            <a:br>
              <a:rPr lang="en" sz="2000" dirty="0">
                <a:solidFill>
                  <a:schemeClr val="dk1"/>
                </a:solidFill>
              </a:rPr>
            </a:br>
            <a:r>
              <a:rPr lang="en" sz="2000" dirty="0">
                <a:solidFill>
                  <a:schemeClr val="dk1"/>
                </a:solidFill>
              </a:rPr>
              <a:t>Hemant Gupta</a:t>
            </a:r>
            <a:endParaRPr sz="2000" dirty="0">
              <a:solidFill>
                <a:schemeClr val="dk1"/>
              </a:solidFill>
            </a:endParaRPr>
          </a:p>
        </p:txBody>
      </p:sp>
      <p:pic>
        <p:nvPicPr>
          <p:cNvPr id="137" name="Google Shape;137;p25"/>
          <p:cNvPicPr preferRelativeResize="0"/>
          <p:nvPr/>
        </p:nvPicPr>
        <p:blipFill>
          <a:blip r:embed="rId3">
            <a:alphaModFix/>
          </a:blip>
          <a:stretch>
            <a:fillRect/>
          </a:stretch>
        </p:blipFill>
        <p:spPr>
          <a:xfrm>
            <a:off x="3158500" y="689600"/>
            <a:ext cx="2280987" cy="95250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p:nvPr/>
        </p:nvSpPr>
        <p:spPr>
          <a:xfrm>
            <a:off x="0" y="0"/>
            <a:ext cx="9144000" cy="5143500"/>
          </a:xfrm>
          <a:custGeom>
            <a:avLst/>
            <a:gdLst/>
            <a:ahLst/>
            <a:cxnLst/>
            <a:rect l="l" t="t" r="r" b="b"/>
            <a:pathLst>
              <a:path w="18288000" h="10287000" extrusionOk="0">
                <a:moveTo>
                  <a:pt x="0" y="0"/>
                </a:moveTo>
                <a:lnTo>
                  <a:pt x="18288000" y="0"/>
                </a:lnTo>
                <a:lnTo>
                  <a:pt x="18288000" y="10287000"/>
                </a:lnTo>
                <a:lnTo>
                  <a:pt x="0" y="10287000"/>
                </a:lnTo>
                <a:lnTo>
                  <a:pt x="0" y="0"/>
                </a:lnTo>
                <a:close/>
              </a:path>
            </a:pathLst>
          </a:custGeom>
          <a:blipFill rotWithShape="1">
            <a:blip r:embed="rId3">
              <a:alphaModFix amt="30000"/>
            </a:blip>
            <a:stretch>
              <a:fillRect l="-20311" r="-20309"/>
            </a:stretch>
          </a:blipFill>
          <a:ln>
            <a:noFill/>
          </a:ln>
        </p:spPr>
      </p:sp>
      <p:sp>
        <p:nvSpPr>
          <p:cNvPr id="207" name="Google Shape;207;p34"/>
          <p:cNvSpPr txBox="1"/>
          <p:nvPr/>
        </p:nvSpPr>
        <p:spPr>
          <a:xfrm>
            <a:off x="416913" y="277344"/>
            <a:ext cx="2384222" cy="431150"/>
          </a:xfrm>
          <a:prstGeom prst="rect">
            <a:avLst/>
          </a:prstGeom>
          <a:noFill/>
          <a:ln>
            <a:noFill/>
          </a:ln>
        </p:spPr>
        <p:txBody>
          <a:bodyPr spcFirstLastPara="1" wrap="square" lIns="0" tIns="0" rIns="0" bIns="0" anchor="t" anchorCtr="0">
            <a:spAutoFit/>
          </a:bodyPr>
          <a:lstStyle/>
          <a:p>
            <a:pPr marL="0" marR="0" lvl="0" indent="0" algn="l" rtl="0">
              <a:lnSpc>
                <a:spcPct val="139992"/>
              </a:lnSpc>
              <a:spcBef>
                <a:spcPts val="0"/>
              </a:spcBef>
              <a:spcAft>
                <a:spcPts val="0"/>
              </a:spcAft>
              <a:buNone/>
            </a:pPr>
            <a:r>
              <a:rPr lang="en" sz="2600" b="1" i="0" u="none" strike="noStrike" cap="none">
                <a:solidFill>
                  <a:srgbClr val="000000"/>
                </a:solidFill>
                <a:latin typeface="Proxima Nova"/>
                <a:ea typeface="Proxima Nova"/>
                <a:cs typeface="Proxima Nova"/>
                <a:sym typeface="Proxima Nova"/>
              </a:rPr>
              <a:t>Conclusion</a:t>
            </a:r>
            <a:endParaRPr sz="700"/>
          </a:p>
        </p:txBody>
      </p:sp>
      <p:cxnSp>
        <p:nvCxnSpPr>
          <p:cNvPr id="208" name="Google Shape;208;p34"/>
          <p:cNvCxnSpPr/>
          <p:nvPr/>
        </p:nvCxnSpPr>
        <p:spPr>
          <a:xfrm>
            <a:off x="514360" y="1093409"/>
            <a:ext cx="0" cy="0"/>
          </a:xfrm>
          <a:prstGeom prst="straightConnector1">
            <a:avLst/>
          </a:prstGeom>
          <a:noFill/>
          <a:ln w="19050" cap="flat" cmpd="sng">
            <a:solidFill>
              <a:srgbClr val="000000"/>
            </a:solidFill>
            <a:prstDash val="solid"/>
            <a:round/>
            <a:headEnd type="none" w="sm" len="sm"/>
            <a:tailEnd type="none" w="sm" len="sm"/>
          </a:ln>
        </p:spPr>
      </p:cxnSp>
      <p:grpSp>
        <p:nvGrpSpPr>
          <p:cNvPr id="209" name="Google Shape;209;p34"/>
          <p:cNvGrpSpPr/>
          <p:nvPr/>
        </p:nvGrpSpPr>
        <p:grpSpPr>
          <a:xfrm>
            <a:off x="3786842" y="-90413"/>
            <a:ext cx="5357159" cy="5233913"/>
            <a:chOff x="0" y="-47625"/>
            <a:chExt cx="2821878" cy="2756958"/>
          </a:xfrm>
        </p:grpSpPr>
        <p:sp>
          <p:nvSpPr>
            <p:cNvPr id="210" name="Google Shape;210;p34"/>
            <p:cNvSpPr/>
            <p:nvPr/>
          </p:nvSpPr>
          <p:spPr>
            <a:xfrm>
              <a:off x="0" y="0"/>
              <a:ext cx="2821878" cy="2709333"/>
            </a:xfrm>
            <a:custGeom>
              <a:avLst/>
              <a:gdLst/>
              <a:ahLst/>
              <a:cxnLst/>
              <a:rect l="l" t="t" r="r" b="b"/>
              <a:pathLst>
                <a:path w="2821878" h="2709333" extrusionOk="0">
                  <a:moveTo>
                    <a:pt x="0" y="0"/>
                  </a:moveTo>
                  <a:lnTo>
                    <a:pt x="2821878" y="0"/>
                  </a:lnTo>
                  <a:lnTo>
                    <a:pt x="2821878" y="2709333"/>
                  </a:lnTo>
                  <a:lnTo>
                    <a:pt x="0" y="2709333"/>
                  </a:lnTo>
                  <a:close/>
                </a:path>
              </a:pathLst>
            </a:custGeom>
            <a:gradFill>
              <a:gsLst>
                <a:gs pos="0">
                  <a:srgbClr val="CDFFD8"/>
                </a:gs>
                <a:gs pos="100000">
                  <a:srgbClr val="94B9FF"/>
                </a:gs>
              </a:gsLst>
              <a:lin ang="0" scaled="0"/>
            </a:gradFill>
            <a:ln>
              <a:noFill/>
            </a:ln>
          </p:spPr>
        </p:sp>
        <p:sp>
          <p:nvSpPr>
            <p:cNvPr id="211" name="Google Shape;211;p34"/>
            <p:cNvSpPr txBox="1"/>
            <p:nvPr/>
          </p:nvSpPr>
          <p:spPr>
            <a:xfrm>
              <a:off x="0" y="-47625"/>
              <a:ext cx="2821878" cy="2756958"/>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chemeClr val="dk1"/>
                </a:solidFill>
                <a:latin typeface="Calibri"/>
                <a:ea typeface="Calibri"/>
                <a:cs typeface="Calibri"/>
                <a:sym typeface="Calibri"/>
              </a:endParaRPr>
            </a:p>
          </p:txBody>
        </p:sp>
      </p:grpSp>
      <p:grpSp>
        <p:nvGrpSpPr>
          <p:cNvPr id="212" name="Google Shape;212;p34"/>
          <p:cNvGrpSpPr/>
          <p:nvPr/>
        </p:nvGrpSpPr>
        <p:grpSpPr>
          <a:xfrm>
            <a:off x="3094730" y="887254"/>
            <a:ext cx="2530472" cy="3368993"/>
            <a:chOff x="0" y="0"/>
            <a:chExt cx="3663950" cy="4878070"/>
          </a:xfrm>
        </p:grpSpPr>
        <p:sp>
          <p:nvSpPr>
            <p:cNvPr id="213" name="Google Shape;213;p34"/>
            <p:cNvSpPr/>
            <p:nvPr/>
          </p:nvSpPr>
          <p:spPr>
            <a:xfrm>
              <a:off x="31750" y="31750"/>
              <a:ext cx="3600450" cy="4814570"/>
            </a:xfrm>
            <a:custGeom>
              <a:avLst/>
              <a:gdLst/>
              <a:ahLst/>
              <a:cxnLst/>
              <a:rect l="l" t="t" r="r" b="b"/>
              <a:pathLst>
                <a:path w="3600450" h="4814570" extrusionOk="0">
                  <a:moveTo>
                    <a:pt x="0" y="0"/>
                  </a:moveTo>
                  <a:lnTo>
                    <a:pt x="3600450" y="0"/>
                  </a:lnTo>
                  <a:lnTo>
                    <a:pt x="3600450" y="4814570"/>
                  </a:lnTo>
                  <a:lnTo>
                    <a:pt x="0" y="4814570"/>
                  </a:lnTo>
                  <a:close/>
                </a:path>
              </a:pathLst>
            </a:custGeom>
            <a:blipFill rotWithShape="1">
              <a:blip r:embed="rId4">
                <a:alphaModFix/>
              </a:blip>
              <a:stretch>
                <a:fillRect l="-50284" r="-50284"/>
              </a:stretch>
            </a:blipFill>
            <a:ln>
              <a:noFill/>
            </a:ln>
          </p:spPr>
        </p:sp>
        <p:sp>
          <p:nvSpPr>
            <p:cNvPr id="214" name="Google Shape;214;p34"/>
            <p:cNvSpPr/>
            <p:nvPr/>
          </p:nvSpPr>
          <p:spPr>
            <a:xfrm>
              <a:off x="0" y="0"/>
              <a:ext cx="3663950" cy="4878070"/>
            </a:xfrm>
            <a:custGeom>
              <a:avLst/>
              <a:gdLst/>
              <a:ahLst/>
              <a:cxnLst/>
              <a:rect l="l" t="t" r="r" b="b"/>
              <a:pathLst>
                <a:path w="3663950" h="4878070" extrusionOk="0">
                  <a:moveTo>
                    <a:pt x="3663950" y="4878070"/>
                  </a:moveTo>
                  <a:lnTo>
                    <a:pt x="0" y="4878070"/>
                  </a:lnTo>
                  <a:lnTo>
                    <a:pt x="0" y="0"/>
                  </a:lnTo>
                  <a:lnTo>
                    <a:pt x="3663950" y="0"/>
                  </a:lnTo>
                  <a:lnTo>
                    <a:pt x="3663950" y="4878070"/>
                  </a:lnTo>
                  <a:close/>
                  <a:moveTo>
                    <a:pt x="63500" y="4814570"/>
                  </a:moveTo>
                  <a:lnTo>
                    <a:pt x="3600450" y="4814570"/>
                  </a:lnTo>
                  <a:lnTo>
                    <a:pt x="3600450" y="63500"/>
                  </a:lnTo>
                  <a:lnTo>
                    <a:pt x="63500" y="63500"/>
                  </a:lnTo>
                  <a:lnTo>
                    <a:pt x="63500" y="4814570"/>
                  </a:lnTo>
                  <a:close/>
                </a:path>
              </a:pathLst>
            </a:custGeom>
            <a:solidFill>
              <a:srgbClr val="FFFFFF"/>
            </a:solidFill>
            <a:ln>
              <a:noFill/>
            </a:ln>
          </p:spPr>
        </p:sp>
      </p:grpSp>
      <p:sp>
        <p:nvSpPr>
          <p:cNvPr id="215" name="Google Shape;215;p34"/>
          <p:cNvSpPr txBox="1"/>
          <p:nvPr/>
        </p:nvSpPr>
        <p:spPr>
          <a:xfrm>
            <a:off x="416375" y="895202"/>
            <a:ext cx="2580900" cy="1591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 sz="1100" i="0" u="none" strike="noStrike" cap="none">
                <a:solidFill>
                  <a:srgbClr val="000000"/>
                </a:solidFill>
                <a:latin typeface="Proxima Nova Semibold"/>
                <a:ea typeface="Proxima Nova Semibold"/>
                <a:cs typeface="Proxima Nova Semibold"/>
                <a:sym typeface="Proxima Nova Semibold"/>
              </a:rPr>
              <a:t>In conclusion, our analysis of the dataset containing information on 100,000 orders spanning the years 2016 to 2018 from multiple marketplaces in Brazil has unveiled several critical insights that can guide Olist toward improved operational efficiency and customer satisfaction.</a:t>
            </a:r>
            <a:endParaRPr sz="700">
              <a:latin typeface="Proxima Nova Semibold"/>
              <a:ea typeface="Proxima Nova Semibold"/>
              <a:cs typeface="Proxima Nova Semibold"/>
              <a:sym typeface="Proxima Nova Semibold"/>
            </a:endParaRPr>
          </a:p>
        </p:txBody>
      </p:sp>
      <p:sp>
        <p:nvSpPr>
          <p:cNvPr id="216" name="Google Shape;216;p34"/>
          <p:cNvSpPr txBox="1"/>
          <p:nvPr/>
        </p:nvSpPr>
        <p:spPr>
          <a:xfrm>
            <a:off x="416425" y="2672623"/>
            <a:ext cx="2451600" cy="880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 sz="1100" i="0" u="none" strike="noStrike" cap="none">
                <a:solidFill>
                  <a:srgbClr val="000000"/>
                </a:solidFill>
                <a:latin typeface="Proxima Nova Semibold"/>
                <a:ea typeface="Proxima Nova Semibold"/>
                <a:cs typeface="Proxima Nova Semibold"/>
                <a:sym typeface="Proxima Nova Semibold"/>
              </a:rPr>
              <a:t>It is important to address quicker shipping and delivery times as a crucial element in the e-commerce customer experience.</a:t>
            </a:r>
            <a:endParaRPr sz="700">
              <a:latin typeface="Proxima Nova Semibold"/>
              <a:ea typeface="Proxima Nova Semibold"/>
              <a:cs typeface="Proxima Nova Semibold"/>
              <a:sym typeface="Proxima Nova Semibold"/>
            </a:endParaRPr>
          </a:p>
        </p:txBody>
      </p:sp>
      <p:sp>
        <p:nvSpPr>
          <p:cNvPr id="217" name="Google Shape;217;p34"/>
          <p:cNvSpPr txBox="1"/>
          <p:nvPr/>
        </p:nvSpPr>
        <p:spPr>
          <a:xfrm>
            <a:off x="416675" y="3709227"/>
            <a:ext cx="2384700" cy="1117500"/>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 sz="1100" i="0" u="none" strike="noStrike" cap="none">
                <a:solidFill>
                  <a:srgbClr val="000000"/>
                </a:solidFill>
                <a:latin typeface="Proxima Nova Semibold"/>
                <a:ea typeface="Proxima Nova Semibold"/>
                <a:cs typeface="Proxima Nova Semibold"/>
                <a:sym typeface="Proxima Nova Semibold"/>
              </a:rPr>
              <a:t>Setting realistic delivery expectations and offering order tracking and notifications can provide transparency and manage customer expectations effectively.</a:t>
            </a:r>
            <a:endParaRPr sz="700">
              <a:latin typeface="Proxima Nova Semibold"/>
              <a:ea typeface="Proxima Nova Semibold"/>
              <a:cs typeface="Proxima Nova Semibold"/>
              <a:sym typeface="Proxima Nova Semibold"/>
            </a:endParaRPr>
          </a:p>
        </p:txBody>
      </p:sp>
      <p:sp>
        <p:nvSpPr>
          <p:cNvPr id="218" name="Google Shape;218;p34"/>
          <p:cNvSpPr txBox="1"/>
          <p:nvPr/>
        </p:nvSpPr>
        <p:spPr>
          <a:xfrm>
            <a:off x="6003725" y="895188"/>
            <a:ext cx="2545800" cy="1354800"/>
          </a:xfrm>
          <a:prstGeom prst="rect">
            <a:avLst/>
          </a:prstGeom>
          <a:noFill/>
          <a:ln>
            <a:noFill/>
          </a:ln>
        </p:spPr>
        <p:txBody>
          <a:bodyPr spcFirstLastPara="1" wrap="square" lIns="0" tIns="0" rIns="0" bIns="0" anchor="t" anchorCtr="0">
            <a:spAutoFit/>
          </a:bodyPr>
          <a:lstStyle/>
          <a:p>
            <a:pPr marL="0" marR="0" lvl="0" indent="0" algn="l" rtl="0">
              <a:lnSpc>
                <a:spcPct val="140028"/>
              </a:lnSpc>
              <a:spcBef>
                <a:spcPts val="0"/>
              </a:spcBef>
              <a:spcAft>
                <a:spcPts val="0"/>
              </a:spcAft>
              <a:buNone/>
            </a:pPr>
            <a:r>
              <a:rPr lang="en" sz="1100" i="0" u="none" strike="noStrike" cap="none">
                <a:solidFill>
                  <a:srgbClr val="000000"/>
                </a:solidFill>
                <a:latin typeface="Proxima Nova Semibold"/>
                <a:ea typeface="Proxima Nova Semibold"/>
                <a:cs typeface="Proxima Nova Semibold"/>
                <a:sym typeface="Proxima Nova Semibold"/>
              </a:rPr>
              <a:t>Actively engaging customers post-purchase, ensuring product quality, maintaining a customer-friendly return policy, and providing responsive customer support are essential strategies to ensure customer retention.</a:t>
            </a:r>
            <a:endParaRPr sz="700">
              <a:latin typeface="Proxima Nova Semibold"/>
              <a:ea typeface="Proxima Nova Semibold"/>
              <a:cs typeface="Proxima Nova Semibold"/>
              <a:sym typeface="Proxima Nova Semibold"/>
            </a:endParaRPr>
          </a:p>
        </p:txBody>
      </p:sp>
      <p:sp>
        <p:nvSpPr>
          <p:cNvPr id="219" name="Google Shape;219;p34"/>
          <p:cNvSpPr txBox="1"/>
          <p:nvPr/>
        </p:nvSpPr>
        <p:spPr>
          <a:xfrm>
            <a:off x="6003725" y="2672629"/>
            <a:ext cx="2545800" cy="1354800"/>
          </a:xfrm>
          <a:prstGeom prst="rect">
            <a:avLst/>
          </a:prstGeom>
          <a:noFill/>
          <a:ln>
            <a:noFill/>
          </a:ln>
        </p:spPr>
        <p:txBody>
          <a:bodyPr spcFirstLastPara="1" wrap="square" lIns="0" tIns="0" rIns="0" bIns="0" anchor="t" anchorCtr="0">
            <a:spAutoFit/>
          </a:bodyPr>
          <a:lstStyle/>
          <a:p>
            <a:pPr marL="0" marR="0" lvl="0" indent="0" algn="l" rtl="0">
              <a:lnSpc>
                <a:spcPct val="140028"/>
              </a:lnSpc>
              <a:spcBef>
                <a:spcPts val="0"/>
              </a:spcBef>
              <a:spcAft>
                <a:spcPts val="0"/>
              </a:spcAft>
              <a:buNone/>
            </a:pPr>
            <a:r>
              <a:rPr lang="en" sz="1100" i="0" u="none" strike="noStrike" cap="none">
                <a:solidFill>
                  <a:srgbClr val="000000"/>
                </a:solidFill>
                <a:latin typeface="Proxima Nova Semibold"/>
                <a:ea typeface="Proxima Nova Semibold"/>
                <a:cs typeface="Proxima Nova Semibold"/>
                <a:sym typeface="Proxima Nova Semibold"/>
              </a:rPr>
              <a:t>Continuous monitoring, data analysis, and adaptation to evolving customer feedback will be key in maintaining and improving the performance and reputation in the highly competitive e-commerce market.</a:t>
            </a:r>
            <a:endParaRPr sz="700">
              <a:latin typeface="Proxima Nova Semibold"/>
              <a:ea typeface="Proxima Nova Semibold"/>
              <a:cs typeface="Proxima Nova Semibold"/>
              <a:sym typeface="Proxima Nova Semibold"/>
            </a:endParaRPr>
          </a:p>
        </p:txBody>
      </p:sp>
      <p:sp>
        <p:nvSpPr>
          <p:cNvPr id="220" name="Google Shape;220;p34"/>
          <p:cNvSpPr txBox="1"/>
          <p:nvPr/>
        </p:nvSpPr>
        <p:spPr>
          <a:xfrm>
            <a:off x="5960187" y="4595719"/>
            <a:ext cx="1010400" cy="231000"/>
          </a:xfrm>
          <a:prstGeom prst="rect">
            <a:avLst/>
          </a:prstGeom>
          <a:noFill/>
          <a:ln>
            <a:noFill/>
          </a:ln>
        </p:spPr>
        <p:txBody>
          <a:bodyPr spcFirstLastPara="1" wrap="square" lIns="0" tIns="0" rIns="0" bIns="0" anchor="t" anchorCtr="0">
            <a:spAutoFit/>
          </a:bodyPr>
          <a:lstStyle/>
          <a:p>
            <a:pPr marL="0" marR="0" lvl="0" indent="0" algn="ctr" rtl="0">
              <a:lnSpc>
                <a:spcPct val="140013"/>
              </a:lnSpc>
              <a:spcBef>
                <a:spcPts val="0"/>
              </a:spcBef>
              <a:spcAft>
                <a:spcPts val="0"/>
              </a:spcAft>
              <a:buNone/>
            </a:pPr>
            <a:r>
              <a:rPr lang="en" sz="1500" b="0" i="0" u="none" strike="noStrike" cap="none">
                <a:solidFill>
                  <a:srgbClr val="004AAD"/>
                </a:solidFill>
                <a:latin typeface="Proxima Nova"/>
                <a:ea typeface="Proxima Nova"/>
                <a:cs typeface="Proxima Nova"/>
                <a:sym typeface="Proxima Nova"/>
              </a:rPr>
              <a:t>Thank You</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Overview</a:t>
            </a:r>
            <a:endParaRPr b="1"/>
          </a:p>
        </p:txBody>
      </p:sp>
      <p:sp>
        <p:nvSpPr>
          <p:cNvPr id="143" name="Google Shape;14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a:solidFill>
                  <a:schemeClr val="dk1"/>
                </a:solidFill>
              </a:rPr>
              <a:t>This report provides a comprehensive overview of Olist Store covering various facets of its operations and performance over the span of 3 years.</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We have analyzed a wide range of data, including transaction records, geographical traffic and customer behaviour to offer insights into key areas such as sales, customer retention, product performance, and user experience.</a:t>
            </a:r>
            <a:br>
              <a:rPr lang="en">
                <a:solidFill>
                  <a:schemeClr val="dk1"/>
                </a:solidFill>
              </a:rPr>
            </a:b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Throughout this report, we will highlight key findings and recommendations that can guide Olist Store in making data-driven decisions to enhance its e-commerce operations and foster sustainable growth.</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9FC5E8"/>
        </a:solidFill>
        <a:effectLst/>
      </p:bgPr>
    </p:bg>
    <p:spTree>
      <p:nvGrpSpPr>
        <p:cNvPr id="1" name="Shape 147"/>
        <p:cNvGrpSpPr/>
        <p:nvPr/>
      </p:nvGrpSpPr>
      <p:grpSpPr>
        <a:xfrm>
          <a:off x="0" y="0"/>
          <a:ext cx="0" cy="0"/>
          <a:chOff x="0" y="0"/>
          <a:chExt cx="0" cy="0"/>
        </a:xfrm>
      </p:grpSpPr>
      <p:sp>
        <p:nvSpPr>
          <p:cNvPr id="148" name="Google Shape;148;p27"/>
          <p:cNvSpPr/>
          <p:nvPr/>
        </p:nvSpPr>
        <p:spPr>
          <a:xfrm>
            <a:off x="2846810" y="3651436"/>
            <a:ext cx="3452875" cy="3452875"/>
          </a:xfrm>
          <a:custGeom>
            <a:avLst/>
            <a:gdLst/>
            <a:ahLst/>
            <a:cxnLst/>
            <a:rect l="l" t="t" r="r" b="b"/>
            <a:pathLst>
              <a:path w="7673056" h="7673056" extrusionOk="0">
                <a:moveTo>
                  <a:pt x="0" y="0"/>
                </a:moveTo>
                <a:lnTo>
                  <a:pt x="7673056" y="0"/>
                </a:lnTo>
                <a:lnTo>
                  <a:pt x="7673056" y="7673056"/>
                </a:lnTo>
                <a:lnTo>
                  <a:pt x="0" y="7673056"/>
                </a:lnTo>
                <a:lnTo>
                  <a:pt x="0" y="0"/>
                </a:lnTo>
                <a:close/>
              </a:path>
            </a:pathLst>
          </a:custGeom>
          <a:blipFill rotWithShape="1">
            <a:blip r:embed="rId3">
              <a:alphaModFix/>
            </a:blip>
            <a:stretch>
              <a:fillRect/>
            </a:stretch>
          </a:blipFill>
          <a:ln>
            <a:noFill/>
          </a:ln>
        </p:spPr>
      </p:sp>
      <p:sp>
        <p:nvSpPr>
          <p:cNvPr id="149" name="Google Shape;149;p27"/>
          <p:cNvSpPr/>
          <p:nvPr/>
        </p:nvSpPr>
        <p:spPr>
          <a:xfrm>
            <a:off x="4068395" y="3124949"/>
            <a:ext cx="1007265" cy="1007265"/>
          </a:xfrm>
          <a:custGeom>
            <a:avLst/>
            <a:gdLst/>
            <a:ahLst/>
            <a:cxnLst/>
            <a:rect l="l" t="t" r="r" b="b"/>
            <a:pathLst>
              <a:path w="2238367" h="2238367" extrusionOk="0">
                <a:moveTo>
                  <a:pt x="0" y="0"/>
                </a:moveTo>
                <a:lnTo>
                  <a:pt x="2238368" y="0"/>
                </a:lnTo>
                <a:lnTo>
                  <a:pt x="2238368" y="2238367"/>
                </a:lnTo>
                <a:lnTo>
                  <a:pt x="0" y="2238367"/>
                </a:lnTo>
                <a:lnTo>
                  <a:pt x="0" y="0"/>
                </a:lnTo>
                <a:close/>
              </a:path>
            </a:pathLst>
          </a:custGeom>
          <a:blipFill rotWithShape="1">
            <a:blip r:embed="rId4">
              <a:alphaModFix/>
            </a:blip>
            <a:stretch>
              <a:fillRect/>
            </a:stretch>
          </a:blipFill>
          <a:ln>
            <a:noFill/>
          </a:ln>
        </p:spPr>
      </p:sp>
      <p:sp>
        <p:nvSpPr>
          <p:cNvPr id="150" name="Google Shape;150;p27"/>
          <p:cNvSpPr/>
          <p:nvPr/>
        </p:nvSpPr>
        <p:spPr>
          <a:xfrm>
            <a:off x="4355587" y="3381481"/>
            <a:ext cx="432307" cy="473643"/>
          </a:xfrm>
          <a:custGeom>
            <a:avLst/>
            <a:gdLst/>
            <a:ahLst/>
            <a:cxnLst/>
            <a:rect l="l" t="t" r="r" b="b"/>
            <a:pathLst>
              <a:path w="960682" h="1052540" extrusionOk="0">
                <a:moveTo>
                  <a:pt x="0" y="0"/>
                </a:moveTo>
                <a:lnTo>
                  <a:pt x="960682" y="0"/>
                </a:lnTo>
                <a:lnTo>
                  <a:pt x="960682" y="1052541"/>
                </a:lnTo>
                <a:lnTo>
                  <a:pt x="0" y="1052541"/>
                </a:lnTo>
                <a:lnTo>
                  <a:pt x="0" y="0"/>
                </a:lnTo>
                <a:close/>
              </a:path>
            </a:pathLst>
          </a:custGeom>
          <a:blipFill rotWithShape="1">
            <a:blip r:embed="rId5">
              <a:alphaModFix/>
            </a:blip>
            <a:stretch>
              <a:fillRect/>
            </a:stretch>
          </a:blipFill>
          <a:ln>
            <a:noFill/>
          </a:ln>
        </p:spPr>
      </p:sp>
      <p:sp>
        <p:nvSpPr>
          <p:cNvPr id="151" name="Google Shape;151;p27"/>
          <p:cNvSpPr/>
          <p:nvPr/>
        </p:nvSpPr>
        <p:spPr>
          <a:xfrm>
            <a:off x="5648440" y="3968185"/>
            <a:ext cx="1007265" cy="1007265"/>
          </a:xfrm>
          <a:custGeom>
            <a:avLst/>
            <a:gdLst/>
            <a:ahLst/>
            <a:cxnLst/>
            <a:rect l="l" t="t" r="r" b="b"/>
            <a:pathLst>
              <a:path w="2238367" h="2238367" extrusionOk="0">
                <a:moveTo>
                  <a:pt x="0" y="0"/>
                </a:moveTo>
                <a:lnTo>
                  <a:pt x="2238367" y="0"/>
                </a:lnTo>
                <a:lnTo>
                  <a:pt x="2238367" y="2238368"/>
                </a:lnTo>
                <a:lnTo>
                  <a:pt x="0" y="2238368"/>
                </a:lnTo>
                <a:lnTo>
                  <a:pt x="0" y="0"/>
                </a:lnTo>
                <a:close/>
              </a:path>
            </a:pathLst>
          </a:custGeom>
          <a:blipFill rotWithShape="1">
            <a:blip r:embed="rId4">
              <a:alphaModFix/>
            </a:blip>
            <a:stretch>
              <a:fillRect/>
            </a:stretch>
          </a:blipFill>
          <a:ln>
            <a:noFill/>
          </a:ln>
        </p:spPr>
      </p:sp>
      <p:sp>
        <p:nvSpPr>
          <p:cNvPr id="152" name="Google Shape;152;p27"/>
          <p:cNvSpPr/>
          <p:nvPr/>
        </p:nvSpPr>
        <p:spPr>
          <a:xfrm>
            <a:off x="2488350" y="3968185"/>
            <a:ext cx="1007265" cy="1007265"/>
          </a:xfrm>
          <a:custGeom>
            <a:avLst/>
            <a:gdLst/>
            <a:ahLst/>
            <a:cxnLst/>
            <a:rect l="l" t="t" r="r" b="b"/>
            <a:pathLst>
              <a:path w="2238367" h="2238367" extrusionOk="0">
                <a:moveTo>
                  <a:pt x="0" y="0"/>
                </a:moveTo>
                <a:lnTo>
                  <a:pt x="2238367" y="0"/>
                </a:lnTo>
                <a:lnTo>
                  <a:pt x="2238367" y="2238368"/>
                </a:lnTo>
                <a:lnTo>
                  <a:pt x="0" y="2238368"/>
                </a:lnTo>
                <a:lnTo>
                  <a:pt x="0" y="0"/>
                </a:lnTo>
                <a:close/>
              </a:path>
            </a:pathLst>
          </a:custGeom>
          <a:blipFill rotWithShape="1">
            <a:blip r:embed="rId4">
              <a:alphaModFix/>
            </a:blip>
            <a:stretch>
              <a:fillRect/>
            </a:stretch>
          </a:blipFill>
          <a:ln>
            <a:noFill/>
          </a:ln>
        </p:spPr>
      </p:sp>
      <p:sp>
        <p:nvSpPr>
          <p:cNvPr id="153" name="Google Shape;153;p27"/>
          <p:cNvSpPr/>
          <p:nvPr/>
        </p:nvSpPr>
        <p:spPr>
          <a:xfrm>
            <a:off x="2706309" y="4199020"/>
            <a:ext cx="570912" cy="544961"/>
          </a:xfrm>
          <a:custGeom>
            <a:avLst/>
            <a:gdLst/>
            <a:ahLst/>
            <a:cxnLst/>
            <a:rect l="l" t="t" r="r" b="b"/>
            <a:pathLst>
              <a:path w="1268693" h="1211025" extrusionOk="0">
                <a:moveTo>
                  <a:pt x="0" y="0"/>
                </a:moveTo>
                <a:lnTo>
                  <a:pt x="1268693" y="0"/>
                </a:lnTo>
                <a:lnTo>
                  <a:pt x="1268693" y="1211025"/>
                </a:lnTo>
                <a:lnTo>
                  <a:pt x="0" y="1211025"/>
                </a:lnTo>
                <a:lnTo>
                  <a:pt x="0" y="0"/>
                </a:lnTo>
                <a:close/>
              </a:path>
            </a:pathLst>
          </a:custGeom>
          <a:blipFill rotWithShape="1">
            <a:blip r:embed="rId6">
              <a:alphaModFix/>
            </a:blip>
            <a:stretch>
              <a:fillRect/>
            </a:stretch>
          </a:blipFill>
          <a:ln>
            <a:noFill/>
          </a:ln>
        </p:spPr>
      </p:sp>
      <p:sp>
        <p:nvSpPr>
          <p:cNvPr id="154" name="Google Shape;154;p27"/>
          <p:cNvSpPr/>
          <p:nvPr/>
        </p:nvSpPr>
        <p:spPr>
          <a:xfrm>
            <a:off x="5903237" y="4219223"/>
            <a:ext cx="497162" cy="504500"/>
          </a:xfrm>
          <a:custGeom>
            <a:avLst/>
            <a:gdLst/>
            <a:ahLst/>
            <a:cxnLst/>
            <a:rect l="l" t="t" r="r" b="b"/>
            <a:pathLst>
              <a:path w="1104804" h="1121111" extrusionOk="0">
                <a:moveTo>
                  <a:pt x="0" y="0"/>
                </a:moveTo>
                <a:lnTo>
                  <a:pt x="1104805" y="0"/>
                </a:lnTo>
                <a:lnTo>
                  <a:pt x="1104805" y="1121111"/>
                </a:lnTo>
                <a:lnTo>
                  <a:pt x="0" y="1121111"/>
                </a:lnTo>
                <a:lnTo>
                  <a:pt x="0" y="0"/>
                </a:lnTo>
                <a:close/>
              </a:path>
            </a:pathLst>
          </a:custGeom>
          <a:blipFill rotWithShape="1">
            <a:blip r:embed="rId7">
              <a:alphaModFix/>
            </a:blip>
            <a:stretch>
              <a:fillRect/>
            </a:stretch>
          </a:blipFill>
          <a:ln>
            <a:noFill/>
          </a:ln>
        </p:spPr>
      </p:sp>
      <p:sp>
        <p:nvSpPr>
          <p:cNvPr id="155" name="Google Shape;155;p27"/>
          <p:cNvSpPr txBox="1"/>
          <p:nvPr/>
        </p:nvSpPr>
        <p:spPr>
          <a:xfrm>
            <a:off x="1683756" y="225510"/>
            <a:ext cx="5776500" cy="538800"/>
          </a:xfrm>
          <a:prstGeom prst="rect">
            <a:avLst/>
          </a:prstGeom>
          <a:noFill/>
          <a:ln>
            <a:noFill/>
          </a:ln>
        </p:spPr>
        <p:txBody>
          <a:bodyPr spcFirstLastPara="1" wrap="square" lIns="0" tIns="0" rIns="0" bIns="0" anchor="t" anchorCtr="0">
            <a:spAutoFit/>
          </a:bodyPr>
          <a:lstStyle/>
          <a:p>
            <a:pPr marL="0" marR="0" lvl="0" indent="0" algn="ctr" rtl="0">
              <a:lnSpc>
                <a:spcPct val="138002"/>
              </a:lnSpc>
              <a:spcBef>
                <a:spcPts val="0"/>
              </a:spcBef>
              <a:spcAft>
                <a:spcPts val="0"/>
              </a:spcAft>
              <a:buNone/>
            </a:pPr>
            <a:r>
              <a:rPr lang="en" sz="3500" b="1" i="0" u="none" strike="noStrike" cap="none">
                <a:solidFill>
                  <a:srgbClr val="231F20"/>
                </a:solidFill>
                <a:latin typeface="Proxima Nova"/>
                <a:ea typeface="Proxima Nova"/>
                <a:cs typeface="Proxima Nova"/>
                <a:sym typeface="Proxima Nova"/>
              </a:rPr>
              <a:t>O</a:t>
            </a:r>
            <a:r>
              <a:rPr lang="en" sz="3500" b="1">
                <a:solidFill>
                  <a:srgbClr val="231F20"/>
                </a:solidFill>
                <a:latin typeface="Proxima Nova"/>
                <a:ea typeface="Proxima Nova"/>
                <a:cs typeface="Proxima Nova"/>
                <a:sym typeface="Proxima Nova"/>
              </a:rPr>
              <a:t>verview</a:t>
            </a:r>
            <a:endParaRPr sz="700" b="1">
              <a:latin typeface="Proxima Nova"/>
              <a:ea typeface="Proxima Nova"/>
              <a:cs typeface="Proxima Nova"/>
              <a:sym typeface="Proxima Nova"/>
            </a:endParaRPr>
          </a:p>
        </p:txBody>
      </p:sp>
      <p:sp>
        <p:nvSpPr>
          <p:cNvPr id="156" name="Google Shape;156;p27"/>
          <p:cNvSpPr txBox="1"/>
          <p:nvPr/>
        </p:nvSpPr>
        <p:spPr>
          <a:xfrm>
            <a:off x="572150" y="2076300"/>
            <a:ext cx="2081700" cy="1580700"/>
          </a:xfrm>
          <a:prstGeom prst="rect">
            <a:avLst/>
          </a:prstGeom>
          <a:noFill/>
          <a:ln>
            <a:noFill/>
          </a:ln>
        </p:spPr>
        <p:txBody>
          <a:bodyPr spcFirstLastPara="1" wrap="square" lIns="0" tIns="0" rIns="0" bIns="0" anchor="t" anchorCtr="0">
            <a:spAutoFit/>
          </a:bodyPr>
          <a:lstStyle/>
          <a:p>
            <a:pPr marL="0" marR="0" lvl="0" indent="0" algn="ctr" rtl="0">
              <a:lnSpc>
                <a:spcPct val="138000"/>
              </a:lnSpc>
              <a:spcBef>
                <a:spcPts val="0"/>
              </a:spcBef>
              <a:spcAft>
                <a:spcPts val="0"/>
              </a:spcAft>
              <a:buNone/>
            </a:pPr>
            <a:r>
              <a:rPr lang="en" sz="1300" i="0" u="none" strike="noStrike" cap="none">
                <a:solidFill>
                  <a:srgbClr val="231F20"/>
                </a:solidFill>
                <a:latin typeface="Proxima Nova Semibold"/>
                <a:ea typeface="Proxima Nova Semibold"/>
                <a:cs typeface="Proxima Nova Semibold"/>
                <a:sym typeface="Proxima Nova Semibold"/>
              </a:rPr>
              <a:t>This report provides a comprehensive overview of Olist Store covering various facets of its operations and performance over the span of 3 years</a:t>
            </a:r>
            <a:endParaRPr sz="900">
              <a:latin typeface="Proxima Nova Semibold"/>
              <a:ea typeface="Proxima Nova Semibold"/>
              <a:cs typeface="Proxima Nova Semibold"/>
              <a:sym typeface="Proxima Nova Semibold"/>
            </a:endParaRPr>
          </a:p>
        </p:txBody>
      </p:sp>
      <p:sp>
        <p:nvSpPr>
          <p:cNvPr id="157" name="Google Shape;157;p27"/>
          <p:cNvSpPr txBox="1"/>
          <p:nvPr/>
        </p:nvSpPr>
        <p:spPr>
          <a:xfrm>
            <a:off x="3008278" y="1101736"/>
            <a:ext cx="3127500" cy="1581000"/>
          </a:xfrm>
          <a:prstGeom prst="rect">
            <a:avLst/>
          </a:prstGeom>
          <a:noFill/>
          <a:ln>
            <a:noFill/>
          </a:ln>
        </p:spPr>
        <p:txBody>
          <a:bodyPr spcFirstLastPara="1" wrap="square" lIns="0" tIns="0" rIns="0" bIns="0" anchor="t" anchorCtr="0">
            <a:spAutoFit/>
          </a:bodyPr>
          <a:lstStyle/>
          <a:p>
            <a:pPr marL="0" marR="0" lvl="0" indent="0" algn="ctr" rtl="0">
              <a:lnSpc>
                <a:spcPct val="138017"/>
              </a:lnSpc>
              <a:spcBef>
                <a:spcPts val="0"/>
              </a:spcBef>
              <a:spcAft>
                <a:spcPts val="0"/>
              </a:spcAft>
              <a:buNone/>
            </a:pPr>
            <a:r>
              <a:rPr lang="en" sz="1300" i="0" u="none" strike="noStrike" cap="none">
                <a:solidFill>
                  <a:srgbClr val="231F20"/>
                </a:solidFill>
                <a:latin typeface="Proxima Nova Semibold"/>
                <a:ea typeface="Proxima Nova Semibold"/>
                <a:cs typeface="Proxima Nova Semibold"/>
                <a:sym typeface="Proxima Nova Semibold"/>
              </a:rPr>
              <a:t>We have analyzed a wide range of data, including transaction records, geographical traffic and customer behaviour to offer insights into key areas such as sales, customer retention, product performance, and user experience</a:t>
            </a:r>
            <a:endParaRPr sz="900">
              <a:latin typeface="Proxima Nova Semibold"/>
              <a:ea typeface="Proxima Nova Semibold"/>
              <a:cs typeface="Proxima Nova Semibold"/>
              <a:sym typeface="Proxima Nova Semibold"/>
            </a:endParaRPr>
          </a:p>
        </p:txBody>
      </p:sp>
      <p:sp>
        <p:nvSpPr>
          <p:cNvPr id="158" name="Google Shape;158;p27"/>
          <p:cNvSpPr txBox="1"/>
          <p:nvPr/>
        </p:nvSpPr>
        <p:spPr>
          <a:xfrm>
            <a:off x="6605550" y="2076300"/>
            <a:ext cx="2252100" cy="2133000"/>
          </a:xfrm>
          <a:prstGeom prst="rect">
            <a:avLst/>
          </a:prstGeom>
          <a:noFill/>
          <a:ln>
            <a:noFill/>
          </a:ln>
        </p:spPr>
        <p:txBody>
          <a:bodyPr spcFirstLastPara="1" wrap="square" lIns="0" tIns="0" rIns="0" bIns="0" anchor="t" anchorCtr="0">
            <a:spAutoFit/>
          </a:bodyPr>
          <a:lstStyle/>
          <a:p>
            <a:pPr marL="0" marR="0" lvl="0" indent="0" algn="ctr" rtl="0">
              <a:lnSpc>
                <a:spcPct val="138000"/>
              </a:lnSpc>
              <a:spcBef>
                <a:spcPts val="0"/>
              </a:spcBef>
              <a:spcAft>
                <a:spcPts val="0"/>
              </a:spcAft>
              <a:buNone/>
            </a:pPr>
            <a:r>
              <a:rPr lang="en" sz="1300" i="0" u="none" strike="noStrike" cap="none">
                <a:solidFill>
                  <a:srgbClr val="231F20"/>
                </a:solidFill>
                <a:latin typeface="Proxima Nova Semibold"/>
                <a:ea typeface="Proxima Nova Semibold"/>
                <a:cs typeface="Proxima Nova Semibold"/>
                <a:sym typeface="Proxima Nova Semibold"/>
              </a:rPr>
              <a:t>Throughout this report, we will highlight key findings and recommendations that can guide Olist Store in making data-driven decisions to enhance its e-commerce operations and foster sustainable growth</a:t>
            </a:r>
            <a:endParaRPr sz="900">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About the Data</a:t>
            </a:r>
            <a:endParaRPr b="1"/>
          </a:p>
        </p:txBody>
      </p:sp>
      <p:sp>
        <p:nvSpPr>
          <p:cNvPr id="164" name="Google Shape;164;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sz="1900">
                <a:solidFill>
                  <a:schemeClr val="dk1"/>
                </a:solidFill>
              </a:rPr>
              <a:t>The dataset has information on </a:t>
            </a:r>
            <a:r>
              <a:rPr lang="en" sz="1900" b="1">
                <a:solidFill>
                  <a:srgbClr val="741B47"/>
                </a:solidFill>
              </a:rPr>
              <a:t>100,000</a:t>
            </a:r>
            <a:r>
              <a:rPr lang="en" sz="1900">
                <a:solidFill>
                  <a:srgbClr val="741B47"/>
                </a:solidFill>
              </a:rPr>
              <a:t> </a:t>
            </a:r>
            <a:r>
              <a:rPr lang="en" sz="1900">
                <a:solidFill>
                  <a:schemeClr val="dk1"/>
                </a:solidFill>
              </a:rPr>
              <a:t>orders from </a:t>
            </a:r>
            <a:r>
              <a:rPr lang="en" sz="1900" b="1">
                <a:solidFill>
                  <a:srgbClr val="741B47"/>
                </a:solidFill>
              </a:rPr>
              <a:t>2016 to 2018</a:t>
            </a:r>
            <a:r>
              <a:rPr lang="en" sz="1900">
                <a:solidFill>
                  <a:schemeClr val="dk1"/>
                </a:solidFill>
              </a:rPr>
              <a:t> from several sellers located in Brazil. </a:t>
            </a:r>
            <a:br>
              <a:rPr lang="en" sz="1900">
                <a:solidFill>
                  <a:schemeClr val="dk1"/>
                </a:solidFill>
              </a:rPr>
            </a:br>
            <a:endParaRPr sz="1900">
              <a:solidFill>
                <a:schemeClr val="dk1"/>
              </a:solidFill>
            </a:endParaRPr>
          </a:p>
          <a:p>
            <a:pPr marL="457200" lvl="0" indent="-342900" algn="l" rtl="0">
              <a:spcBef>
                <a:spcPts val="0"/>
              </a:spcBef>
              <a:spcAft>
                <a:spcPts val="0"/>
              </a:spcAft>
              <a:buClr>
                <a:schemeClr val="dk1"/>
              </a:buClr>
              <a:buSzPts val="1800"/>
              <a:buChar char="●"/>
            </a:pPr>
            <a:r>
              <a:rPr lang="en" sz="1900">
                <a:solidFill>
                  <a:schemeClr val="dk1"/>
                </a:solidFill>
              </a:rPr>
              <a:t>The orders include details such as order status, price, payment, customer location, product categories, and reviews written by customers. The geolocation data is associated to Brazilian zip codes with latitude and longitude coordinates.</a:t>
            </a:r>
            <a:br>
              <a:rPr lang="en">
                <a:solidFill>
                  <a:schemeClr val="dk1"/>
                </a:solidFill>
              </a:rPr>
            </a:br>
            <a:br>
              <a:rPr lang="en">
                <a:solidFill>
                  <a:schemeClr val="dk1"/>
                </a:solidFill>
              </a:rPr>
            </a:b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9"/>
          <p:cNvSpPr txBox="1">
            <a:spLocks noGrp="1"/>
          </p:cNvSpPr>
          <p:nvPr>
            <p:ph type="title"/>
          </p:nvPr>
        </p:nvSpPr>
        <p:spPr>
          <a:xfrm>
            <a:off x="311700" y="285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t>KPI 1: Weekday Vs Weekend Payment Statistics</a:t>
            </a:r>
            <a:endParaRPr sz="1800" b="1"/>
          </a:p>
        </p:txBody>
      </p:sp>
      <p:sp>
        <p:nvSpPr>
          <p:cNvPr id="170" name="Google Shape;170;p29"/>
          <p:cNvSpPr txBox="1">
            <a:spLocks noGrp="1"/>
          </p:cNvSpPr>
          <p:nvPr>
            <p:ph type="body" idx="1"/>
          </p:nvPr>
        </p:nvSpPr>
        <p:spPr>
          <a:xfrm>
            <a:off x="3899925" y="987550"/>
            <a:ext cx="4932300" cy="38862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rPr>
              <a:t>It is evident that customers display a clear payment behavior pattern. The majority of payments occur during weekdays while the weekend sees a decline in payment activity. This can have a substantial impact on the store's revenue stream.</a:t>
            </a:r>
            <a:br>
              <a:rPr lang="en" sz="1500">
                <a:solidFill>
                  <a:srgbClr val="000000"/>
                </a:solidFill>
              </a:rPr>
            </a:b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To address the weekend payment decline, the client can consider implementing targeted promotion campaigns on weekends. These promotions could include weekend-specific discounts, flash sales, or limited-time offers to motivate customers to make purchases during these days.</a:t>
            </a:r>
            <a:endParaRPr sz="1500">
              <a:solidFill>
                <a:srgbClr val="000000"/>
              </a:solidFill>
            </a:endParaRPr>
          </a:p>
        </p:txBody>
      </p:sp>
      <p:pic>
        <p:nvPicPr>
          <p:cNvPr id="171" name="Google Shape;171;p29"/>
          <p:cNvPicPr preferRelativeResize="0"/>
          <p:nvPr/>
        </p:nvPicPr>
        <p:blipFill>
          <a:blip r:embed="rId3">
            <a:alphaModFix/>
          </a:blip>
          <a:stretch>
            <a:fillRect/>
          </a:stretch>
        </p:blipFill>
        <p:spPr>
          <a:xfrm>
            <a:off x="243825" y="1372525"/>
            <a:ext cx="3595125" cy="281144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58150" y="285000"/>
            <a:ext cx="8411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t>KPI 2: Orders With Review Score 5 And Payment Type As Credit Card</a:t>
            </a:r>
            <a:endParaRPr sz="1800" b="1"/>
          </a:p>
        </p:txBody>
      </p:sp>
      <p:sp>
        <p:nvSpPr>
          <p:cNvPr id="177" name="Google Shape;177;p30"/>
          <p:cNvSpPr txBox="1">
            <a:spLocks noGrp="1"/>
          </p:cNvSpPr>
          <p:nvPr>
            <p:ph type="body" idx="1"/>
          </p:nvPr>
        </p:nvSpPr>
        <p:spPr>
          <a:xfrm>
            <a:off x="3294125" y="804675"/>
            <a:ext cx="5538300" cy="4080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rPr>
              <a:t>It was observed that the number of orders with a review score of 5 is significantly higher when customers use credit cards as their payment method, compared to other payment types.</a:t>
            </a:r>
            <a:br>
              <a:rPr lang="en" sz="1500">
                <a:solidFill>
                  <a:srgbClr val="000000"/>
                </a:solidFill>
              </a:rPr>
            </a:b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Client can promote credit card payments by providing clear incentives such as cashback rewards, loyalty points, or exclusive discounts for customers who choose this payment method.</a:t>
            </a:r>
            <a:br>
              <a:rPr lang="en" sz="1500">
                <a:solidFill>
                  <a:srgbClr val="000000"/>
                </a:solidFill>
              </a:rPr>
            </a:b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However, it's crucial to improve the experience for other methods. It has to be ensured that the process for alternative payment options is as smooth and secure as possible, and consider offering additional benefits or assurances to build trust in these methods.</a:t>
            </a:r>
            <a:endParaRPr sz="1500">
              <a:solidFill>
                <a:srgbClr val="000000"/>
              </a:solidFill>
            </a:endParaRPr>
          </a:p>
        </p:txBody>
      </p:sp>
      <p:pic>
        <p:nvPicPr>
          <p:cNvPr id="178" name="Google Shape;178;p30"/>
          <p:cNvPicPr preferRelativeResize="0"/>
          <p:nvPr/>
        </p:nvPicPr>
        <p:blipFill>
          <a:blip r:embed="rId3">
            <a:alphaModFix/>
          </a:blip>
          <a:stretch>
            <a:fillRect/>
          </a:stretch>
        </p:blipFill>
        <p:spPr>
          <a:xfrm>
            <a:off x="358150" y="1995488"/>
            <a:ext cx="2590800" cy="11525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1"/>
          <p:cNvSpPr txBox="1">
            <a:spLocks noGrp="1"/>
          </p:cNvSpPr>
          <p:nvPr>
            <p:ph type="title"/>
          </p:nvPr>
        </p:nvSpPr>
        <p:spPr>
          <a:xfrm>
            <a:off x="311700" y="285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000" b="1"/>
              <a:t>KPI 3: Average Number Of Delivery Days Taken For Pet Shop</a:t>
            </a:r>
            <a:endParaRPr sz="2000" b="1"/>
          </a:p>
        </p:txBody>
      </p:sp>
      <p:sp>
        <p:nvSpPr>
          <p:cNvPr id="184" name="Google Shape;184;p31"/>
          <p:cNvSpPr txBox="1">
            <a:spLocks noGrp="1"/>
          </p:cNvSpPr>
          <p:nvPr>
            <p:ph type="body" idx="1"/>
          </p:nvPr>
        </p:nvSpPr>
        <p:spPr>
          <a:xfrm>
            <a:off x="3294125" y="804675"/>
            <a:ext cx="5538300" cy="40806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500">
              <a:solidFill>
                <a:srgbClr val="000000"/>
              </a:solidFill>
            </a:endParaRPr>
          </a:p>
          <a:p>
            <a:pPr marL="0" lvl="0" indent="0" algn="l" rtl="0">
              <a:lnSpc>
                <a:spcPct val="115000"/>
              </a:lnSpc>
              <a:spcBef>
                <a:spcPts val="0"/>
              </a:spcBef>
              <a:spcAft>
                <a:spcPts val="0"/>
              </a:spcAft>
              <a:buNone/>
            </a:pPr>
            <a:endParaRPr sz="1500">
              <a:solidFill>
                <a:srgbClr val="000000"/>
              </a:solidFill>
            </a:endParaRPr>
          </a:p>
          <a:p>
            <a:pPr marL="457200" lvl="0" indent="0" algn="l" rtl="0">
              <a:spcBef>
                <a:spcPts val="0"/>
              </a:spcBef>
              <a:spcAft>
                <a:spcPts val="1200"/>
              </a:spcAft>
              <a:buNone/>
            </a:pPr>
            <a:endParaRPr sz="1500">
              <a:solidFill>
                <a:srgbClr val="000000"/>
              </a:solidFill>
            </a:endParaRPr>
          </a:p>
        </p:txBody>
      </p:sp>
      <p:pic>
        <p:nvPicPr>
          <p:cNvPr id="185" name="Google Shape;185;p31"/>
          <p:cNvPicPr preferRelativeResize="0"/>
          <p:nvPr/>
        </p:nvPicPr>
        <p:blipFill>
          <a:blip r:embed="rId3">
            <a:alphaModFix/>
          </a:blip>
          <a:stretch>
            <a:fillRect/>
          </a:stretch>
        </p:blipFill>
        <p:spPr>
          <a:xfrm>
            <a:off x="237750" y="1927825"/>
            <a:ext cx="2657475" cy="1057275"/>
          </a:xfrm>
          <a:prstGeom prst="rect">
            <a:avLst/>
          </a:prstGeom>
          <a:noFill/>
          <a:ln w="9525" cap="flat" cmpd="sng">
            <a:solidFill>
              <a:schemeClr val="dk1"/>
            </a:solidFill>
            <a:prstDash val="solid"/>
            <a:round/>
            <a:headEnd type="none" w="sm" len="sm"/>
            <a:tailEnd type="none" w="sm" len="sm"/>
          </a:ln>
        </p:spPr>
      </p:pic>
      <p:sp>
        <p:nvSpPr>
          <p:cNvPr id="186" name="Google Shape;186;p31"/>
          <p:cNvSpPr txBox="1">
            <a:spLocks noGrp="1"/>
          </p:cNvSpPr>
          <p:nvPr>
            <p:ph type="body" idx="1"/>
          </p:nvPr>
        </p:nvSpPr>
        <p:spPr>
          <a:xfrm>
            <a:off x="3294125" y="804675"/>
            <a:ext cx="5538300" cy="4080600"/>
          </a:xfrm>
          <a:prstGeom prst="rect">
            <a:avLst/>
          </a:prstGeom>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rPr>
              <a:t>An average delivery time of 11 days suggests that the Pet Shop may have an efficient and quick delivery process.</a:t>
            </a:r>
            <a:br>
              <a:rPr lang="en" sz="1500">
                <a:solidFill>
                  <a:srgbClr val="000000"/>
                </a:solidFill>
              </a:rPr>
            </a:b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The Pet Shop should also assess what delivery times competitors in the same industry offer, this can help in setting realistic benchmarks for improvement.</a:t>
            </a:r>
            <a:br>
              <a:rPr lang="en" sz="1500">
                <a:solidFill>
                  <a:srgbClr val="000000"/>
                </a:solidFill>
              </a:rPr>
            </a:br>
            <a:endParaRPr sz="1500">
              <a:solidFill>
                <a:srgbClr val="000000"/>
              </a:solidFill>
            </a:endParaRPr>
          </a:p>
          <a:p>
            <a:pPr marL="457200" lvl="0" indent="-323850" algn="l" rtl="0">
              <a:spcBef>
                <a:spcPts val="0"/>
              </a:spcBef>
              <a:spcAft>
                <a:spcPts val="0"/>
              </a:spcAft>
              <a:buClr>
                <a:srgbClr val="000000"/>
              </a:buClr>
              <a:buSzPts val="1500"/>
              <a:buChar char="●"/>
            </a:pPr>
            <a:r>
              <a:rPr lang="en" sz="1500">
                <a:solidFill>
                  <a:srgbClr val="000000"/>
                </a:solidFill>
              </a:rPr>
              <a:t>Collecting feedback from customers about their delivery experiences can provide valuable insights into specific areas of improvement.</a:t>
            </a:r>
            <a:endParaRPr sz="1500">
              <a:solidFill>
                <a:srgbClr val="000000"/>
              </a:solidFill>
            </a:endParaRPr>
          </a:p>
          <a:p>
            <a:pPr marL="0" lvl="0" indent="0" algn="l" rtl="0">
              <a:spcBef>
                <a:spcPts val="1200"/>
              </a:spcBef>
              <a:spcAft>
                <a:spcPts val="1200"/>
              </a:spcAft>
              <a:buNone/>
            </a:pPr>
            <a:endParaRPr sz="15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2"/>
          <p:cNvSpPr txBox="1">
            <a:spLocks noGrp="1"/>
          </p:cNvSpPr>
          <p:nvPr>
            <p:ph type="title"/>
          </p:nvPr>
        </p:nvSpPr>
        <p:spPr>
          <a:xfrm>
            <a:off x="311700" y="285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t>KPI 4: Average Price &amp; Payment Values From Customers Of Sao Paulo City </a:t>
            </a:r>
            <a:endParaRPr sz="1800" b="1"/>
          </a:p>
        </p:txBody>
      </p:sp>
      <p:sp>
        <p:nvSpPr>
          <p:cNvPr id="192" name="Google Shape;192;p32"/>
          <p:cNvSpPr txBox="1">
            <a:spLocks noGrp="1"/>
          </p:cNvSpPr>
          <p:nvPr>
            <p:ph type="body" idx="1"/>
          </p:nvPr>
        </p:nvSpPr>
        <p:spPr>
          <a:xfrm>
            <a:off x="3294125" y="804675"/>
            <a:ext cx="5538300" cy="40806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rgbClr val="000000"/>
              </a:buClr>
              <a:buSzPts val="1500"/>
              <a:buChar char="●"/>
            </a:pPr>
            <a:r>
              <a:rPr lang="en" sz="1500">
                <a:solidFill>
                  <a:srgbClr val="000000"/>
                </a:solidFill>
              </a:rPr>
              <a:t>High payment value and low average prices compared to others cities indicates a strategic emphasis on gaining market share and maximizing revenues.</a:t>
            </a:r>
            <a:br>
              <a:rPr lang="en" sz="1500">
                <a:solidFill>
                  <a:srgbClr val="000000"/>
                </a:solidFill>
              </a:rPr>
            </a:br>
            <a:endParaRPr sz="1500">
              <a:solidFill>
                <a:srgbClr val="000000"/>
              </a:solidFill>
            </a:endParaRPr>
          </a:p>
          <a:p>
            <a:pPr marL="457200" lvl="0" indent="-323850" algn="l" rtl="0">
              <a:lnSpc>
                <a:spcPct val="115000"/>
              </a:lnSpc>
              <a:spcBef>
                <a:spcPts val="0"/>
              </a:spcBef>
              <a:spcAft>
                <a:spcPts val="0"/>
              </a:spcAft>
              <a:buClr>
                <a:srgbClr val="000000"/>
              </a:buClr>
              <a:buSzPts val="1500"/>
              <a:buChar char="●"/>
            </a:pPr>
            <a:r>
              <a:rPr lang="en" sz="1500">
                <a:solidFill>
                  <a:srgbClr val="000000"/>
                </a:solidFill>
              </a:rPr>
              <a:t>The business may have deep understanding of the competitive landscape in Sao Paulo and uses pricing as a strategic tool to stand out among competitors.</a:t>
            </a:r>
            <a:br>
              <a:rPr lang="en" sz="1500">
                <a:solidFill>
                  <a:srgbClr val="000000"/>
                </a:solidFill>
              </a:rPr>
            </a:br>
            <a:endParaRPr sz="1500">
              <a:solidFill>
                <a:srgbClr val="000000"/>
              </a:solidFill>
            </a:endParaRPr>
          </a:p>
          <a:p>
            <a:pPr marL="457200" lvl="0" indent="-323850" algn="l" rtl="0">
              <a:lnSpc>
                <a:spcPct val="115000"/>
              </a:lnSpc>
              <a:spcBef>
                <a:spcPts val="0"/>
              </a:spcBef>
              <a:spcAft>
                <a:spcPts val="0"/>
              </a:spcAft>
              <a:buClr>
                <a:srgbClr val="000000"/>
              </a:buClr>
              <a:buSzPts val="1500"/>
              <a:buChar char="●"/>
            </a:pPr>
            <a:r>
              <a:rPr lang="en" sz="1500">
                <a:solidFill>
                  <a:srgbClr val="000000"/>
                </a:solidFill>
              </a:rPr>
              <a:t>Providing a balance of lower prices and high-quality  products or services may contribute to customer loyalty and repeat business in Sao Paulo.</a:t>
            </a:r>
            <a:br>
              <a:rPr lang="en" sz="1500">
                <a:solidFill>
                  <a:srgbClr val="000000"/>
                </a:solidFill>
              </a:rPr>
            </a:br>
            <a:endParaRPr sz="1500">
              <a:solidFill>
                <a:srgbClr val="000000"/>
              </a:solidFill>
            </a:endParaRPr>
          </a:p>
          <a:p>
            <a:pPr marL="457200" lvl="0" indent="-323850" algn="l" rtl="0">
              <a:lnSpc>
                <a:spcPct val="115000"/>
              </a:lnSpc>
              <a:spcBef>
                <a:spcPts val="0"/>
              </a:spcBef>
              <a:spcAft>
                <a:spcPts val="0"/>
              </a:spcAft>
              <a:buClr>
                <a:srgbClr val="000000"/>
              </a:buClr>
              <a:buSzPts val="1500"/>
              <a:buChar char="●"/>
            </a:pPr>
            <a:r>
              <a:rPr lang="en" sz="1500">
                <a:solidFill>
                  <a:srgbClr val="000000"/>
                </a:solidFill>
              </a:rPr>
              <a:t>Same tactic can be applied to gain confidence in other cities as well.</a:t>
            </a:r>
            <a:br>
              <a:rPr lang="en" sz="1500" b="1">
                <a:solidFill>
                  <a:srgbClr val="000000"/>
                </a:solidFill>
              </a:rPr>
            </a:br>
            <a:endParaRPr sz="1500" b="1">
              <a:solidFill>
                <a:srgbClr val="000000"/>
              </a:solidFill>
            </a:endParaRPr>
          </a:p>
          <a:p>
            <a:pPr marL="12700" lvl="0" indent="0" algn="l" rtl="0">
              <a:lnSpc>
                <a:spcPct val="115000"/>
              </a:lnSpc>
              <a:spcBef>
                <a:spcPts val="0"/>
              </a:spcBef>
              <a:spcAft>
                <a:spcPts val="0"/>
              </a:spcAft>
              <a:buNone/>
            </a:pPr>
            <a:br>
              <a:rPr lang="en" sz="1500" b="1">
                <a:solidFill>
                  <a:srgbClr val="000000"/>
                </a:solidFill>
              </a:rPr>
            </a:br>
            <a:endParaRPr sz="1500" b="1">
              <a:solidFill>
                <a:srgbClr val="000000"/>
              </a:solidFill>
            </a:endParaRPr>
          </a:p>
          <a:p>
            <a:pPr marL="12700" lvl="0" indent="0" algn="l" rtl="0">
              <a:lnSpc>
                <a:spcPct val="115000"/>
              </a:lnSpc>
              <a:spcBef>
                <a:spcPts val="0"/>
              </a:spcBef>
              <a:spcAft>
                <a:spcPts val="0"/>
              </a:spcAft>
              <a:buNone/>
            </a:pPr>
            <a:endParaRPr sz="1500" b="1">
              <a:solidFill>
                <a:srgbClr val="000000"/>
              </a:solidFill>
            </a:endParaRPr>
          </a:p>
        </p:txBody>
      </p:sp>
      <p:pic>
        <p:nvPicPr>
          <p:cNvPr id="193" name="Google Shape;193;p32"/>
          <p:cNvPicPr preferRelativeResize="0"/>
          <p:nvPr/>
        </p:nvPicPr>
        <p:blipFill>
          <a:blip r:embed="rId3">
            <a:alphaModFix/>
          </a:blip>
          <a:stretch>
            <a:fillRect/>
          </a:stretch>
        </p:blipFill>
        <p:spPr>
          <a:xfrm>
            <a:off x="152413" y="1223525"/>
            <a:ext cx="2819400" cy="1028700"/>
          </a:xfrm>
          <a:prstGeom prst="rect">
            <a:avLst/>
          </a:prstGeom>
          <a:noFill/>
          <a:ln w="9525" cap="flat" cmpd="sng">
            <a:solidFill>
              <a:schemeClr val="dk1"/>
            </a:solidFill>
            <a:prstDash val="solid"/>
            <a:round/>
            <a:headEnd type="none" w="sm" len="sm"/>
            <a:tailEnd type="none" w="sm" len="sm"/>
          </a:ln>
        </p:spPr>
      </p:pic>
      <p:pic>
        <p:nvPicPr>
          <p:cNvPr id="194" name="Google Shape;194;p32"/>
          <p:cNvPicPr preferRelativeResize="0"/>
          <p:nvPr/>
        </p:nvPicPr>
        <p:blipFill>
          <a:blip r:embed="rId4">
            <a:alphaModFix/>
          </a:blip>
          <a:stretch>
            <a:fillRect/>
          </a:stretch>
        </p:blipFill>
        <p:spPr>
          <a:xfrm>
            <a:off x="100025" y="3204925"/>
            <a:ext cx="2924175" cy="1085850"/>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2850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1800" b="1"/>
              <a:t>KPI 5: Relationship Between Shipping Days Vs Review Scores</a:t>
            </a:r>
            <a:endParaRPr sz="1800" b="1"/>
          </a:p>
          <a:p>
            <a:pPr marL="0" lvl="0" indent="0" algn="l" rtl="0">
              <a:spcBef>
                <a:spcPts val="0"/>
              </a:spcBef>
              <a:spcAft>
                <a:spcPts val="0"/>
              </a:spcAft>
              <a:buSzPts val="990"/>
              <a:buNone/>
            </a:pPr>
            <a:endParaRPr sz="1800" b="1"/>
          </a:p>
        </p:txBody>
      </p:sp>
      <p:sp>
        <p:nvSpPr>
          <p:cNvPr id="200" name="Google Shape;200;p33"/>
          <p:cNvSpPr txBox="1">
            <a:spLocks noGrp="1"/>
          </p:cNvSpPr>
          <p:nvPr>
            <p:ph type="body" idx="1"/>
          </p:nvPr>
        </p:nvSpPr>
        <p:spPr>
          <a:xfrm>
            <a:off x="3911350" y="817375"/>
            <a:ext cx="4921200" cy="4068000"/>
          </a:xfrm>
          <a:prstGeom prst="rect">
            <a:avLst/>
          </a:prstGeom>
          <a:noFill/>
        </p:spPr>
        <p:txBody>
          <a:bodyPr spcFirstLastPara="1" wrap="square" lIns="91425" tIns="91425" rIns="91425" bIns="91425" anchor="t" anchorCtr="0">
            <a:noAutofit/>
          </a:bodyPr>
          <a:lstStyle/>
          <a:p>
            <a:pPr marL="457200" lvl="0" indent="-323850" algn="l" rtl="0">
              <a:spcBef>
                <a:spcPts val="0"/>
              </a:spcBef>
              <a:spcAft>
                <a:spcPts val="0"/>
              </a:spcAft>
              <a:buClr>
                <a:srgbClr val="000000"/>
              </a:buClr>
              <a:buSzPts val="1500"/>
              <a:buChar char="●"/>
            </a:pPr>
            <a:r>
              <a:rPr lang="en" sz="1500">
                <a:solidFill>
                  <a:srgbClr val="000000"/>
                </a:solidFill>
                <a:highlight>
                  <a:srgbClr val="9FC5E8"/>
                </a:highlight>
              </a:rPr>
              <a:t>We noticed an inverse relationship between the number of shipping days required for an order to reach the customer and the review scores provided by customers. In other words, as the shipping duration increases, the review scores tend to decrease.</a:t>
            </a:r>
            <a:br>
              <a:rPr lang="en" sz="1500">
                <a:solidFill>
                  <a:srgbClr val="000000"/>
                </a:solidFill>
                <a:highlight>
                  <a:srgbClr val="9FC5E8"/>
                </a:highlight>
              </a:rPr>
            </a:br>
            <a:endParaRPr sz="1500">
              <a:solidFill>
                <a:srgbClr val="000000"/>
              </a:solidFill>
              <a:highlight>
                <a:srgbClr val="9FC5E8"/>
              </a:highlight>
            </a:endParaRPr>
          </a:p>
          <a:p>
            <a:pPr marL="457200" lvl="0" indent="-323850" algn="l" rtl="0">
              <a:spcBef>
                <a:spcPts val="0"/>
              </a:spcBef>
              <a:spcAft>
                <a:spcPts val="0"/>
              </a:spcAft>
              <a:buClr>
                <a:srgbClr val="000000"/>
              </a:buClr>
              <a:buSzPts val="1500"/>
              <a:buChar char="●"/>
            </a:pPr>
            <a:r>
              <a:rPr lang="en" sz="1500">
                <a:solidFill>
                  <a:srgbClr val="000000"/>
                </a:solidFill>
                <a:highlight>
                  <a:srgbClr val="9FC5E8"/>
                </a:highlight>
              </a:rPr>
              <a:t>To enhance customer satisfaction and improve review scores, prioritize shipping and delivery processes. Aim to reduce shipping times by implementing efficient logistics, exploring local distribution centers, and offering faster delivery options for customers willing to pay extra for express shipping.</a:t>
            </a:r>
            <a:endParaRPr sz="1500">
              <a:solidFill>
                <a:srgbClr val="000000"/>
              </a:solidFill>
              <a:highlight>
                <a:srgbClr val="9FC5E8"/>
              </a:highlight>
            </a:endParaRPr>
          </a:p>
        </p:txBody>
      </p:sp>
      <p:pic>
        <p:nvPicPr>
          <p:cNvPr id="201" name="Google Shape;201;p33"/>
          <p:cNvPicPr preferRelativeResize="0"/>
          <p:nvPr/>
        </p:nvPicPr>
        <p:blipFill>
          <a:blip r:embed="rId3">
            <a:alphaModFix/>
          </a:blip>
          <a:stretch>
            <a:fillRect/>
          </a:stretch>
        </p:blipFill>
        <p:spPr>
          <a:xfrm>
            <a:off x="162200" y="1646375"/>
            <a:ext cx="3701925" cy="2141525"/>
          </a:xfrm>
          <a:prstGeom prst="rect">
            <a:avLst/>
          </a:prstGeom>
          <a:noFill/>
          <a:ln w="9525" cap="flat" cmpd="sng">
            <a:solidFill>
              <a:schemeClr val="dk1"/>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899</Words>
  <Application>Microsoft Office PowerPoint</Application>
  <PresentationFormat>On-screen Show (16:9)</PresentationFormat>
  <Paragraphs>41</Paragraphs>
  <Slides>10</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10</vt:i4>
      </vt:variant>
    </vt:vector>
  </HeadingPairs>
  <TitlesOfParts>
    <vt:vector size="17" baseType="lpstr">
      <vt:lpstr>Proxima Nova Semibold</vt:lpstr>
      <vt:lpstr>Arial</vt:lpstr>
      <vt:lpstr>Calibri</vt:lpstr>
      <vt:lpstr>Georgia</vt:lpstr>
      <vt:lpstr>Proxima Nova</vt:lpstr>
      <vt:lpstr>Spearmint</vt:lpstr>
      <vt:lpstr>Office Theme</vt:lpstr>
      <vt:lpstr>Olist Store : Data Analysis </vt:lpstr>
      <vt:lpstr>Overview</vt:lpstr>
      <vt:lpstr>PowerPoint Presentation</vt:lpstr>
      <vt:lpstr>About the Data</vt:lpstr>
      <vt:lpstr>KPI 1: Weekday Vs Weekend Payment Statistics</vt:lpstr>
      <vt:lpstr>KPI 2: Orders With Review Score 5 And Payment Type As Credit Card</vt:lpstr>
      <vt:lpstr>KPI 3: Average Number Of Delivery Days Taken For Pet Shop</vt:lpstr>
      <vt:lpstr>KPI 4: Average Price &amp; Payment Values From Customers Of Sao Paulo City </vt:lpstr>
      <vt:lpstr>KPI 5: Relationship Between Shipping Days Vs Review Scores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Olist Store : Data Analysis </dc:title>
  <cp:lastModifiedBy>harshit gupta</cp:lastModifiedBy>
  <cp:revision>2</cp:revision>
  <dcterms:modified xsi:type="dcterms:W3CDTF">2023-12-29T09:18:56Z</dcterms:modified>
</cp:coreProperties>
</file>