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7" r:id="rId3"/>
    <p:sldId id="273" r:id="rId4"/>
    <p:sldId id="268" r:id="rId5"/>
    <p:sldId id="275" r:id="rId6"/>
    <p:sldId id="274" r:id="rId7"/>
    <p:sldId id="258" r:id="rId8"/>
    <p:sldId id="277" r:id="rId9"/>
    <p:sldId id="259" r:id="rId10"/>
    <p:sldId id="26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9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hemantgupta0801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5D898-B474-B697-5073-62A02A58DC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93459" y="1827587"/>
            <a:ext cx="7067083" cy="1601413"/>
          </a:xfrm>
        </p:spPr>
        <p:txBody>
          <a:bodyPr>
            <a:normAutofit/>
          </a:bodyPr>
          <a:lstStyle/>
          <a:p>
            <a:r>
              <a:rPr lang="en-IN" sz="3200" dirty="0">
                <a:solidFill>
                  <a:srgbClr val="0070C0"/>
                </a:solidFill>
                <a:latin typeface="Aptos" panose="020B0004020202020204" pitchFamily="34" charset="0"/>
              </a:rPr>
              <a:t>“Data Analysis in SQL &amp; Python”</a:t>
            </a:r>
            <a:br>
              <a:rPr lang="en-IN" sz="3200" dirty="0">
                <a:solidFill>
                  <a:srgbClr val="0070C0"/>
                </a:solidFill>
                <a:latin typeface="Aptos" panose="020B0004020202020204" pitchFamily="34" charset="0"/>
              </a:rPr>
            </a:br>
            <a:endParaRPr lang="en-IN" sz="3200" dirty="0">
              <a:solidFill>
                <a:srgbClr val="0070C0"/>
              </a:solidFill>
              <a:latin typeface="Aptos" panose="020B00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561088-D6AA-266E-D6FE-220922990F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02837" y="4777379"/>
            <a:ext cx="5326143" cy="1126283"/>
          </a:xfrm>
        </p:spPr>
        <p:txBody>
          <a:bodyPr>
            <a:noAutofit/>
          </a:bodyPr>
          <a:lstStyle/>
          <a:p>
            <a:r>
              <a:rPr lang="en-IN" sz="1400" dirty="0">
                <a:solidFill>
                  <a:srgbClr val="002060"/>
                </a:solidFill>
              </a:rPr>
              <a:t>                                        </a:t>
            </a:r>
            <a:r>
              <a:rPr lang="en-IN" sz="1400" dirty="0">
                <a:solidFill>
                  <a:srgbClr val="002060"/>
                </a:solidFill>
                <a:latin typeface="Aptos" panose="020B0004020202020204" pitchFamily="34" charset="0"/>
              </a:rPr>
              <a:t>By</a:t>
            </a:r>
          </a:p>
          <a:p>
            <a:r>
              <a:rPr lang="en-IN" sz="1400" dirty="0">
                <a:solidFill>
                  <a:srgbClr val="002060"/>
                </a:solidFill>
                <a:latin typeface="Aptos" panose="020B0004020202020204" pitchFamily="34" charset="0"/>
              </a:rPr>
              <a:t>                                          Hemant Gupta</a:t>
            </a:r>
          </a:p>
          <a:p>
            <a:r>
              <a:rPr lang="en-IN" sz="1400" dirty="0">
                <a:solidFill>
                  <a:srgbClr val="0070C0"/>
                </a:solidFill>
                <a:latin typeface="Aptos" panose="020B0004020202020204" pitchFamily="34" charset="0"/>
              </a:rPr>
              <a:t>                   Email- </a:t>
            </a:r>
            <a:r>
              <a:rPr lang="en-IN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Aptos" panose="020B0004020202020204" pitchFamily="34" charset="0"/>
                <a:hlinkClick r:id="rId2"/>
              </a:rPr>
              <a:t>hemantgupta0801@gmail.com</a:t>
            </a:r>
            <a:endParaRPr lang="en-IN" sz="1400" dirty="0">
              <a:solidFill>
                <a:schemeClr val="accent1">
                  <a:lumMod val="60000"/>
                  <a:lumOff val="40000"/>
                </a:schemeClr>
              </a:solidFill>
              <a:latin typeface="Aptos" panose="020B0004020202020204" pitchFamily="34" charset="0"/>
            </a:endParaRPr>
          </a:p>
          <a:p>
            <a:r>
              <a:rPr lang="en-IN" sz="1400" dirty="0">
                <a:solidFill>
                  <a:srgbClr val="0070C0"/>
                </a:solidFill>
                <a:latin typeface="Aptos" panose="020B0004020202020204" pitchFamily="34" charset="0"/>
              </a:rPr>
              <a:t>LinkedIn- </a:t>
            </a:r>
            <a:r>
              <a:rPr lang="en-IN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Aptos" panose="020B0004020202020204" pitchFamily="34" charset="0"/>
              </a:rPr>
              <a:t>https://www.linkedin.com/in/hemant-gupta-4914baa6</a:t>
            </a:r>
          </a:p>
          <a:p>
            <a:endParaRPr lang="en-IN" sz="1400" dirty="0">
              <a:solidFill>
                <a:srgbClr val="0070C0"/>
              </a:solidFill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63801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1EB5B-2341-1554-B431-76E66DD60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4099" y="2490617"/>
            <a:ext cx="6734648" cy="1280890"/>
          </a:xfrm>
        </p:spPr>
        <p:txBody>
          <a:bodyPr>
            <a:normAutofit/>
          </a:bodyPr>
          <a:lstStyle/>
          <a:p>
            <a:r>
              <a:rPr lang="en-IN" sz="4400" dirty="0">
                <a:solidFill>
                  <a:srgbClr val="0070C0"/>
                </a:solidFill>
              </a:rPr>
              <a:t>Thank You </a:t>
            </a:r>
          </a:p>
        </p:txBody>
      </p:sp>
      <p:sp>
        <p:nvSpPr>
          <p:cNvPr id="3" name="Smiley Face 2">
            <a:extLst>
              <a:ext uri="{FF2B5EF4-FFF2-40B4-BE49-F238E27FC236}">
                <a16:creationId xmlns:a16="http://schemas.microsoft.com/office/drawing/2014/main" id="{E6F919D4-5D10-4121-B1DD-6219B7164E4D}"/>
              </a:ext>
            </a:extLst>
          </p:cNvPr>
          <p:cNvSpPr/>
          <p:nvPr/>
        </p:nvSpPr>
        <p:spPr>
          <a:xfrm>
            <a:off x="7164371" y="2564090"/>
            <a:ext cx="688157" cy="716437"/>
          </a:xfrm>
          <a:prstGeom prst="smileyFac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1384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16A3A-6D8B-162D-5BCA-B7B3C4194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0" y="624110"/>
            <a:ext cx="5719481" cy="756455"/>
          </a:xfrm>
        </p:spPr>
        <p:txBody>
          <a:bodyPr>
            <a:noAutofit/>
          </a:bodyPr>
          <a:lstStyle/>
          <a:p>
            <a:r>
              <a:rPr lang="en-IN" sz="4000" u="sng" dirty="0">
                <a:solidFill>
                  <a:srgbClr val="C00000"/>
                </a:solidFill>
                <a:latin typeface="Arial Rounded MT Bold" panose="020F0704030504030204" pitchFamily="34" charset="0"/>
                <a:cs typeface="Aharoni" panose="02010803020104030203" pitchFamily="2" charset="-79"/>
              </a:rPr>
              <a:t>Data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31AFCF-B690-7EFC-F335-AB23EF2DE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53353" y="1800520"/>
            <a:ext cx="8915400" cy="4528562"/>
          </a:xfrm>
        </p:spPr>
        <p:txBody>
          <a:bodyPr>
            <a:normAutofit fontScale="25000" lnSpcReduction="20000"/>
          </a:bodyPr>
          <a:lstStyle/>
          <a:p>
            <a:r>
              <a:rPr lang="en-US" sz="8000" b="1" dirty="0">
                <a:solidFill>
                  <a:srgbClr val="C00000"/>
                </a:solidFill>
                <a:latin typeface="Aptos" panose="020B0004020202020204" pitchFamily="34" charset="0"/>
              </a:rPr>
              <a:t>Data Analysis Process</a:t>
            </a:r>
          </a:p>
          <a:p>
            <a:pPr>
              <a:buFont typeface="+mj-lt"/>
              <a:buAutoNum type="arabicPeriod"/>
            </a:pPr>
            <a:r>
              <a:rPr lang="en-US" sz="5600" b="1" dirty="0">
                <a:latin typeface="Aptos" panose="020B0004020202020204" pitchFamily="34" charset="0"/>
              </a:rPr>
              <a:t>Data Import and Quality Check</a:t>
            </a:r>
            <a:endParaRPr lang="en-US" sz="5600" dirty="0">
              <a:latin typeface="Aptos" panose="020B0004020202020204" pitchFamily="34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5600" dirty="0">
                <a:latin typeface="Aptos" panose="020B0004020202020204" pitchFamily="34" charset="0"/>
              </a:rPr>
              <a:t>Import the CSV file into MySQL Workbench.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5600" dirty="0">
                <a:latin typeface="Aptos" panose="020B0004020202020204" pitchFamily="34" charset="0"/>
              </a:rPr>
              <a:t>Perform data quality checks, such as: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sz="5600" dirty="0">
                <a:latin typeface="Aptos" panose="020B0004020202020204" pitchFamily="34" charset="0"/>
              </a:rPr>
              <a:t>Replacing null values.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sz="5600" dirty="0">
                <a:latin typeface="Aptos" panose="020B0004020202020204" pitchFamily="34" charset="0"/>
              </a:rPr>
              <a:t>Modifying data types.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sz="5600" dirty="0">
                <a:latin typeface="Aptos" panose="020B0004020202020204" pitchFamily="34" charset="0"/>
              </a:rPr>
              <a:t>Removing duplicates.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sz="5600" dirty="0">
                <a:latin typeface="Aptos" panose="020B0004020202020204" pitchFamily="34" charset="0"/>
              </a:rPr>
              <a:t>Standardizing formats (e.g., dates) using SQL queries.</a:t>
            </a:r>
          </a:p>
          <a:p>
            <a:pPr>
              <a:buFont typeface="+mj-lt"/>
              <a:buAutoNum type="arabicPeriod"/>
            </a:pPr>
            <a:r>
              <a:rPr lang="en-US" sz="5600" b="1" dirty="0">
                <a:latin typeface="Aptos" panose="020B0004020202020204" pitchFamily="34" charset="0"/>
              </a:rPr>
              <a:t>Data Cleaning and Export</a:t>
            </a:r>
            <a:endParaRPr lang="en-US" sz="5600" dirty="0">
              <a:latin typeface="Aptos" panose="020B0004020202020204" pitchFamily="34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5600" dirty="0">
                <a:latin typeface="Aptos" panose="020B0004020202020204" pitchFamily="34" charset="0"/>
              </a:rPr>
              <a:t>After cleaning the data in MySQL Workbench, export the cleaned file as a CSV for further analysis.</a:t>
            </a:r>
          </a:p>
          <a:p>
            <a:pPr>
              <a:buFont typeface="+mj-lt"/>
              <a:buAutoNum type="arabicPeriod"/>
            </a:pPr>
            <a:r>
              <a:rPr lang="en-US" sz="5600" b="1" dirty="0">
                <a:latin typeface="Aptos" panose="020B0004020202020204" pitchFamily="34" charset="0"/>
              </a:rPr>
              <a:t>Data Visualization</a:t>
            </a:r>
            <a:endParaRPr lang="en-US" sz="5600" dirty="0">
              <a:latin typeface="Aptos" panose="020B0004020202020204" pitchFamily="34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5600" dirty="0">
                <a:latin typeface="Aptos" panose="020B0004020202020204" pitchFamily="34" charset="0"/>
              </a:rPr>
              <a:t>Load the cleaned CSV file into Python to generate visualizations and insights.</a:t>
            </a:r>
          </a:p>
          <a:p>
            <a:pPr>
              <a:buFont typeface="+mj-lt"/>
              <a:buAutoNum type="arabicPeriod"/>
            </a:pPr>
            <a:r>
              <a:rPr lang="en-US" sz="5600" b="1" dirty="0">
                <a:latin typeface="Aptos" panose="020B0004020202020204" pitchFamily="34" charset="0"/>
              </a:rPr>
              <a:t>Initial Data Understanding</a:t>
            </a:r>
            <a:endParaRPr lang="en-US" sz="5600" dirty="0">
              <a:latin typeface="Aptos" panose="020B0004020202020204" pitchFamily="34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5600" dirty="0">
                <a:latin typeface="Aptos" panose="020B0004020202020204" pitchFamily="34" charset="0"/>
              </a:rPr>
              <a:t>Upon first examining the data, I identified that it is sales-related.</a:t>
            </a:r>
          </a:p>
          <a:p>
            <a:pPr marL="0" indent="0">
              <a:buNone/>
            </a:pPr>
            <a:endParaRPr lang="en-IN" sz="1600" dirty="0">
              <a:latin typeface="Aptos" panose="020B0004020202020204" pitchFamily="34" charset="0"/>
            </a:endParaRPr>
          </a:p>
          <a:p>
            <a:pPr marL="0" indent="0">
              <a:buNone/>
            </a:pPr>
            <a:endParaRPr lang="en-IN" sz="1600" dirty="0">
              <a:latin typeface="Aptos" panose="020B0004020202020204" pitchFamily="34" charset="0"/>
            </a:endParaRPr>
          </a:p>
          <a:p>
            <a:pPr marL="0" indent="0">
              <a:buNone/>
            </a:pPr>
            <a:endParaRPr lang="en-IN" sz="1600" dirty="0">
              <a:latin typeface="Aptos" panose="020B0004020202020204" pitchFamily="34" charset="0"/>
            </a:endParaRPr>
          </a:p>
          <a:p>
            <a:pPr marL="0" indent="0">
              <a:buNone/>
            </a:pPr>
            <a:endParaRPr lang="en-IN" sz="1600" dirty="0">
              <a:latin typeface="Aptos" panose="020B0004020202020204" pitchFamily="34" charset="0"/>
            </a:endParaRPr>
          </a:p>
          <a:p>
            <a:pPr marL="0" indent="0">
              <a:buNone/>
            </a:pPr>
            <a:endParaRPr lang="en-IN" sz="1600" dirty="0">
              <a:latin typeface="Aptos" panose="020B0004020202020204" pitchFamily="34" charset="0"/>
            </a:endParaRPr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92911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1E92E-7080-78FA-E4CE-17CEB6081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4990" y="624111"/>
            <a:ext cx="5090752" cy="450546"/>
          </a:xfrm>
        </p:spPr>
        <p:txBody>
          <a:bodyPr>
            <a:noAutofit/>
          </a:bodyPr>
          <a:lstStyle/>
          <a:p>
            <a:r>
              <a:rPr lang="en-IN" sz="2400" b="1" dirty="0">
                <a:solidFill>
                  <a:srgbClr val="0070C0"/>
                </a:solidFill>
                <a:latin typeface="Aptos" panose="020B0004020202020204" pitchFamily="34" charset="0"/>
              </a:rPr>
              <a:t>Queries used in Data Cleaning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79D4BE9-2593-9F89-D5AA-A7D891B491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7488" y="1427185"/>
            <a:ext cx="10017125" cy="5213305"/>
          </a:xfrm>
        </p:spPr>
      </p:pic>
    </p:spTree>
    <p:extLst>
      <p:ext uri="{BB962C8B-B14F-4D97-AF65-F5344CB8AC3E}">
        <p14:creationId xmlns:p14="http://schemas.microsoft.com/office/powerpoint/2010/main" val="2552600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24E7B-BBE7-CB96-E86E-74C05FED2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6182" y="259976"/>
            <a:ext cx="6078070" cy="448236"/>
          </a:xfrm>
        </p:spPr>
        <p:txBody>
          <a:bodyPr>
            <a:noAutofit/>
          </a:bodyPr>
          <a:lstStyle/>
          <a:p>
            <a:r>
              <a:rPr lang="en-US" sz="2800" u="sng" dirty="0">
                <a:solidFill>
                  <a:schemeClr val="accent2">
                    <a:lumMod val="50000"/>
                  </a:schemeClr>
                </a:solidFill>
                <a:latin typeface="Aptos" panose="020B0004020202020204" pitchFamily="34" charset="0"/>
              </a:rPr>
              <a:t>Data Aggregation and Grouping</a:t>
            </a:r>
            <a:endParaRPr lang="en-IN" sz="2800" u="sng" dirty="0">
              <a:solidFill>
                <a:schemeClr val="accent2">
                  <a:lumMod val="50000"/>
                </a:schemeClr>
              </a:solidFill>
              <a:latin typeface="Aptos" panose="020B00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2EA17-B792-9E7C-D17D-94FE5C3DA7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395728"/>
            <a:ext cx="8915400" cy="420229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957CD6A8-0ED6-0757-4589-2242FFABB5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2588" y="1380342"/>
            <a:ext cx="9986682" cy="4616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ptos" panose="020B0004020202020204" pitchFamily="34" charset="0"/>
              </a:rPr>
              <a:t>Fields for Aggregation:-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Aptos" panose="020B00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Quantity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: Can be summed up to analyze total products sold.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Price Per Unit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: Can be averaged to understand price distribution.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Total Amount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: Can be summed up for total revenue calculations.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Discount Applied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: Can be averaged to gauge discount trends.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Trust Points Used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: Can be summed to analyze customer loyalty usage.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ptos" panose="020B00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ptos" panose="020B0004020202020204" pitchFamily="34" charset="0"/>
              </a:rPr>
              <a:t>Aggregation Methods and Justification:-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Aptos" panose="020B00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Sum (for Quantity, Total Amount, Trust Points Used):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Summing these fields helps in understanding overall totals.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Average (for Price Per Unit, Discount Applied):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Averaging these fields provides insight into general pricing and discount trends.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1400" b="1" dirty="0">
              <a:solidFill>
                <a:srgbClr val="0070C0"/>
              </a:solidFill>
              <a:latin typeface="Aptos" panose="020B00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ptos" panose="020B0004020202020204" pitchFamily="34" charset="0"/>
              </a:rPr>
              <a:t>Query Used for Aggregation:-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1400" dirty="0">
              <a:solidFill>
                <a:srgbClr val="C00000"/>
              </a:solidFill>
              <a:latin typeface="Aptos" panose="020B00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1" i="1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Aptos" panose="020B0004020202020204" pitchFamily="34" charset="0"/>
              </a:rPr>
              <a:t>SELECT  ProductCategory, SUM(Quantity) AS Total_Quantity, SUM(TotalAmount) AS Total_Sales, SUM(TrustPointsUsed) AS Total_TrustPointsUsed, AVG(DiscountApplied) AS Average_Discount FROM sales_transactions GROUP BY ProductCategory;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ptos" panose="020B00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9485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73738-4A1F-BF61-C0F3-CFD2B6ACC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7151" y="624110"/>
            <a:ext cx="8497461" cy="752203"/>
          </a:xfrm>
        </p:spPr>
        <p:txBody>
          <a:bodyPr>
            <a:normAutofit/>
          </a:bodyPr>
          <a:lstStyle/>
          <a:p>
            <a:r>
              <a:rPr lang="en-IN" sz="2800" dirty="0">
                <a:solidFill>
                  <a:srgbClr val="C00000"/>
                </a:solidFill>
                <a:latin typeface="Aptos" panose="020B0004020202020204" pitchFamily="34" charset="0"/>
              </a:rPr>
              <a:t>Output of query used for Aggregation in MySQL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68E7EFD-D35D-6B54-14C3-60F3A80486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3447" y="1611985"/>
            <a:ext cx="10081165" cy="4760534"/>
          </a:xfrm>
        </p:spPr>
      </p:pic>
    </p:spTree>
    <p:extLst>
      <p:ext uri="{BB962C8B-B14F-4D97-AF65-F5344CB8AC3E}">
        <p14:creationId xmlns:p14="http://schemas.microsoft.com/office/powerpoint/2010/main" val="1855357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37568-8207-0118-E00B-AB0BF618C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390" y="624110"/>
            <a:ext cx="6725222" cy="516533"/>
          </a:xfrm>
        </p:spPr>
        <p:txBody>
          <a:bodyPr>
            <a:normAutofit fontScale="90000"/>
          </a:bodyPr>
          <a:lstStyle/>
          <a:p>
            <a:r>
              <a:rPr kumimoji="0" lang="en-US" altLang="en-US" sz="3600" b="1" i="0" u="sng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ptos" panose="020B0004020202020204" pitchFamily="34" charset="0"/>
              </a:rPr>
              <a:t>Data Validation</a:t>
            </a:r>
            <a:b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ptos" panose="020B0004020202020204" pitchFamily="34" charset="0"/>
              </a:rPr>
            </a:b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33756EF-D4DB-4BBF-39F8-79731BF1C0C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989056" y="1098534"/>
            <a:ext cx="9511843" cy="5847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Aptos" panose="020B00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ptos" panose="020B0004020202020204" pitchFamily="34" charset="0"/>
              </a:rPr>
              <a:t>Consistency Checks-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Aptos" panose="020B00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Cross-checked raw data against cleaned data to ensure accuracy.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Aptos" panose="020B00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ptos" panose="020B0004020202020204" pitchFamily="34" charset="0"/>
              </a:rPr>
              <a:t>Key Validation Rules-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Aptos" panose="020B00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Verified that each transaction contains a valid: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Customer ID.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Transaction Date.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Non-negative Quantity and Price per Unit.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ptos" panose="020B00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ptos" panose="020B0004020202020204" pitchFamily="34" charset="0"/>
              </a:rPr>
              <a:t>Ensured Data Integrity-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Aptos" panose="020B00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Confirmed that no duplicate Transaction IDs exist.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ptos" panose="020B00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Aptos" panose="020B00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ptos" panose="020B0004020202020204" pitchFamily="34" charset="0"/>
              </a:rPr>
              <a:t>Validation SQL Queries:-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ptos" panose="020B0004020202020204" pitchFamily="34" charset="0"/>
            </a:endParaRP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ptos" panose="020B0004020202020204" pitchFamily="34" charset="0"/>
              </a:rPr>
              <a:t>Check for Missing or Null Values: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Aptos" panose="020B0004020202020204" pitchFamily="34" charset="0"/>
            </a:endParaRP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ptos" panose="020B0004020202020204" pitchFamily="34" charset="0"/>
              </a:rPr>
              <a:t>SELECT * FROM sales_transactions WHERE CustomerID IS NULL OR TransactionDate IS NULL;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Aptos" panose="020B0004020202020204" pitchFamily="34" charset="0"/>
            </a:endParaRP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ptos" panose="020B0004020202020204" pitchFamily="34" charset="0"/>
              </a:rPr>
              <a:t>Check for negative values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ptos" panose="020B0004020202020204" pitchFamily="34" charset="0"/>
              </a:rPr>
              <a:t>SELECT * FROM sales_transactions WHERE Quantity &lt; 0 OR PricePerUnit &lt; 0;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Aptos" panose="020B0004020202020204" pitchFamily="34" charset="0"/>
            </a:endParaRP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ptos" panose="020B0004020202020204" pitchFamily="34" charset="0"/>
              </a:rPr>
              <a:t>Check for duplicates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ptos" panose="020B0004020202020204" pitchFamily="34" charset="0"/>
              </a:rPr>
              <a:t>SELECT TransactionID, COUNT(*) FROM sales_transactions GROUP BY TransactionID HAVING COUNT(*) &gt; 1;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ptos" panose="020B00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5230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AA95D-EE98-2F4E-2CA0-3158DBACC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8258" y="624110"/>
            <a:ext cx="4580965" cy="639914"/>
          </a:xfrm>
        </p:spPr>
        <p:txBody>
          <a:bodyPr>
            <a:normAutofit fontScale="90000"/>
          </a:bodyPr>
          <a:lstStyle/>
          <a:p>
            <a:r>
              <a:rPr lang="en-IN" sz="2400" b="1" dirty="0">
                <a:solidFill>
                  <a:schemeClr val="accent1"/>
                </a:solidFill>
                <a:latin typeface="Aptos" panose="020B0004020202020204" pitchFamily="34" charset="0"/>
              </a:rPr>
              <a:t> </a:t>
            </a:r>
            <a:r>
              <a:rPr lang="en-IN" sz="2400" b="1" u="sng" dirty="0">
                <a:solidFill>
                  <a:schemeClr val="accent1"/>
                </a:solidFill>
                <a:latin typeface="Aptos" panose="020B0004020202020204" pitchFamily="34" charset="0"/>
              </a:rPr>
              <a:t>Data Visualisation using Python</a:t>
            </a:r>
            <a:endParaRPr lang="en-IN" sz="2400" b="1" dirty="0">
              <a:solidFill>
                <a:schemeClr val="accent1"/>
              </a:solidFill>
              <a:latin typeface="Aptos" panose="020B00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F2C63043-79C2-3500-89C9-57D687F9AC2B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1712259" y="1156186"/>
            <a:ext cx="5989440" cy="5298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None/>
            </a:pPr>
            <a:r>
              <a:rPr lang="en-US" sz="1600" b="1" dirty="0">
                <a:solidFill>
                  <a:srgbClr val="0070C0"/>
                </a:solidFill>
                <a:latin typeface="Aptos" panose="020B0004020202020204" pitchFamily="34" charset="0"/>
              </a:rPr>
              <a:t>Pie Chart</a:t>
            </a:r>
            <a:r>
              <a:rPr lang="en-US" sz="1600" dirty="0">
                <a:solidFill>
                  <a:schemeClr val="tx1"/>
                </a:solidFill>
                <a:latin typeface="Aptos" panose="020B0004020202020204" pitchFamily="34" charset="0"/>
              </a:rPr>
              <a:t>: Proportional analysis of payment methods used.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C00000"/>
                </a:solidFill>
                <a:latin typeface="Aptos" panose="020B0004020202020204" pitchFamily="34" charset="0"/>
              </a:rPr>
              <a:t>Code –</a:t>
            </a:r>
          </a:p>
          <a:p>
            <a:pPr marL="0" indent="0">
              <a:buNone/>
            </a:pPr>
            <a:r>
              <a:rPr lang="en-IN" sz="1400" b="0" dirty="0">
                <a:solidFill>
                  <a:srgbClr val="AF00DB"/>
                </a:solidFill>
                <a:effectLst/>
                <a:highlight>
                  <a:srgbClr val="F7F7F7"/>
                </a:highlight>
                <a:latin typeface="Aptos" panose="020B0004020202020204" pitchFamily="34" charset="0"/>
              </a:rPr>
              <a:t>import</a:t>
            </a:r>
            <a:r>
              <a:rPr lang="en-IN" sz="14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Aptos" panose="020B0004020202020204" pitchFamily="34" charset="0"/>
              </a:rPr>
              <a:t> pandas </a:t>
            </a:r>
            <a:r>
              <a:rPr lang="en-IN" sz="1400" b="0" dirty="0">
                <a:solidFill>
                  <a:srgbClr val="AF00DB"/>
                </a:solidFill>
                <a:effectLst/>
                <a:highlight>
                  <a:srgbClr val="F7F7F7"/>
                </a:highlight>
                <a:latin typeface="Aptos" panose="020B0004020202020204" pitchFamily="34" charset="0"/>
              </a:rPr>
              <a:t>as</a:t>
            </a:r>
            <a:r>
              <a:rPr lang="en-IN" sz="14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Aptos" panose="020B0004020202020204" pitchFamily="34" charset="0"/>
              </a:rPr>
              <a:t> pd</a:t>
            </a:r>
          </a:p>
          <a:p>
            <a:pPr marL="0" indent="0">
              <a:buNone/>
            </a:pPr>
            <a:r>
              <a:rPr lang="en-IN" sz="1400" b="0" dirty="0">
                <a:solidFill>
                  <a:srgbClr val="AF00DB"/>
                </a:solidFill>
                <a:effectLst/>
                <a:highlight>
                  <a:srgbClr val="F7F7F7"/>
                </a:highlight>
                <a:latin typeface="Aptos" panose="020B0004020202020204" pitchFamily="34" charset="0"/>
              </a:rPr>
              <a:t>import</a:t>
            </a:r>
            <a:r>
              <a:rPr lang="en-IN" sz="14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Aptos" panose="020B0004020202020204" pitchFamily="34" charset="0"/>
              </a:rPr>
              <a:t> matplotlib.pyplot </a:t>
            </a:r>
            <a:r>
              <a:rPr lang="en-IN" sz="1400" b="0" dirty="0">
                <a:solidFill>
                  <a:srgbClr val="AF00DB"/>
                </a:solidFill>
                <a:effectLst/>
                <a:highlight>
                  <a:srgbClr val="F7F7F7"/>
                </a:highlight>
                <a:latin typeface="Aptos" panose="020B0004020202020204" pitchFamily="34" charset="0"/>
              </a:rPr>
              <a:t>as</a:t>
            </a:r>
            <a:r>
              <a:rPr lang="en-IN" sz="14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Aptos" panose="020B0004020202020204" pitchFamily="34" charset="0"/>
              </a:rPr>
              <a:t> plt</a:t>
            </a:r>
          </a:p>
          <a:p>
            <a:pPr marL="0" indent="0">
              <a:buNone/>
            </a:pPr>
            <a:r>
              <a:rPr lang="en-IN" sz="1400" b="0" dirty="0">
                <a:solidFill>
                  <a:srgbClr val="AF00DB"/>
                </a:solidFill>
                <a:effectLst/>
                <a:highlight>
                  <a:srgbClr val="F7F7F7"/>
                </a:highlight>
                <a:latin typeface="Aptos" panose="020B0004020202020204" pitchFamily="34" charset="0"/>
              </a:rPr>
              <a:t>import</a:t>
            </a:r>
            <a:r>
              <a:rPr lang="en-IN" sz="14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Aptos" panose="020B0004020202020204" pitchFamily="34" charset="0"/>
              </a:rPr>
              <a:t> seaborn </a:t>
            </a:r>
            <a:r>
              <a:rPr lang="en-IN" sz="1400" b="0" dirty="0">
                <a:solidFill>
                  <a:srgbClr val="AF00DB"/>
                </a:solidFill>
                <a:effectLst/>
                <a:highlight>
                  <a:srgbClr val="F7F7F7"/>
                </a:highlight>
                <a:latin typeface="Aptos" panose="020B0004020202020204" pitchFamily="34" charset="0"/>
              </a:rPr>
              <a:t>as</a:t>
            </a:r>
            <a:r>
              <a:rPr lang="en-IN" sz="14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Aptos" panose="020B0004020202020204" pitchFamily="34" charset="0"/>
              </a:rPr>
              <a:t> sns</a:t>
            </a:r>
          </a:p>
          <a:p>
            <a:pPr marL="0" indent="0">
              <a:buNone/>
            </a:pPr>
            <a:r>
              <a:rPr lang="en-IN" sz="14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Aptos" panose="020B0004020202020204" pitchFamily="34" charset="0"/>
              </a:rPr>
              <a:t>df = pd.read_csv(</a:t>
            </a:r>
            <a:r>
              <a:rPr lang="en-IN" sz="1400" b="0" dirty="0">
                <a:solidFill>
                  <a:srgbClr val="A31515"/>
                </a:solidFill>
                <a:effectLst/>
                <a:highlight>
                  <a:srgbClr val="F7F7F7"/>
                </a:highlight>
                <a:latin typeface="Aptos" panose="020B0004020202020204" pitchFamily="34" charset="0"/>
              </a:rPr>
              <a:t>'Sales_transactions_CleanData.csv’</a:t>
            </a:r>
            <a:r>
              <a:rPr lang="en-IN" sz="14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Aptos" panose="020B0004020202020204" pitchFamily="34" charset="0"/>
              </a:rPr>
              <a:t>)</a:t>
            </a:r>
          </a:p>
          <a:p>
            <a:pPr marL="0" indent="0">
              <a:buNone/>
            </a:pPr>
            <a:endParaRPr lang="en-IN" sz="1400" dirty="0">
              <a:solidFill>
                <a:srgbClr val="000000"/>
              </a:solidFill>
              <a:highlight>
                <a:srgbClr val="F7F7F7"/>
              </a:highlight>
              <a:latin typeface="Aptos" panose="020B0004020202020204" pitchFamily="34" charset="0"/>
            </a:endParaRPr>
          </a:p>
          <a:p>
            <a:pPr marL="0" indent="0">
              <a:buNone/>
            </a:pPr>
            <a:r>
              <a:rPr lang="en-IN" sz="1600" b="1" dirty="0">
                <a:solidFill>
                  <a:srgbClr val="C00000"/>
                </a:solidFill>
                <a:effectLst/>
                <a:highlight>
                  <a:srgbClr val="F7F7F7"/>
                </a:highlight>
                <a:latin typeface="Aptos" panose="020B0004020202020204" pitchFamily="34" charset="0"/>
              </a:rPr>
              <a:t># Pie Chart: </a:t>
            </a:r>
            <a:r>
              <a:rPr lang="en-IN" sz="1400" b="1" dirty="0">
                <a:solidFill>
                  <a:srgbClr val="C00000"/>
                </a:solidFill>
                <a:effectLst/>
                <a:highlight>
                  <a:srgbClr val="F7F7F7"/>
                </a:highlight>
                <a:latin typeface="Aptos" panose="020B0004020202020204" pitchFamily="34" charset="0"/>
              </a:rPr>
              <a:t>Payment Methods Distribution</a:t>
            </a:r>
          </a:p>
          <a:p>
            <a:pPr marL="0" indent="0">
              <a:buNone/>
            </a:pPr>
            <a:endParaRPr lang="en-IN" sz="1400" b="0" dirty="0">
              <a:solidFill>
                <a:srgbClr val="000000"/>
              </a:solidFill>
              <a:effectLst/>
              <a:highlight>
                <a:srgbClr val="F7F7F7"/>
              </a:highlight>
              <a:latin typeface="Aptos" panose="020B0004020202020204" pitchFamily="34" charset="0"/>
            </a:endParaRPr>
          </a:p>
          <a:p>
            <a:pPr marL="0" indent="0">
              <a:buNone/>
            </a:pPr>
            <a:r>
              <a:rPr lang="en-IN" sz="14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Aptos" panose="020B0004020202020204" pitchFamily="34" charset="0"/>
              </a:rPr>
              <a:t>payment_methods = df[</a:t>
            </a:r>
            <a:r>
              <a:rPr lang="en-IN" sz="1400" b="0" dirty="0">
                <a:solidFill>
                  <a:srgbClr val="A31515"/>
                </a:solidFill>
                <a:effectLst/>
                <a:highlight>
                  <a:srgbClr val="F7F7F7"/>
                </a:highlight>
                <a:latin typeface="Aptos" panose="020B0004020202020204" pitchFamily="34" charset="0"/>
              </a:rPr>
              <a:t>'PaymentMethod'</a:t>
            </a:r>
            <a:r>
              <a:rPr lang="en-IN" sz="14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Aptos" panose="020B0004020202020204" pitchFamily="34" charset="0"/>
              </a:rPr>
              <a:t>].value_counts()</a:t>
            </a:r>
          </a:p>
          <a:p>
            <a:pPr marL="0" indent="0">
              <a:buNone/>
            </a:pPr>
            <a:br>
              <a:rPr lang="en-IN" sz="14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Aptos" panose="020B0004020202020204" pitchFamily="34" charset="0"/>
              </a:rPr>
            </a:br>
            <a:r>
              <a:rPr lang="en-IN" sz="14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Aptos" panose="020B0004020202020204" pitchFamily="34" charset="0"/>
              </a:rPr>
              <a:t>plt.figure(figsize=(</a:t>
            </a:r>
            <a:r>
              <a:rPr lang="en-IN" sz="1400" b="0" dirty="0">
                <a:solidFill>
                  <a:srgbClr val="116644"/>
                </a:solidFill>
                <a:effectLst/>
                <a:highlight>
                  <a:srgbClr val="F7F7F7"/>
                </a:highlight>
                <a:latin typeface="Aptos" panose="020B0004020202020204" pitchFamily="34" charset="0"/>
              </a:rPr>
              <a:t>8</a:t>
            </a:r>
            <a:r>
              <a:rPr lang="en-IN" sz="14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Aptos" panose="020B0004020202020204" pitchFamily="34" charset="0"/>
              </a:rPr>
              <a:t>, </a:t>
            </a:r>
            <a:r>
              <a:rPr lang="en-IN" sz="1400" b="0" dirty="0">
                <a:solidFill>
                  <a:srgbClr val="116644"/>
                </a:solidFill>
                <a:effectLst/>
                <a:highlight>
                  <a:srgbClr val="F7F7F7"/>
                </a:highlight>
                <a:latin typeface="Aptos" panose="020B0004020202020204" pitchFamily="34" charset="0"/>
              </a:rPr>
              <a:t>8</a:t>
            </a:r>
            <a:r>
              <a:rPr lang="en-IN" sz="14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Aptos" panose="020B0004020202020204" pitchFamily="34" charset="0"/>
              </a:rPr>
              <a:t>))</a:t>
            </a:r>
          </a:p>
          <a:p>
            <a:pPr marL="0" indent="0">
              <a:buNone/>
            </a:pPr>
            <a:r>
              <a:rPr lang="en-IN" sz="14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Aptos" panose="020B0004020202020204" pitchFamily="34" charset="0"/>
              </a:rPr>
              <a:t>plt.pie(payment_methods, labels=payment_methods.index, autopct=</a:t>
            </a:r>
            <a:r>
              <a:rPr lang="en-IN" sz="1400" b="0" dirty="0">
                <a:solidFill>
                  <a:srgbClr val="A31515"/>
                </a:solidFill>
                <a:effectLst/>
                <a:highlight>
                  <a:srgbClr val="F7F7F7"/>
                </a:highlight>
                <a:latin typeface="Aptos" panose="020B0004020202020204" pitchFamily="34" charset="0"/>
              </a:rPr>
              <a:t>'%1.1f%%'</a:t>
            </a:r>
            <a:r>
              <a:rPr lang="en-IN" sz="14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Aptos" panose="020B0004020202020204" pitchFamily="34" charset="0"/>
              </a:rPr>
              <a:t>, startangle=</a:t>
            </a:r>
            <a:r>
              <a:rPr lang="en-IN" sz="1400" b="0" dirty="0">
                <a:solidFill>
                  <a:srgbClr val="116644"/>
                </a:solidFill>
                <a:effectLst/>
                <a:highlight>
                  <a:srgbClr val="F7F7F7"/>
                </a:highlight>
                <a:latin typeface="Aptos" panose="020B0004020202020204" pitchFamily="34" charset="0"/>
              </a:rPr>
              <a:t>140</a:t>
            </a:r>
            <a:r>
              <a:rPr lang="en-IN" sz="14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Aptos" panose="020B0004020202020204" pitchFamily="34" charset="0"/>
              </a:rPr>
              <a:t>)</a:t>
            </a:r>
          </a:p>
          <a:p>
            <a:pPr marL="0" indent="0">
              <a:buNone/>
            </a:pPr>
            <a:r>
              <a:rPr lang="en-IN" sz="14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Aptos" panose="020B0004020202020204" pitchFamily="34" charset="0"/>
              </a:rPr>
              <a:t>plt.title(</a:t>
            </a:r>
            <a:r>
              <a:rPr lang="en-IN" sz="1400" b="0" dirty="0">
                <a:solidFill>
                  <a:srgbClr val="A31515"/>
                </a:solidFill>
                <a:effectLst/>
                <a:highlight>
                  <a:srgbClr val="F7F7F7"/>
                </a:highlight>
                <a:latin typeface="Aptos" panose="020B0004020202020204" pitchFamily="34" charset="0"/>
              </a:rPr>
              <a:t>'Distribution of Payment Methods'</a:t>
            </a:r>
            <a:r>
              <a:rPr lang="en-IN" sz="14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Aptos" panose="020B0004020202020204" pitchFamily="34" charset="0"/>
              </a:rPr>
              <a:t>)</a:t>
            </a:r>
          </a:p>
          <a:p>
            <a:pPr marL="0" indent="0">
              <a:buNone/>
            </a:pPr>
            <a:r>
              <a:rPr lang="en-IN" sz="14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Aptos" panose="020B0004020202020204" pitchFamily="34" charset="0"/>
              </a:rPr>
              <a:t>plt.show()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19E498B-D736-6D28-7986-08E00ADBE649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0635" y="2125663"/>
            <a:ext cx="3720353" cy="377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4887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9F0FC-7E6E-277E-1894-B09D4AEE6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8258" y="624110"/>
            <a:ext cx="6866965" cy="523371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accent1"/>
                </a:solidFill>
                <a:latin typeface="Aptos" panose="020B0004020202020204" pitchFamily="34" charset="0"/>
              </a:rPr>
              <a:t>Quantity Sold by Product Category</a:t>
            </a:r>
            <a:endParaRPr lang="en-IN" sz="2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E58B51F-9E00-A919-9DC0-B3890E6C1B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50812"/>
          <a:stretch/>
        </p:blipFill>
        <p:spPr>
          <a:xfrm>
            <a:off x="2589213" y="1837765"/>
            <a:ext cx="8697352" cy="4643717"/>
          </a:xfrm>
        </p:spPr>
      </p:pic>
    </p:spTree>
    <p:extLst>
      <p:ext uri="{BB962C8B-B14F-4D97-AF65-F5344CB8AC3E}">
        <p14:creationId xmlns:p14="http://schemas.microsoft.com/office/powerpoint/2010/main" val="1067305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71670-97CE-215A-3C4E-EDC2C745C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4734" y="833718"/>
            <a:ext cx="7008090" cy="562523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rgbClr val="C00000"/>
                </a:solidFill>
                <a:latin typeface="Aptos" panose="020B0004020202020204" pitchFamily="34" charset="0"/>
              </a:rPr>
              <a:t>Total Sales by Product Category</a:t>
            </a:r>
            <a:endParaRPr lang="en-IN" sz="2000" b="1" dirty="0">
              <a:solidFill>
                <a:srgbClr val="C00000"/>
              </a:solidFill>
              <a:latin typeface="Aptos" panose="020B00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CC17F5AA-7AD3-9FD8-99A9-0CD1AEF9A2A8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1180292" y="2542362"/>
            <a:ext cx="5258215" cy="2113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None/>
            </a:pPr>
            <a:r>
              <a:rPr lang="en-IN" sz="1400" b="1" dirty="0">
                <a:solidFill>
                  <a:srgbClr val="C00000"/>
                </a:solidFill>
                <a:effectLst/>
                <a:highlight>
                  <a:srgbClr val="F7F7F7"/>
                </a:highlight>
                <a:latin typeface="Aptos" panose="020B0004020202020204" pitchFamily="34" charset="0"/>
              </a:rPr>
              <a:t>Code-</a:t>
            </a:r>
          </a:p>
          <a:p>
            <a:pPr marL="0" indent="0">
              <a:buNone/>
            </a:pPr>
            <a:r>
              <a:rPr lang="en-IN" sz="14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Aptos" panose="020B0004020202020204" pitchFamily="34" charset="0"/>
              </a:rPr>
              <a:t>plt.figure(figsize=(</a:t>
            </a:r>
            <a:r>
              <a:rPr lang="en-IN" sz="1400" b="0" dirty="0">
                <a:solidFill>
                  <a:srgbClr val="116644"/>
                </a:solidFill>
                <a:effectLst/>
                <a:highlight>
                  <a:srgbClr val="F7F7F7"/>
                </a:highlight>
                <a:latin typeface="Aptos" panose="020B0004020202020204" pitchFamily="34" charset="0"/>
              </a:rPr>
              <a:t>6</a:t>
            </a:r>
            <a:r>
              <a:rPr lang="en-IN" sz="14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Aptos" panose="020B0004020202020204" pitchFamily="34" charset="0"/>
              </a:rPr>
              <a:t>, </a:t>
            </a:r>
            <a:r>
              <a:rPr lang="en-IN" sz="1400" b="0" dirty="0">
                <a:solidFill>
                  <a:srgbClr val="116644"/>
                </a:solidFill>
                <a:effectLst/>
                <a:highlight>
                  <a:srgbClr val="F7F7F7"/>
                </a:highlight>
                <a:latin typeface="Aptos" panose="020B0004020202020204" pitchFamily="34" charset="0"/>
              </a:rPr>
              <a:t>4</a:t>
            </a:r>
            <a:r>
              <a:rPr lang="en-IN" sz="14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Aptos" panose="020B0004020202020204" pitchFamily="34" charset="0"/>
              </a:rPr>
              <a:t>))</a:t>
            </a:r>
          </a:p>
          <a:p>
            <a:pPr marL="0" indent="0">
              <a:buNone/>
            </a:pPr>
            <a:r>
              <a:rPr lang="en-IN" sz="14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Aptos" panose="020B0004020202020204" pitchFamily="34" charset="0"/>
              </a:rPr>
              <a:t>sns.barplot(data=df, x=</a:t>
            </a:r>
            <a:r>
              <a:rPr lang="en-IN" sz="1400" b="0" dirty="0">
                <a:solidFill>
                  <a:srgbClr val="A31515"/>
                </a:solidFill>
                <a:effectLst/>
                <a:highlight>
                  <a:srgbClr val="F7F7F7"/>
                </a:highlight>
                <a:latin typeface="Aptos" panose="020B0004020202020204" pitchFamily="34" charset="0"/>
              </a:rPr>
              <a:t>'ProductCategory'</a:t>
            </a:r>
            <a:r>
              <a:rPr lang="en-IN" sz="14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Aptos" panose="020B0004020202020204" pitchFamily="34" charset="0"/>
              </a:rPr>
              <a:t>, y=</a:t>
            </a:r>
            <a:r>
              <a:rPr lang="en-IN" sz="1400" b="0" dirty="0">
                <a:solidFill>
                  <a:srgbClr val="A31515"/>
                </a:solidFill>
                <a:effectLst/>
                <a:highlight>
                  <a:srgbClr val="F7F7F7"/>
                </a:highlight>
                <a:latin typeface="Aptos" panose="020B0004020202020204" pitchFamily="34" charset="0"/>
              </a:rPr>
              <a:t>'TotalAmount'</a:t>
            </a:r>
            <a:r>
              <a:rPr lang="en-IN" sz="14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Aptos" panose="020B0004020202020204" pitchFamily="34" charset="0"/>
              </a:rPr>
              <a:t>, estimator=sum)</a:t>
            </a:r>
          </a:p>
          <a:p>
            <a:pPr marL="0" indent="0">
              <a:buNone/>
            </a:pPr>
            <a:r>
              <a:rPr lang="en-IN" sz="14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Aptos" panose="020B0004020202020204" pitchFamily="34" charset="0"/>
              </a:rPr>
              <a:t>plt.title(</a:t>
            </a:r>
            <a:r>
              <a:rPr lang="en-IN" sz="1400" b="0" dirty="0">
                <a:solidFill>
                  <a:srgbClr val="A31515"/>
                </a:solidFill>
                <a:effectLst/>
                <a:highlight>
                  <a:srgbClr val="F7F7F7"/>
                </a:highlight>
                <a:latin typeface="Aptos" panose="020B0004020202020204" pitchFamily="34" charset="0"/>
              </a:rPr>
              <a:t>'Total Sales by Product Category'</a:t>
            </a:r>
            <a:r>
              <a:rPr lang="en-IN" sz="14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Aptos" panose="020B0004020202020204" pitchFamily="34" charset="0"/>
              </a:rPr>
              <a:t>)</a:t>
            </a:r>
          </a:p>
          <a:p>
            <a:pPr marL="0" indent="0">
              <a:buNone/>
            </a:pPr>
            <a:r>
              <a:rPr lang="en-IN" sz="1400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Aptos" panose="020B0004020202020204" pitchFamily="34" charset="0"/>
              </a:rPr>
              <a:t>plt.show()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Aptos" panose="020B0004020202020204" pitchFamily="34" charset="0"/>
            </a:endParaRP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1307A7A2-FBBA-7CBB-167D-B03D6FEEBE88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1375" y="2470979"/>
            <a:ext cx="4403594" cy="3087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106642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473</TotalTime>
  <Words>605</Words>
  <Application>Microsoft Office PowerPoint</Application>
  <PresentationFormat>Widescreen</PresentationFormat>
  <Paragraphs>94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Aptos</vt:lpstr>
      <vt:lpstr>Arial</vt:lpstr>
      <vt:lpstr>Arial Rounded MT Bold</vt:lpstr>
      <vt:lpstr>Century Gothic</vt:lpstr>
      <vt:lpstr>Wingdings 3</vt:lpstr>
      <vt:lpstr>Wisp</vt:lpstr>
      <vt:lpstr>“Data Analysis in SQL &amp; Python” </vt:lpstr>
      <vt:lpstr>Data Preprocessing</vt:lpstr>
      <vt:lpstr>Queries used in Data Cleaning</vt:lpstr>
      <vt:lpstr>Data Aggregation and Grouping</vt:lpstr>
      <vt:lpstr>Output of query used for Aggregation in MySQL</vt:lpstr>
      <vt:lpstr>Data Validation </vt:lpstr>
      <vt:lpstr> Data Visualisation using Python</vt:lpstr>
      <vt:lpstr>Quantity Sold by Product Category</vt:lpstr>
      <vt:lpstr>Total Sales by Product Category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harshit gupta</dc:creator>
  <cp:lastModifiedBy>harshit gupta</cp:lastModifiedBy>
  <cp:revision>150</cp:revision>
  <dcterms:created xsi:type="dcterms:W3CDTF">2024-07-26T17:42:38Z</dcterms:created>
  <dcterms:modified xsi:type="dcterms:W3CDTF">2024-08-25T09:43:13Z</dcterms:modified>
</cp:coreProperties>
</file>