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4"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5AA-E40E-268C-4BFB-74625D24CF12}"/>
              </a:ext>
            </a:extLst>
          </p:cNvPr>
          <p:cNvSpPr>
            <a:spLocks noGrp="1"/>
          </p:cNvSpPr>
          <p:nvPr>
            <p:ph type="ctrTitle"/>
          </p:nvPr>
        </p:nvSpPr>
        <p:spPr>
          <a:xfrm>
            <a:off x="2589213" y="1752600"/>
            <a:ext cx="8248119" cy="1930400"/>
          </a:xfrm>
        </p:spPr>
        <p:txBody>
          <a:bodyPr>
            <a:normAutofit/>
          </a:bodyPr>
          <a:lstStyle/>
          <a:p>
            <a:r>
              <a:rPr lang="en-IN" sz="4000" dirty="0">
                <a:latin typeface="Algerian" panose="04020705040A02060702" pitchFamily="82" charset="0"/>
              </a:rPr>
              <a:t>          </a:t>
            </a:r>
            <a:r>
              <a:rPr lang="en-IN" sz="4000" dirty="0">
                <a:solidFill>
                  <a:srgbClr val="0070C0"/>
                </a:solidFill>
                <a:latin typeface="Arial Rounded MT Bold" panose="020F0704030504030204" pitchFamily="34" charset="0"/>
              </a:rPr>
              <a:t>“</a:t>
            </a:r>
            <a:r>
              <a:rPr lang="en-IN" sz="4000" b="1" dirty="0">
                <a:solidFill>
                  <a:srgbClr val="0070C0"/>
                </a:solidFill>
                <a:latin typeface="Arial Rounded MT Bold" panose="020F0704030504030204" pitchFamily="34" charset="0"/>
                <a:cs typeface="Arial" panose="020B0604020202020204" pitchFamily="34" charset="0"/>
              </a:rPr>
              <a:t>Data Types” in </a:t>
            </a:r>
            <a:r>
              <a:rPr lang="en-IN" sz="4000" b="1" i="1" dirty="0">
                <a:solidFill>
                  <a:srgbClr val="0070C0"/>
                </a:solidFill>
                <a:latin typeface="Arial Rounded MT Bold" panose="020F0704030504030204" pitchFamily="34" charset="0"/>
                <a:cs typeface="Arial" panose="020B0604020202020204" pitchFamily="34" charset="0"/>
              </a:rPr>
              <a:t>Tableau</a:t>
            </a:r>
            <a:br>
              <a:rPr lang="en-IN" sz="4000" dirty="0">
                <a:solidFill>
                  <a:srgbClr val="C00000"/>
                </a:solidFill>
                <a:latin typeface="Algerian" panose="04020705040A02060702" pitchFamily="82" charset="0"/>
              </a:rPr>
            </a:br>
            <a:endParaRPr lang="en-IN" sz="4000" dirty="0">
              <a:solidFill>
                <a:srgbClr val="C00000"/>
              </a:solidFill>
              <a:latin typeface="Algerian" panose="04020705040A02060702" pitchFamily="82" charset="0"/>
            </a:endParaRPr>
          </a:p>
        </p:txBody>
      </p:sp>
      <p:sp>
        <p:nvSpPr>
          <p:cNvPr id="3" name="Subtitle 2">
            <a:extLst>
              <a:ext uri="{FF2B5EF4-FFF2-40B4-BE49-F238E27FC236}">
                <a16:creationId xmlns:a16="http://schemas.microsoft.com/office/drawing/2014/main" id="{CFC1F859-2D99-D2BA-598A-66F619780912}"/>
              </a:ext>
            </a:extLst>
          </p:cNvPr>
          <p:cNvSpPr>
            <a:spLocks noGrp="1"/>
          </p:cNvSpPr>
          <p:nvPr>
            <p:ph type="subTitle" idx="1"/>
          </p:nvPr>
        </p:nvSpPr>
        <p:spPr>
          <a:xfrm>
            <a:off x="8111066" y="4777379"/>
            <a:ext cx="2980267" cy="1126283"/>
          </a:xfrm>
        </p:spPr>
        <p:txBody>
          <a:bodyPr>
            <a:normAutofit lnSpcReduction="10000"/>
          </a:bodyPr>
          <a:lstStyle/>
          <a:p>
            <a:r>
              <a:rPr lang="en-IN" dirty="0">
                <a:solidFill>
                  <a:srgbClr val="C00000"/>
                </a:solidFill>
              </a:rPr>
              <a:t>           By</a:t>
            </a:r>
          </a:p>
          <a:p>
            <a:r>
              <a:rPr lang="en-IN" dirty="0">
                <a:solidFill>
                  <a:srgbClr val="C00000"/>
                </a:solidFill>
              </a:rPr>
              <a:t>Hemant Gupta</a:t>
            </a:r>
          </a:p>
          <a:p>
            <a:r>
              <a:rPr lang="en-IN" dirty="0">
                <a:solidFill>
                  <a:srgbClr val="C00000"/>
                </a:solidFill>
              </a:rPr>
              <a:t>    (Group-1)</a:t>
            </a:r>
          </a:p>
        </p:txBody>
      </p:sp>
    </p:spTree>
    <p:extLst>
      <p:ext uri="{BB962C8B-B14F-4D97-AF65-F5344CB8AC3E}">
        <p14:creationId xmlns:p14="http://schemas.microsoft.com/office/powerpoint/2010/main" val="160832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36D8-ED6A-C72A-9F15-60AC0349DA64}"/>
              </a:ext>
            </a:extLst>
          </p:cNvPr>
          <p:cNvSpPr>
            <a:spLocks noGrp="1"/>
          </p:cNvSpPr>
          <p:nvPr>
            <p:ph type="title"/>
          </p:nvPr>
        </p:nvSpPr>
        <p:spPr>
          <a:xfrm>
            <a:off x="5325534" y="624110"/>
            <a:ext cx="3022600" cy="1280890"/>
          </a:xfrm>
        </p:spPr>
        <p:txBody>
          <a:bodyPr/>
          <a:lstStyle/>
          <a:p>
            <a:r>
              <a:rPr lang="en-IN" dirty="0">
                <a:solidFill>
                  <a:srgbClr val="0070C0"/>
                </a:solidFill>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C07F121F-41E0-BCBA-455D-E168FABB0E01}"/>
              </a:ext>
            </a:extLst>
          </p:cNvPr>
          <p:cNvSpPr>
            <a:spLocks noGrp="1"/>
          </p:cNvSpPr>
          <p:nvPr>
            <p:ph idx="1"/>
          </p:nvPr>
        </p:nvSpPr>
        <p:spPr>
          <a:xfrm>
            <a:off x="2370667" y="1583267"/>
            <a:ext cx="9362545" cy="4459717"/>
          </a:xfrm>
        </p:spPr>
        <p:txBody>
          <a:bodyPr>
            <a:normAutofit/>
          </a:bodyPr>
          <a:lstStyle/>
          <a:p>
            <a:pPr lvl="1" algn="just"/>
            <a:r>
              <a:rPr lang="en-IN" dirty="0"/>
              <a:t>All field in a data source have a data type. The data type reflects the kind of information stored in that field, for example integers, dates, string etc. Each data type of a field is identified in Data pane by one of the icon.</a:t>
            </a:r>
          </a:p>
          <a:p>
            <a:pPr marL="457200" lvl="1" indent="0" algn="just">
              <a:buNone/>
            </a:pPr>
            <a:endParaRPr lang="en-IN" dirty="0"/>
          </a:p>
        </p:txBody>
      </p:sp>
      <p:pic>
        <p:nvPicPr>
          <p:cNvPr id="6" name="Picture 2">
            <a:extLst>
              <a:ext uri="{FF2B5EF4-FFF2-40B4-BE49-F238E27FC236}">
                <a16:creationId xmlns:a16="http://schemas.microsoft.com/office/drawing/2014/main" id="{659DB6DC-8B09-E6D8-7030-9F31BE6E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4564" y="2726268"/>
            <a:ext cx="5427133" cy="3388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250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920A-EF0B-ED85-9036-0C469CC542AA}"/>
              </a:ext>
            </a:extLst>
          </p:cNvPr>
          <p:cNvSpPr>
            <a:spLocks noGrp="1"/>
          </p:cNvSpPr>
          <p:nvPr>
            <p:ph type="title"/>
          </p:nvPr>
        </p:nvSpPr>
        <p:spPr>
          <a:xfrm>
            <a:off x="2592925" y="946779"/>
            <a:ext cx="8911687" cy="2118153"/>
          </a:xfrm>
        </p:spPr>
        <p:txBody>
          <a:bodyPr>
            <a:normAutofit/>
          </a:bodyPr>
          <a:lstStyle/>
          <a:p>
            <a:r>
              <a:rPr lang="en-US" sz="2000" b="0" i="0" dirty="0">
                <a:solidFill>
                  <a:srgbClr val="0070C0"/>
                </a:solidFill>
                <a:effectLst/>
                <a:latin typeface="Muli"/>
              </a:rPr>
              <a:t>                                                              </a:t>
            </a:r>
            <a:r>
              <a:rPr lang="en-US" sz="2000" b="1" i="0" dirty="0">
                <a:solidFill>
                  <a:srgbClr val="0070C0"/>
                </a:solidFill>
                <a:effectLst/>
                <a:latin typeface="Muli"/>
              </a:rPr>
              <a:t>String data type</a:t>
            </a:r>
            <a:br>
              <a:rPr lang="en-US" sz="2000" b="0" i="0" dirty="0">
                <a:solidFill>
                  <a:srgbClr val="36393E"/>
                </a:solidFill>
                <a:effectLst/>
                <a:latin typeface="Muli"/>
              </a:rPr>
            </a:br>
            <a:br>
              <a:rPr lang="en-US" sz="2000" b="0" i="0" dirty="0">
                <a:solidFill>
                  <a:srgbClr val="36393E"/>
                </a:solidFill>
                <a:effectLst/>
                <a:latin typeface="Muli"/>
              </a:rPr>
            </a:br>
            <a:r>
              <a:rPr lang="en-US" sz="2000" b="0" i="0" dirty="0">
                <a:solidFill>
                  <a:srgbClr val="36393E"/>
                </a:solidFill>
                <a:effectLst/>
                <a:latin typeface="Muli"/>
              </a:rPr>
              <a:t>The string data type consists of zero or more characters, meaning it is a text data type. A value is a string when the characters are enclosed in a single or double quote. </a:t>
            </a:r>
            <a:r>
              <a:rPr lang="en-US" sz="2000" b="1" i="0" dirty="0">
                <a:solidFill>
                  <a:srgbClr val="36393E"/>
                </a:solidFill>
                <a:effectLst/>
                <a:latin typeface="Muli"/>
              </a:rPr>
              <a:t>For instance, </a:t>
            </a:r>
            <a:r>
              <a:rPr lang="en-US" sz="2000" b="0" i="0" dirty="0">
                <a:solidFill>
                  <a:srgbClr val="36393E"/>
                </a:solidFill>
                <a:effectLst/>
                <a:latin typeface="Muli"/>
              </a:rPr>
              <a:t>a string value can be "Orange" or "This is an Orange," etc.</a:t>
            </a:r>
            <a:endParaRPr lang="en-IN" sz="2000" dirty="0"/>
          </a:p>
        </p:txBody>
      </p:sp>
      <p:sp>
        <p:nvSpPr>
          <p:cNvPr id="3" name="Content Placeholder 2">
            <a:extLst>
              <a:ext uri="{FF2B5EF4-FFF2-40B4-BE49-F238E27FC236}">
                <a16:creationId xmlns:a16="http://schemas.microsoft.com/office/drawing/2014/main" id="{A3501B42-F393-2D29-6140-729CE5B7D6A3}"/>
              </a:ext>
            </a:extLst>
          </p:cNvPr>
          <p:cNvSpPr>
            <a:spLocks noGrp="1"/>
          </p:cNvSpPr>
          <p:nvPr>
            <p:ph idx="1"/>
          </p:nvPr>
        </p:nvSpPr>
        <p:spPr>
          <a:xfrm>
            <a:off x="2589212" y="3293534"/>
            <a:ext cx="8915400" cy="2617688"/>
          </a:xfrm>
        </p:spPr>
        <p:txBody>
          <a:bodyPr/>
          <a:lstStyle/>
          <a:p>
            <a:pPr marL="0" indent="0" algn="l">
              <a:buNone/>
            </a:pPr>
            <a:r>
              <a:rPr lang="en-US" b="1" i="0" dirty="0">
                <a:solidFill>
                  <a:srgbClr val="000000"/>
                </a:solidFill>
                <a:effectLst/>
                <a:latin typeface="Muli"/>
              </a:rPr>
              <a:t>                                                         </a:t>
            </a:r>
            <a:r>
              <a:rPr lang="en-US" sz="2000" b="1" i="0" dirty="0">
                <a:solidFill>
                  <a:srgbClr val="0070C0"/>
                </a:solidFill>
                <a:effectLst/>
                <a:latin typeface="Muli"/>
              </a:rPr>
              <a:t>Date and Time Data Type</a:t>
            </a:r>
          </a:p>
          <a:p>
            <a:pPr marL="0" indent="0" algn="l">
              <a:buNone/>
            </a:pPr>
            <a:r>
              <a:rPr lang="en-US" b="0" i="0" dirty="0">
                <a:solidFill>
                  <a:srgbClr val="0E101A"/>
                </a:solidFill>
                <a:effectLst/>
                <a:latin typeface="Muli"/>
              </a:rPr>
              <a:t>Tableau can work with different date and time formats like dd-mm-</a:t>
            </a:r>
            <a:r>
              <a:rPr lang="en-US" b="0" i="0" dirty="0" err="1">
                <a:solidFill>
                  <a:srgbClr val="0E101A"/>
                </a:solidFill>
                <a:effectLst/>
                <a:latin typeface="Muli"/>
              </a:rPr>
              <a:t>yy</a:t>
            </a:r>
            <a:r>
              <a:rPr lang="en-US" b="0" i="0" dirty="0">
                <a:solidFill>
                  <a:srgbClr val="0E101A"/>
                </a:solidFill>
                <a:effectLst/>
                <a:latin typeface="Muli"/>
              </a:rPr>
              <a:t> , mm-dd-</a:t>
            </a:r>
            <a:r>
              <a:rPr lang="en-US" b="0" i="0" dirty="0" err="1">
                <a:solidFill>
                  <a:srgbClr val="0E101A"/>
                </a:solidFill>
                <a:effectLst/>
                <a:latin typeface="Muli"/>
              </a:rPr>
              <a:t>yyyy</a:t>
            </a:r>
            <a:r>
              <a:rPr lang="en-US" dirty="0">
                <a:solidFill>
                  <a:srgbClr val="0E101A"/>
                </a:solidFill>
                <a:latin typeface="Muli"/>
              </a:rPr>
              <a:t> </a:t>
            </a:r>
            <a:r>
              <a:rPr lang="en-US" b="0" i="0" dirty="0">
                <a:solidFill>
                  <a:srgbClr val="0E101A"/>
                </a:solidFill>
                <a:effectLst/>
                <a:latin typeface="Muli"/>
              </a:rPr>
              <a:t>etc. The time data values are a decade, year, quarter, month, hour, minute, second, etc. As the user enters data and time values, Tableau automatically classifies it under Date data type and Date &amp; Time data value.</a:t>
            </a:r>
            <a:endParaRPr lang="en-US" b="0" i="0" dirty="0">
              <a:solidFill>
                <a:srgbClr val="36393E"/>
              </a:solidFill>
              <a:effectLst/>
              <a:latin typeface="Muli"/>
            </a:endParaRPr>
          </a:p>
          <a:p>
            <a:pPr marL="0" indent="0">
              <a:buNone/>
            </a:pPr>
            <a:r>
              <a:rPr lang="en-IN" sz="2000" b="1" i="0" dirty="0">
                <a:solidFill>
                  <a:srgbClr val="36393E"/>
                </a:solidFill>
                <a:effectLst/>
                <a:latin typeface="Muli"/>
              </a:rPr>
              <a:t>Example:</a:t>
            </a:r>
            <a:r>
              <a:rPr lang="en-IN" sz="2000" b="0" i="0" dirty="0">
                <a:solidFill>
                  <a:srgbClr val="36393E"/>
                </a:solidFill>
                <a:effectLst/>
                <a:latin typeface="Muli"/>
              </a:rPr>
              <a:t> 23-10-1999, 10-25-2002</a:t>
            </a:r>
            <a:endParaRPr lang="en-US" sz="2000" b="0" i="0" dirty="0">
              <a:solidFill>
                <a:srgbClr val="36393E"/>
              </a:solidFill>
              <a:effectLst/>
              <a:latin typeface="Muli"/>
            </a:endParaRPr>
          </a:p>
        </p:txBody>
      </p:sp>
    </p:spTree>
    <p:extLst>
      <p:ext uri="{BB962C8B-B14F-4D97-AF65-F5344CB8AC3E}">
        <p14:creationId xmlns:p14="http://schemas.microsoft.com/office/powerpoint/2010/main" val="99370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DA39-6838-BA0F-839F-5F090FAD3DFB}"/>
              </a:ext>
            </a:extLst>
          </p:cNvPr>
          <p:cNvSpPr>
            <a:spLocks noGrp="1"/>
          </p:cNvSpPr>
          <p:nvPr>
            <p:ph type="title"/>
          </p:nvPr>
        </p:nvSpPr>
        <p:spPr>
          <a:xfrm>
            <a:off x="2592925" y="397933"/>
            <a:ext cx="8911687" cy="2743199"/>
          </a:xfrm>
        </p:spPr>
        <p:txBody>
          <a:bodyPr>
            <a:noAutofit/>
          </a:bodyPr>
          <a:lstStyle/>
          <a:p>
            <a:r>
              <a:rPr lang="en-US" sz="2000" b="1" i="0" dirty="0">
                <a:solidFill>
                  <a:srgbClr val="000000"/>
                </a:solidFill>
                <a:effectLst/>
                <a:latin typeface="Muli"/>
              </a:rPr>
              <a:t>                                                       </a:t>
            </a:r>
            <a:r>
              <a:rPr lang="en-US" sz="2000" b="1" dirty="0">
                <a:solidFill>
                  <a:srgbClr val="0070C0"/>
                </a:solidFill>
                <a:latin typeface="Muli"/>
              </a:rPr>
              <a:t> </a:t>
            </a:r>
            <a:r>
              <a:rPr lang="en-US" sz="2000" b="1" i="0" dirty="0">
                <a:solidFill>
                  <a:srgbClr val="0070C0"/>
                </a:solidFill>
                <a:effectLst/>
                <a:latin typeface="Muli"/>
              </a:rPr>
              <a:t>Numerical Data Type</a:t>
            </a:r>
            <a:br>
              <a:rPr lang="en-US" sz="2000" b="1" i="0" dirty="0">
                <a:solidFill>
                  <a:srgbClr val="0070C0"/>
                </a:solidFill>
                <a:effectLst/>
                <a:latin typeface="Muli"/>
              </a:rPr>
            </a:br>
            <a:br>
              <a:rPr lang="en-US" sz="2000" b="1" i="0" dirty="0">
                <a:solidFill>
                  <a:srgbClr val="616161"/>
                </a:solidFill>
                <a:effectLst/>
                <a:latin typeface="Muli"/>
              </a:rPr>
            </a:br>
            <a:r>
              <a:rPr lang="en-US" sz="2000" b="0" i="0" dirty="0">
                <a:solidFill>
                  <a:srgbClr val="0E101A"/>
                </a:solidFill>
                <a:effectLst/>
                <a:latin typeface="Muli"/>
              </a:rPr>
              <a:t>Numeric values can be of two types,</a:t>
            </a:r>
            <a:br>
              <a:rPr lang="en-US" sz="2000" b="0" i="0" dirty="0">
                <a:solidFill>
                  <a:srgbClr val="36393E"/>
                </a:solidFill>
                <a:effectLst/>
                <a:latin typeface="Muli"/>
              </a:rPr>
            </a:br>
            <a:r>
              <a:rPr lang="en-US" sz="2000" b="1" i="0" dirty="0">
                <a:solidFill>
                  <a:srgbClr val="0E101A"/>
                </a:solidFill>
                <a:effectLst/>
                <a:latin typeface="Muli"/>
              </a:rPr>
              <a:t>Integer</a:t>
            </a:r>
            <a:r>
              <a:rPr lang="en-US" sz="2000" b="0" i="0" dirty="0">
                <a:solidFill>
                  <a:srgbClr val="0E101A"/>
                </a:solidFill>
                <a:effectLst/>
                <a:latin typeface="Muli"/>
              </a:rPr>
              <a:t>: These are whole values without any fractions. </a:t>
            </a:r>
            <a:r>
              <a:rPr lang="en-US" sz="2000" b="1" i="0" dirty="0">
                <a:solidFill>
                  <a:srgbClr val="0E101A"/>
                </a:solidFill>
                <a:effectLst/>
                <a:latin typeface="Muli"/>
              </a:rPr>
              <a:t>For example</a:t>
            </a:r>
            <a:r>
              <a:rPr lang="en-US" sz="2000" b="0" i="0" dirty="0">
                <a:solidFill>
                  <a:srgbClr val="0E101A"/>
                </a:solidFill>
                <a:effectLst/>
                <a:latin typeface="Muli"/>
              </a:rPr>
              <a:t>, 10, -4, 0, etc.</a:t>
            </a:r>
            <a:br>
              <a:rPr lang="en-US" sz="2000" b="0" i="0" dirty="0">
                <a:solidFill>
                  <a:srgbClr val="36393E"/>
                </a:solidFill>
                <a:effectLst/>
                <a:latin typeface="Muli"/>
              </a:rPr>
            </a:br>
            <a:r>
              <a:rPr lang="en-US" sz="2000" b="0" i="0" dirty="0">
                <a:solidFill>
                  <a:srgbClr val="36393E"/>
                </a:solidFill>
                <a:effectLst/>
                <a:latin typeface="Muli"/>
              </a:rPr>
              <a:t> </a:t>
            </a:r>
            <a:br>
              <a:rPr lang="en-US" sz="2000" b="0" i="0" dirty="0">
                <a:solidFill>
                  <a:srgbClr val="36393E"/>
                </a:solidFill>
                <a:effectLst/>
                <a:latin typeface="Muli"/>
              </a:rPr>
            </a:br>
            <a:r>
              <a:rPr lang="en-US" sz="2000" b="1" i="0" dirty="0">
                <a:solidFill>
                  <a:srgbClr val="0E101A"/>
                </a:solidFill>
                <a:effectLst/>
                <a:latin typeface="Muli"/>
              </a:rPr>
              <a:t>Floating Point:</a:t>
            </a:r>
            <a:r>
              <a:rPr lang="en-US" sz="2000" b="0" i="0" dirty="0">
                <a:solidFill>
                  <a:srgbClr val="0E101A"/>
                </a:solidFill>
                <a:effectLst/>
                <a:latin typeface="Muli"/>
              </a:rPr>
              <a:t> These values contain a fraction.</a:t>
            </a:r>
            <a:r>
              <a:rPr lang="en-US" sz="2000" b="1" i="0" dirty="0">
                <a:solidFill>
                  <a:srgbClr val="0E101A"/>
                </a:solidFill>
                <a:effectLst/>
                <a:latin typeface="Muli"/>
              </a:rPr>
              <a:t> For example</a:t>
            </a:r>
            <a:r>
              <a:rPr lang="en-US" sz="2000" b="0" i="0" dirty="0">
                <a:solidFill>
                  <a:srgbClr val="0E101A"/>
                </a:solidFill>
                <a:effectLst/>
                <a:latin typeface="Muli"/>
              </a:rPr>
              <a:t>, 2.56, 5.00, 6.65, etc.</a:t>
            </a:r>
            <a:br>
              <a:rPr lang="en-US" sz="2000" b="0" i="0" dirty="0">
                <a:solidFill>
                  <a:srgbClr val="36393E"/>
                </a:solidFill>
                <a:effectLst/>
                <a:latin typeface="Muli"/>
              </a:rPr>
            </a:br>
            <a:r>
              <a:rPr lang="en-US" sz="2000" b="0" i="0" dirty="0">
                <a:solidFill>
                  <a:srgbClr val="36393E"/>
                </a:solidFill>
                <a:effectLst/>
                <a:latin typeface="Muli"/>
              </a:rPr>
              <a:t> </a:t>
            </a:r>
            <a:br>
              <a:rPr lang="en-US" sz="2000" b="0" i="0" dirty="0">
                <a:solidFill>
                  <a:srgbClr val="36393E"/>
                </a:solidFill>
                <a:effectLst/>
                <a:latin typeface="Muli"/>
              </a:rPr>
            </a:br>
            <a:r>
              <a:rPr lang="en-US" sz="2000" b="0" i="0" dirty="0">
                <a:solidFill>
                  <a:srgbClr val="0E101A"/>
                </a:solidFill>
                <a:effectLst/>
                <a:latin typeface="Muli"/>
              </a:rPr>
              <a:t>Floating Point values can store numbers only up to a specific limit. Tableau also provides a Round() function, which is used to round up the float values.</a:t>
            </a:r>
            <a:br>
              <a:rPr lang="en-US" sz="2000" b="0" i="0" dirty="0">
                <a:solidFill>
                  <a:srgbClr val="36393E"/>
                </a:solidFill>
                <a:effectLst/>
                <a:latin typeface="Muli"/>
              </a:rPr>
            </a:br>
            <a:endParaRPr lang="en-IN" sz="2000" dirty="0"/>
          </a:p>
        </p:txBody>
      </p:sp>
      <p:sp>
        <p:nvSpPr>
          <p:cNvPr id="3" name="Content Placeholder 2">
            <a:extLst>
              <a:ext uri="{FF2B5EF4-FFF2-40B4-BE49-F238E27FC236}">
                <a16:creationId xmlns:a16="http://schemas.microsoft.com/office/drawing/2014/main" id="{0920A25B-7268-CCF7-0770-4598F9203F5A}"/>
              </a:ext>
            </a:extLst>
          </p:cNvPr>
          <p:cNvSpPr>
            <a:spLocks noGrp="1"/>
          </p:cNvSpPr>
          <p:nvPr>
            <p:ph idx="1"/>
          </p:nvPr>
        </p:nvSpPr>
        <p:spPr>
          <a:xfrm>
            <a:off x="2589212" y="3863788"/>
            <a:ext cx="8915400" cy="2339788"/>
          </a:xfrm>
        </p:spPr>
        <p:txBody>
          <a:bodyPr>
            <a:normAutofit/>
          </a:bodyPr>
          <a:lstStyle/>
          <a:p>
            <a:pPr marL="0" indent="0" algn="l">
              <a:buNone/>
            </a:pPr>
            <a:r>
              <a:rPr lang="en-US" sz="2000" b="1" i="0" dirty="0">
                <a:solidFill>
                  <a:srgbClr val="0070C0"/>
                </a:solidFill>
                <a:effectLst/>
                <a:latin typeface="Muli"/>
              </a:rPr>
              <a:t>                                                          Boolean Data Type</a:t>
            </a:r>
          </a:p>
          <a:p>
            <a:pPr marL="0" indent="0" algn="l">
              <a:buNone/>
            </a:pPr>
            <a:r>
              <a:rPr lang="en-US" sz="2000" b="0" i="0" dirty="0">
                <a:solidFill>
                  <a:srgbClr val="000000"/>
                </a:solidFill>
                <a:effectLst/>
                <a:latin typeface="Muli"/>
              </a:rPr>
              <a:t>In Tableau, the Boolean data type represents a value that can be either true or false. Boolean values are formed as a result of relational calculations. Boolean values can also be expressed using 1 or 0. A relational calculation can also result in an unknown outcome; NULL values represent it.</a:t>
            </a:r>
            <a:endParaRPr lang="en-US" sz="2000" b="0" i="0" dirty="0">
              <a:solidFill>
                <a:srgbClr val="36393E"/>
              </a:solidFill>
              <a:effectLst/>
              <a:latin typeface="Muli"/>
            </a:endParaRPr>
          </a:p>
          <a:p>
            <a:pPr marL="0" indent="0" algn="l">
              <a:buNone/>
            </a:pPr>
            <a:r>
              <a:rPr lang="en-US" sz="2000" b="1" i="0" dirty="0">
                <a:solidFill>
                  <a:srgbClr val="000000"/>
                </a:solidFill>
                <a:effectLst/>
                <a:latin typeface="Muli"/>
              </a:rPr>
              <a:t>Example: </a:t>
            </a:r>
            <a:r>
              <a:rPr lang="en-US" sz="2000" b="0" i="0" dirty="0">
                <a:solidFill>
                  <a:srgbClr val="000000"/>
                </a:solidFill>
                <a:effectLst/>
                <a:latin typeface="Muli"/>
              </a:rPr>
              <a:t>"age &gt; 21", the result can either be "True" or "False."</a:t>
            </a:r>
            <a:endParaRPr lang="en-US" sz="2000" b="0" i="0" dirty="0">
              <a:solidFill>
                <a:srgbClr val="36393E"/>
              </a:solidFill>
              <a:effectLst/>
              <a:latin typeface="Muli"/>
            </a:endParaRPr>
          </a:p>
          <a:p>
            <a:pPr marL="0" indent="0">
              <a:buNone/>
            </a:pPr>
            <a:endParaRPr lang="en-IN" dirty="0"/>
          </a:p>
        </p:txBody>
      </p:sp>
    </p:spTree>
    <p:extLst>
      <p:ext uri="{BB962C8B-B14F-4D97-AF65-F5344CB8AC3E}">
        <p14:creationId xmlns:p14="http://schemas.microsoft.com/office/powerpoint/2010/main" val="31427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EB15-9534-0630-8DD2-F3DFFAA0FA5B}"/>
              </a:ext>
            </a:extLst>
          </p:cNvPr>
          <p:cNvSpPr>
            <a:spLocks noGrp="1"/>
          </p:cNvSpPr>
          <p:nvPr>
            <p:ph type="title"/>
          </p:nvPr>
        </p:nvSpPr>
        <p:spPr>
          <a:xfrm>
            <a:off x="2592925" y="349625"/>
            <a:ext cx="8911687" cy="2832846"/>
          </a:xfrm>
        </p:spPr>
        <p:txBody>
          <a:bodyPr>
            <a:noAutofit/>
          </a:bodyPr>
          <a:lstStyle/>
          <a:p>
            <a:r>
              <a:rPr lang="en-US" sz="2000" b="1" i="0" dirty="0">
                <a:solidFill>
                  <a:srgbClr val="0070C0"/>
                </a:solidFill>
                <a:effectLst/>
                <a:latin typeface="Muli"/>
              </a:rPr>
              <a:t>                                                            Geographic Values</a:t>
            </a:r>
            <a:br>
              <a:rPr lang="en-US" sz="2000" b="1" i="0" dirty="0">
                <a:solidFill>
                  <a:srgbClr val="0070C0"/>
                </a:solidFill>
                <a:effectLst/>
                <a:latin typeface="Muli"/>
              </a:rPr>
            </a:br>
            <a:br>
              <a:rPr lang="en-US" sz="2000" b="1" i="0" dirty="0">
                <a:solidFill>
                  <a:srgbClr val="616161"/>
                </a:solidFill>
                <a:effectLst/>
                <a:latin typeface="Muli"/>
              </a:rPr>
            </a:br>
            <a:r>
              <a:rPr lang="en-US" sz="2000" b="0" i="0" dirty="0">
                <a:solidFill>
                  <a:srgbClr val="000000"/>
                </a:solidFill>
                <a:effectLst/>
                <a:latin typeface="Muli"/>
              </a:rPr>
              <a:t>Geographic data values are used in maps. These data types are denoted by a globe icon. It includes country name, state name, city, region, postal codes, etc. It associates each value in a field with latitude and longitude values.</a:t>
            </a:r>
            <a:br>
              <a:rPr lang="en-US" sz="2000" b="0" i="0" dirty="0">
                <a:solidFill>
                  <a:srgbClr val="36393E"/>
                </a:solidFill>
                <a:effectLst/>
                <a:latin typeface="Muli"/>
              </a:rPr>
            </a:br>
            <a:r>
              <a:rPr lang="en-US" sz="2000" b="0" i="0" dirty="0">
                <a:solidFill>
                  <a:srgbClr val="000000"/>
                </a:solidFill>
                <a:effectLst/>
                <a:latin typeface="Muli"/>
              </a:rPr>
              <a:t>With the geographic data type in Tableau, you can plot data points on maps, create heat maps, perform spatial analysis, and conduct geospatial visualizations.</a:t>
            </a:r>
            <a:br>
              <a:rPr lang="en-US" sz="2000" b="0" i="0" dirty="0">
                <a:solidFill>
                  <a:srgbClr val="36393E"/>
                </a:solidFill>
                <a:effectLst/>
                <a:latin typeface="Muli"/>
              </a:rPr>
            </a:br>
            <a:r>
              <a:rPr lang="en-US" sz="2000" b="1" i="0" dirty="0">
                <a:solidFill>
                  <a:srgbClr val="000000"/>
                </a:solidFill>
                <a:effectLst/>
                <a:latin typeface="Muli"/>
              </a:rPr>
              <a:t>Example: </a:t>
            </a:r>
            <a:r>
              <a:rPr lang="en-US" sz="2000" b="0" i="0" dirty="0">
                <a:solidFill>
                  <a:srgbClr val="000000"/>
                </a:solidFill>
                <a:effectLst/>
                <a:latin typeface="Muli"/>
              </a:rPr>
              <a:t>19.0760° N, and 72.8777° E, Mumbai, 400001.</a:t>
            </a:r>
            <a:br>
              <a:rPr lang="en-US" sz="2000" b="0" i="0" dirty="0">
                <a:solidFill>
                  <a:srgbClr val="36393E"/>
                </a:solidFill>
                <a:effectLst/>
                <a:latin typeface="Muli"/>
              </a:rPr>
            </a:br>
            <a:endParaRPr lang="en-IN" sz="2000" dirty="0"/>
          </a:p>
        </p:txBody>
      </p:sp>
      <p:sp>
        <p:nvSpPr>
          <p:cNvPr id="3" name="Content Placeholder 2">
            <a:extLst>
              <a:ext uri="{FF2B5EF4-FFF2-40B4-BE49-F238E27FC236}">
                <a16:creationId xmlns:a16="http://schemas.microsoft.com/office/drawing/2014/main" id="{764A1425-0917-C183-2699-A51A3907BCB3}"/>
              </a:ext>
            </a:extLst>
          </p:cNvPr>
          <p:cNvSpPr>
            <a:spLocks noGrp="1"/>
          </p:cNvSpPr>
          <p:nvPr>
            <p:ph idx="1"/>
          </p:nvPr>
        </p:nvSpPr>
        <p:spPr>
          <a:xfrm>
            <a:off x="2589212" y="3890682"/>
            <a:ext cx="8915400" cy="2020540"/>
          </a:xfrm>
        </p:spPr>
        <p:txBody>
          <a:bodyPr/>
          <a:lstStyle/>
          <a:p>
            <a:pPr marL="0" indent="0">
              <a:buNone/>
            </a:pPr>
            <a:r>
              <a:rPr lang="en-US" b="1" dirty="0">
                <a:solidFill>
                  <a:srgbClr val="273239"/>
                </a:solidFill>
                <a:latin typeface="Nunito" panose="020F0502020204030204" pitchFamily="2" charset="0"/>
              </a:rPr>
              <a:t>                                           </a:t>
            </a:r>
            <a:r>
              <a:rPr lang="en-US" sz="2000" b="1" dirty="0">
                <a:solidFill>
                  <a:srgbClr val="0070C0"/>
                </a:solidFill>
                <a:latin typeface="Nunito" panose="020F0502020204030204" pitchFamily="2" charset="0"/>
              </a:rPr>
              <a:t>   </a:t>
            </a:r>
            <a:r>
              <a:rPr lang="en-US" sz="2000" b="1" i="0" dirty="0">
                <a:solidFill>
                  <a:srgbClr val="0070C0"/>
                </a:solidFill>
                <a:effectLst/>
                <a:latin typeface="Nunito" panose="020F0502020204030204" pitchFamily="2" charset="0"/>
              </a:rPr>
              <a:t>Cluster or Mixed Data type</a:t>
            </a:r>
          </a:p>
          <a:p>
            <a:pPr marL="0" indent="0">
              <a:buNone/>
            </a:pPr>
            <a:r>
              <a:rPr lang="en-US" sz="2000" b="0" i="0" dirty="0">
                <a:solidFill>
                  <a:srgbClr val="273239"/>
                </a:solidFill>
                <a:effectLst/>
                <a:latin typeface="Nunito" panose="020F0502020204030204" pitchFamily="2" charset="0"/>
              </a:rPr>
              <a:t>Sometimes data set contains values having a mixture of data types. Such values are known as cluster group values or mixed data values. In such a situation, users have the option either to handle it manually or allow Tableau to operate on it. </a:t>
            </a:r>
            <a:endParaRPr lang="en-IN" sz="2000" dirty="0"/>
          </a:p>
        </p:txBody>
      </p:sp>
    </p:spTree>
    <p:extLst>
      <p:ext uri="{BB962C8B-B14F-4D97-AF65-F5344CB8AC3E}">
        <p14:creationId xmlns:p14="http://schemas.microsoft.com/office/powerpoint/2010/main" val="217819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9955-C008-0CA2-0258-B4410BA14907}"/>
              </a:ext>
            </a:extLst>
          </p:cNvPr>
          <p:cNvSpPr>
            <a:spLocks noGrp="1"/>
          </p:cNvSpPr>
          <p:nvPr>
            <p:ph type="title"/>
          </p:nvPr>
        </p:nvSpPr>
        <p:spPr>
          <a:xfrm>
            <a:off x="1879601" y="228601"/>
            <a:ext cx="9625011" cy="1967752"/>
          </a:xfrm>
        </p:spPr>
        <p:txBody>
          <a:bodyPr>
            <a:normAutofit fontScale="90000"/>
          </a:bodyPr>
          <a:lstStyle/>
          <a:p>
            <a:pPr fontAlgn="base"/>
            <a:r>
              <a:rPr lang="en-US" sz="2200" b="0" i="0" dirty="0">
                <a:solidFill>
                  <a:srgbClr val="444444"/>
                </a:solidFill>
                <a:effectLst/>
                <a:latin typeface="Georgia" panose="02040502050405020303" pitchFamily="18" charset="0"/>
              </a:rPr>
              <a:t>                                      </a:t>
            </a:r>
            <a:r>
              <a:rPr lang="en-US" sz="2200" b="0" i="0" dirty="0">
                <a:solidFill>
                  <a:srgbClr val="0070C0"/>
                </a:solidFill>
                <a:effectLst/>
                <a:latin typeface="Georgia" panose="02040502050405020303" pitchFamily="18" charset="0"/>
              </a:rPr>
              <a:t>Change Data Types in Tableau</a:t>
            </a:r>
            <a:br>
              <a:rPr lang="en-US" sz="2200" b="0" i="0" dirty="0">
                <a:solidFill>
                  <a:srgbClr val="444444"/>
                </a:solidFill>
                <a:effectLst/>
                <a:latin typeface="Georgia" panose="02040502050405020303" pitchFamily="18" charset="0"/>
              </a:rPr>
            </a:br>
            <a:br>
              <a:rPr lang="en-US" sz="2200" b="0" i="0" dirty="0">
                <a:solidFill>
                  <a:srgbClr val="444444"/>
                </a:solidFill>
                <a:effectLst/>
                <a:latin typeface="Georgia" panose="02040502050405020303" pitchFamily="18" charset="0"/>
              </a:rPr>
            </a:br>
            <a:r>
              <a:rPr lang="en-US" sz="2200" b="0" i="0" dirty="0">
                <a:solidFill>
                  <a:srgbClr val="0070C0"/>
                </a:solidFill>
                <a:effectLst/>
                <a:latin typeface="Georgia" panose="02040502050405020303" pitchFamily="18" charset="0"/>
              </a:rPr>
              <a:t>1. </a:t>
            </a:r>
            <a:r>
              <a:rPr lang="en-US" sz="2200" b="0" i="0" dirty="0">
                <a:solidFill>
                  <a:srgbClr val="444444"/>
                </a:solidFill>
                <a:effectLst/>
                <a:latin typeface="Georgia" panose="02040502050405020303" pitchFamily="18" charset="0"/>
              </a:rPr>
              <a:t>Changing data type of a field in Data Source page</a:t>
            </a:r>
            <a:br>
              <a:rPr lang="en-US" sz="2200" b="0" i="0" dirty="0">
                <a:solidFill>
                  <a:srgbClr val="444444"/>
                </a:solidFill>
                <a:effectLst/>
                <a:latin typeface="Georgia" panose="02040502050405020303" pitchFamily="18" charset="0"/>
              </a:rPr>
            </a:br>
            <a:r>
              <a:rPr lang="en-US" sz="2200" b="0" i="0" dirty="0">
                <a:solidFill>
                  <a:srgbClr val="444444"/>
                </a:solidFill>
                <a:effectLst/>
                <a:latin typeface="Georgia" panose="02040502050405020303" pitchFamily="18" charset="0"/>
              </a:rPr>
              <a:t>To change the data type of a field from the </a:t>
            </a:r>
            <a:r>
              <a:rPr lang="en-US" sz="2200" b="0" i="1" dirty="0">
                <a:solidFill>
                  <a:srgbClr val="444444"/>
                </a:solidFill>
                <a:effectLst/>
                <a:latin typeface="inherit"/>
              </a:rPr>
              <a:t>Data Source</a:t>
            </a:r>
            <a:r>
              <a:rPr lang="en-US" sz="2200" b="0" i="0" dirty="0">
                <a:solidFill>
                  <a:srgbClr val="444444"/>
                </a:solidFill>
                <a:effectLst/>
                <a:latin typeface="Georgia" panose="02040502050405020303" pitchFamily="18" charset="0"/>
              </a:rPr>
              <a:t> page, click on the data type icon of that field. A drop-down list will appear from where you can select a new data type and assign it to the values of that field.</a:t>
            </a:r>
            <a:br>
              <a:rPr lang="en-US" sz="2200" b="0" i="0" dirty="0">
                <a:solidFill>
                  <a:srgbClr val="444444"/>
                </a:solidFill>
                <a:effectLst/>
                <a:latin typeface="Georgia" panose="02040502050405020303" pitchFamily="18" charset="0"/>
              </a:rPr>
            </a:br>
            <a:endParaRPr lang="en-IN" sz="2200" dirty="0"/>
          </a:p>
        </p:txBody>
      </p:sp>
      <p:pic>
        <p:nvPicPr>
          <p:cNvPr id="5122" name="Picture 2">
            <a:extLst>
              <a:ext uri="{FF2B5EF4-FFF2-40B4-BE49-F238E27FC236}">
                <a16:creationId xmlns:a16="http://schemas.microsoft.com/office/drawing/2014/main" id="{EEFCD074-12C3-5B7C-9958-B7356EC170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9601" y="2260599"/>
            <a:ext cx="9625012" cy="445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4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AA62-05C1-A193-A658-15988656B6FF}"/>
              </a:ext>
            </a:extLst>
          </p:cNvPr>
          <p:cNvSpPr>
            <a:spLocks noGrp="1"/>
          </p:cNvSpPr>
          <p:nvPr>
            <p:ph type="title"/>
          </p:nvPr>
        </p:nvSpPr>
        <p:spPr>
          <a:xfrm>
            <a:off x="1778000" y="338669"/>
            <a:ext cx="10414000" cy="1600198"/>
          </a:xfrm>
        </p:spPr>
        <p:txBody>
          <a:bodyPr>
            <a:noAutofit/>
          </a:bodyPr>
          <a:lstStyle/>
          <a:p>
            <a:r>
              <a:rPr lang="en-US" sz="2000" b="1" i="0" dirty="0">
                <a:solidFill>
                  <a:srgbClr val="0070C0"/>
                </a:solidFill>
                <a:effectLst/>
                <a:latin typeface="Muli"/>
              </a:rPr>
              <a:t>                                                    </a:t>
            </a:r>
            <a:br>
              <a:rPr lang="en-US" sz="2000" b="1" i="0" dirty="0">
                <a:solidFill>
                  <a:srgbClr val="0070C0"/>
                </a:solidFill>
                <a:effectLst/>
                <a:latin typeface="Muli"/>
              </a:rPr>
            </a:br>
            <a:r>
              <a:rPr lang="en-US" sz="2000" dirty="0">
                <a:solidFill>
                  <a:srgbClr val="0070C0"/>
                </a:solidFill>
                <a:latin typeface="Muli"/>
              </a:rPr>
              <a:t>2.</a:t>
            </a:r>
            <a:r>
              <a:rPr lang="en-US" sz="2000" b="0" i="0" dirty="0">
                <a:solidFill>
                  <a:srgbClr val="0070C0"/>
                </a:solidFill>
                <a:effectLst/>
                <a:latin typeface="Muli"/>
              </a:rPr>
              <a:t> </a:t>
            </a:r>
            <a:r>
              <a:rPr lang="en-US" sz="2000" b="0" i="0" dirty="0">
                <a:solidFill>
                  <a:srgbClr val="0E101A"/>
                </a:solidFill>
                <a:effectLst/>
                <a:latin typeface="Muli"/>
              </a:rPr>
              <a:t>If you upload the data within the Tableau data field, If the user doesn't want to disturb the data source, then Click on the particular field's data type icon.</a:t>
            </a:r>
            <a:br>
              <a:rPr lang="en-US" sz="2000" b="0" i="0" dirty="0">
                <a:solidFill>
                  <a:srgbClr val="36393E"/>
                </a:solidFill>
                <a:effectLst/>
                <a:latin typeface="Muli"/>
              </a:rPr>
            </a:br>
            <a:r>
              <a:rPr lang="en-US" sz="2000" b="0" i="0" dirty="0">
                <a:solidFill>
                  <a:srgbClr val="0E101A"/>
                </a:solidFill>
                <a:effectLst/>
                <a:latin typeface="Muli"/>
              </a:rPr>
              <a:t>A dropdown list will appear, user can choose and change from the given list of data types.</a:t>
            </a:r>
            <a:br>
              <a:rPr lang="en-US" sz="2000" b="0" i="0" dirty="0">
                <a:solidFill>
                  <a:srgbClr val="36393E"/>
                </a:solidFill>
                <a:effectLst/>
                <a:latin typeface="Muli"/>
              </a:rPr>
            </a:br>
            <a:endParaRPr lang="en-IN" sz="2000" dirty="0"/>
          </a:p>
        </p:txBody>
      </p:sp>
      <p:pic>
        <p:nvPicPr>
          <p:cNvPr id="5" name="Content Placeholder 4">
            <a:extLst>
              <a:ext uri="{FF2B5EF4-FFF2-40B4-BE49-F238E27FC236}">
                <a16:creationId xmlns:a16="http://schemas.microsoft.com/office/drawing/2014/main" id="{D69DF986-DBAF-F68D-234E-7848F4215C88}"/>
              </a:ext>
            </a:extLst>
          </p:cNvPr>
          <p:cNvPicPr>
            <a:picLocks noGrp="1" noChangeAspect="1"/>
          </p:cNvPicPr>
          <p:nvPr>
            <p:ph idx="1"/>
          </p:nvPr>
        </p:nvPicPr>
        <p:blipFill>
          <a:blip r:embed="rId2"/>
          <a:stretch>
            <a:fillRect/>
          </a:stretch>
        </p:blipFill>
        <p:spPr>
          <a:xfrm>
            <a:off x="1778000" y="2277533"/>
            <a:ext cx="10270067" cy="4241799"/>
          </a:xfrm>
        </p:spPr>
      </p:pic>
      <p:sp>
        <p:nvSpPr>
          <p:cNvPr id="7" name="Rectangle 6">
            <a:extLst>
              <a:ext uri="{FF2B5EF4-FFF2-40B4-BE49-F238E27FC236}">
                <a16:creationId xmlns:a16="http://schemas.microsoft.com/office/drawing/2014/main" id="{DD7FE15B-7F39-FE4C-2FC1-150D97237A24}"/>
              </a:ext>
            </a:extLst>
          </p:cNvPr>
          <p:cNvSpPr/>
          <p:nvPr/>
        </p:nvSpPr>
        <p:spPr>
          <a:xfrm>
            <a:off x="4030134" y="5198533"/>
            <a:ext cx="965200" cy="72813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FF0000"/>
                </a:solidFill>
              </a:ln>
              <a:noFill/>
            </a:endParaRPr>
          </a:p>
        </p:txBody>
      </p:sp>
    </p:spTree>
    <p:extLst>
      <p:ext uri="{BB962C8B-B14F-4D97-AF65-F5344CB8AC3E}">
        <p14:creationId xmlns:p14="http://schemas.microsoft.com/office/powerpoint/2010/main" val="293832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02AD-48CF-C20B-6352-A2C0B4882D96}"/>
              </a:ext>
            </a:extLst>
          </p:cNvPr>
          <p:cNvSpPr>
            <a:spLocks noGrp="1"/>
          </p:cNvSpPr>
          <p:nvPr>
            <p:ph type="title"/>
          </p:nvPr>
        </p:nvSpPr>
        <p:spPr>
          <a:xfrm>
            <a:off x="5122333" y="2802467"/>
            <a:ext cx="6382278" cy="1634065"/>
          </a:xfrm>
        </p:spPr>
        <p:txBody>
          <a:bodyPr>
            <a:normAutofit/>
          </a:bodyPr>
          <a:lstStyle/>
          <a:p>
            <a:r>
              <a:rPr lang="en-IN" sz="4000" dirty="0">
                <a:solidFill>
                  <a:srgbClr val="0070C0"/>
                </a:solidFill>
              </a:rPr>
              <a:t>Thank You </a:t>
            </a:r>
          </a:p>
        </p:txBody>
      </p:sp>
    </p:spTree>
    <p:extLst>
      <p:ext uri="{BB962C8B-B14F-4D97-AF65-F5344CB8AC3E}">
        <p14:creationId xmlns:p14="http://schemas.microsoft.com/office/powerpoint/2010/main" val="2473058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TotalTime>
  <Words>657</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Arial</vt:lpstr>
      <vt:lpstr>Arial Rounded MT Bold</vt:lpstr>
      <vt:lpstr>Century Gothic</vt:lpstr>
      <vt:lpstr>Georgia</vt:lpstr>
      <vt:lpstr>inherit</vt:lpstr>
      <vt:lpstr>Muli</vt:lpstr>
      <vt:lpstr>Nunito</vt:lpstr>
      <vt:lpstr>Wingdings 3</vt:lpstr>
      <vt:lpstr>Wisp</vt:lpstr>
      <vt:lpstr>          “Data Types” in Tableau </vt:lpstr>
      <vt:lpstr>Introduction</vt:lpstr>
      <vt:lpstr>                                                              String data type  The string data type consists of zero or more characters, meaning it is a text data type. A value is a string when the characters are enclosed in a single or double quote. For instance, a string value can be "Orange" or "This is an Orange," etc.</vt:lpstr>
      <vt:lpstr>                                                        Numerical Data Type  Numeric values can be of two types, Integer: These are whole values without any fractions. For example, 10, -4, 0, etc.   Floating Point: These values contain a fraction. For example, 2.56, 5.00, 6.65, etc.   Floating Point values can store numbers only up to a specific limit. Tableau also provides a Round() function, which is used to round up the float values. </vt:lpstr>
      <vt:lpstr>                                                            Geographic Values  Geographic data values are used in maps. These data types are denoted by a globe icon. It includes country name, state name, city, region, postal codes, etc. It associates each value in a field with latitude and longitude values. With the geographic data type in Tableau, you can plot data points on maps, create heat maps, perform spatial analysis, and conduct geospatial visualizations. Example: 19.0760° N, and 72.8777° E, Mumbai, 400001. </vt:lpstr>
      <vt:lpstr>                                      Change Data Types in Tableau  1. Changing data type of a field in Data Source page To change the data type of a field from the Data Source page, click on the data type icon of that field. A drop-down list will appear from where you can select a new data type and assign it to the values of that field. </vt:lpstr>
      <vt:lpstr>                                                     2. If you upload the data within the Tableau data field, If the user doesn't want to disturb the data source, then Click on the particular field's data type icon. A dropdown list will appear, user can choose and change from the given list of data types.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Types” in Tableau </dc:title>
  <dc:creator>harshit gupta</dc:creator>
  <cp:lastModifiedBy>harshit gupta</cp:lastModifiedBy>
  <cp:revision>27</cp:revision>
  <dcterms:created xsi:type="dcterms:W3CDTF">2023-08-28T01:59:29Z</dcterms:created>
  <dcterms:modified xsi:type="dcterms:W3CDTF">2023-08-28T04:06:14Z</dcterms:modified>
</cp:coreProperties>
</file>