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8" r:id="rId5"/>
    <p:sldId id="259" r:id="rId6"/>
    <p:sldId id="260" r:id="rId7"/>
    <p:sldId id="261" r:id="rId8"/>
    <p:sldId id="262"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113" d="100"/>
          <a:sy n="113" d="100"/>
        </p:scale>
        <p:origin x="51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3D4A2-3308-E0DB-A305-E262E840CB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72A7E38-9487-E4EB-854E-22937596C7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06E174-FF9F-B64E-C168-347C5F2DFE62}"/>
              </a:ext>
            </a:extLst>
          </p:cNvPr>
          <p:cNvSpPr>
            <a:spLocks noGrp="1"/>
          </p:cNvSpPr>
          <p:nvPr>
            <p:ph type="dt" sz="half" idx="10"/>
          </p:nvPr>
        </p:nvSpPr>
        <p:spPr/>
        <p:txBody>
          <a:bodyPr/>
          <a:lstStyle/>
          <a:p>
            <a:fld id="{7D60F5E7-1E88-4EBF-9E7E-E05CBE70A28A}" type="datetimeFigureOut">
              <a:rPr lang="en-US" smtClean="0"/>
              <a:t>12/20/2023</a:t>
            </a:fld>
            <a:endParaRPr lang="en-US"/>
          </a:p>
        </p:txBody>
      </p:sp>
      <p:sp>
        <p:nvSpPr>
          <p:cNvPr id="5" name="Footer Placeholder 4">
            <a:extLst>
              <a:ext uri="{FF2B5EF4-FFF2-40B4-BE49-F238E27FC236}">
                <a16:creationId xmlns:a16="http://schemas.microsoft.com/office/drawing/2014/main" id="{969E7F08-5184-7FED-BEF4-7ED72CCA45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A46355-8AF7-4B51-A1DC-B5D00420149A}"/>
              </a:ext>
            </a:extLst>
          </p:cNvPr>
          <p:cNvSpPr>
            <a:spLocks noGrp="1"/>
          </p:cNvSpPr>
          <p:nvPr>
            <p:ph type="sldNum" sz="quarter" idx="12"/>
          </p:nvPr>
        </p:nvSpPr>
        <p:spPr/>
        <p:txBody>
          <a:bodyPr/>
          <a:lstStyle/>
          <a:p>
            <a:fld id="{3136F53C-D3BD-428C-82BD-B3349BFD5A5B}" type="slidenum">
              <a:rPr lang="en-US" smtClean="0"/>
              <a:t>‹#›</a:t>
            </a:fld>
            <a:endParaRPr lang="en-US"/>
          </a:p>
        </p:txBody>
      </p:sp>
    </p:spTree>
    <p:extLst>
      <p:ext uri="{BB962C8B-B14F-4D97-AF65-F5344CB8AC3E}">
        <p14:creationId xmlns:p14="http://schemas.microsoft.com/office/powerpoint/2010/main" val="4093164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A2976-27F7-0416-277A-FF5B222F05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65F3FC-C03F-042B-F458-1894D560D8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33B920-4713-BFB3-AF48-C5B48965F3D9}"/>
              </a:ext>
            </a:extLst>
          </p:cNvPr>
          <p:cNvSpPr>
            <a:spLocks noGrp="1"/>
          </p:cNvSpPr>
          <p:nvPr>
            <p:ph type="dt" sz="half" idx="10"/>
          </p:nvPr>
        </p:nvSpPr>
        <p:spPr/>
        <p:txBody>
          <a:bodyPr/>
          <a:lstStyle/>
          <a:p>
            <a:fld id="{7D60F5E7-1E88-4EBF-9E7E-E05CBE70A28A}" type="datetimeFigureOut">
              <a:rPr lang="en-US" smtClean="0"/>
              <a:t>12/20/2023</a:t>
            </a:fld>
            <a:endParaRPr lang="en-US"/>
          </a:p>
        </p:txBody>
      </p:sp>
      <p:sp>
        <p:nvSpPr>
          <p:cNvPr id="5" name="Footer Placeholder 4">
            <a:extLst>
              <a:ext uri="{FF2B5EF4-FFF2-40B4-BE49-F238E27FC236}">
                <a16:creationId xmlns:a16="http://schemas.microsoft.com/office/drawing/2014/main" id="{B75E3BBF-CD5A-8129-1A01-A08ACB59BF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8BE84B-F474-E12C-5DDC-EAB2585494CB}"/>
              </a:ext>
            </a:extLst>
          </p:cNvPr>
          <p:cNvSpPr>
            <a:spLocks noGrp="1"/>
          </p:cNvSpPr>
          <p:nvPr>
            <p:ph type="sldNum" sz="quarter" idx="12"/>
          </p:nvPr>
        </p:nvSpPr>
        <p:spPr/>
        <p:txBody>
          <a:bodyPr/>
          <a:lstStyle/>
          <a:p>
            <a:fld id="{3136F53C-D3BD-428C-82BD-B3349BFD5A5B}" type="slidenum">
              <a:rPr lang="en-US" smtClean="0"/>
              <a:t>‹#›</a:t>
            </a:fld>
            <a:endParaRPr lang="en-US"/>
          </a:p>
        </p:txBody>
      </p:sp>
    </p:spTree>
    <p:extLst>
      <p:ext uri="{BB962C8B-B14F-4D97-AF65-F5344CB8AC3E}">
        <p14:creationId xmlns:p14="http://schemas.microsoft.com/office/powerpoint/2010/main" val="650295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E4528F-B968-FEC7-20BE-7E615C2793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20E8D5-8E3B-25C0-D0AE-1C138866DB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5DB3EC-DAB6-C380-0F74-CAF00A2E0617}"/>
              </a:ext>
            </a:extLst>
          </p:cNvPr>
          <p:cNvSpPr>
            <a:spLocks noGrp="1"/>
          </p:cNvSpPr>
          <p:nvPr>
            <p:ph type="dt" sz="half" idx="10"/>
          </p:nvPr>
        </p:nvSpPr>
        <p:spPr/>
        <p:txBody>
          <a:bodyPr/>
          <a:lstStyle/>
          <a:p>
            <a:fld id="{7D60F5E7-1E88-4EBF-9E7E-E05CBE70A28A}" type="datetimeFigureOut">
              <a:rPr lang="en-US" smtClean="0"/>
              <a:t>12/20/2023</a:t>
            </a:fld>
            <a:endParaRPr lang="en-US"/>
          </a:p>
        </p:txBody>
      </p:sp>
      <p:sp>
        <p:nvSpPr>
          <p:cNvPr id="5" name="Footer Placeholder 4">
            <a:extLst>
              <a:ext uri="{FF2B5EF4-FFF2-40B4-BE49-F238E27FC236}">
                <a16:creationId xmlns:a16="http://schemas.microsoft.com/office/drawing/2014/main" id="{3F96216A-3B0A-CF01-652E-7FE2552814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8ACB12-E097-47E3-DE34-F695FCEF6362}"/>
              </a:ext>
            </a:extLst>
          </p:cNvPr>
          <p:cNvSpPr>
            <a:spLocks noGrp="1"/>
          </p:cNvSpPr>
          <p:nvPr>
            <p:ph type="sldNum" sz="quarter" idx="12"/>
          </p:nvPr>
        </p:nvSpPr>
        <p:spPr/>
        <p:txBody>
          <a:bodyPr/>
          <a:lstStyle/>
          <a:p>
            <a:fld id="{3136F53C-D3BD-428C-82BD-B3349BFD5A5B}" type="slidenum">
              <a:rPr lang="en-US" smtClean="0"/>
              <a:t>‹#›</a:t>
            </a:fld>
            <a:endParaRPr lang="en-US"/>
          </a:p>
        </p:txBody>
      </p:sp>
    </p:spTree>
    <p:extLst>
      <p:ext uri="{BB962C8B-B14F-4D97-AF65-F5344CB8AC3E}">
        <p14:creationId xmlns:p14="http://schemas.microsoft.com/office/powerpoint/2010/main" val="4166784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8A21D-6A2F-F0CC-786E-34AAD5BE99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799B32-0C04-5C3A-2ECA-BDCFBE80F4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79C944-67DE-F5E6-8FCD-BFEC94285B79}"/>
              </a:ext>
            </a:extLst>
          </p:cNvPr>
          <p:cNvSpPr>
            <a:spLocks noGrp="1"/>
          </p:cNvSpPr>
          <p:nvPr>
            <p:ph type="dt" sz="half" idx="10"/>
          </p:nvPr>
        </p:nvSpPr>
        <p:spPr/>
        <p:txBody>
          <a:bodyPr/>
          <a:lstStyle/>
          <a:p>
            <a:fld id="{7D60F5E7-1E88-4EBF-9E7E-E05CBE70A28A}" type="datetimeFigureOut">
              <a:rPr lang="en-US" smtClean="0"/>
              <a:t>12/20/2023</a:t>
            </a:fld>
            <a:endParaRPr lang="en-US"/>
          </a:p>
        </p:txBody>
      </p:sp>
      <p:sp>
        <p:nvSpPr>
          <p:cNvPr id="5" name="Footer Placeholder 4">
            <a:extLst>
              <a:ext uri="{FF2B5EF4-FFF2-40B4-BE49-F238E27FC236}">
                <a16:creationId xmlns:a16="http://schemas.microsoft.com/office/drawing/2014/main" id="{02385E9B-8601-6A04-A300-7382CE5B31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CD411A-B2D0-DB06-6FBA-28763C6C27C0}"/>
              </a:ext>
            </a:extLst>
          </p:cNvPr>
          <p:cNvSpPr>
            <a:spLocks noGrp="1"/>
          </p:cNvSpPr>
          <p:nvPr>
            <p:ph type="sldNum" sz="quarter" idx="12"/>
          </p:nvPr>
        </p:nvSpPr>
        <p:spPr/>
        <p:txBody>
          <a:bodyPr/>
          <a:lstStyle/>
          <a:p>
            <a:fld id="{3136F53C-D3BD-428C-82BD-B3349BFD5A5B}" type="slidenum">
              <a:rPr lang="en-US" smtClean="0"/>
              <a:t>‹#›</a:t>
            </a:fld>
            <a:endParaRPr lang="en-US"/>
          </a:p>
        </p:txBody>
      </p:sp>
    </p:spTree>
    <p:extLst>
      <p:ext uri="{BB962C8B-B14F-4D97-AF65-F5344CB8AC3E}">
        <p14:creationId xmlns:p14="http://schemas.microsoft.com/office/powerpoint/2010/main" val="139475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FE92D-BEB8-8CDB-8F41-00AB1FB7F1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7046DE-AA34-C476-4FA4-EB0F715C86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2F56B6-0BAC-441F-0FC3-81B2EF307F25}"/>
              </a:ext>
            </a:extLst>
          </p:cNvPr>
          <p:cNvSpPr>
            <a:spLocks noGrp="1"/>
          </p:cNvSpPr>
          <p:nvPr>
            <p:ph type="dt" sz="half" idx="10"/>
          </p:nvPr>
        </p:nvSpPr>
        <p:spPr/>
        <p:txBody>
          <a:bodyPr/>
          <a:lstStyle/>
          <a:p>
            <a:fld id="{7D60F5E7-1E88-4EBF-9E7E-E05CBE70A28A}" type="datetimeFigureOut">
              <a:rPr lang="en-US" smtClean="0"/>
              <a:t>12/20/2023</a:t>
            </a:fld>
            <a:endParaRPr lang="en-US"/>
          </a:p>
        </p:txBody>
      </p:sp>
      <p:sp>
        <p:nvSpPr>
          <p:cNvPr id="5" name="Footer Placeholder 4">
            <a:extLst>
              <a:ext uri="{FF2B5EF4-FFF2-40B4-BE49-F238E27FC236}">
                <a16:creationId xmlns:a16="http://schemas.microsoft.com/office/drawing/2014/main" id="{E71609ED-86ED-4DFE-E91A-DF4EB2B7FE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D18AA6-8C14-95DA-281D-CB0539E41A33}"/>
              </a:ext>
            </a:extLst>
          </p:cNvPr>
          <p:cNvSpPr>
            <a:spLocks noGrp="1"/>
          </p:cNvSpPr>
          <p:nvPr>
            <p:ph type="sldNum" sz="quarter" idx="12"/>
          </p:nvPr>
        </p:nvSpPr>
        <p:spPr/>
        <p:txBody>
          <a:bodyPr/>
          <a:lstStyle/>
          <a:p>
            <a:fld id="{3136F53C-D3BD-428C-82BD-B3349BFD5A5B}" type="slidenum">
              <a:rPr lang="en-US" smtClean="0"/>
              <a:t>‹#›</a:t>
            </a:fld>
            <a:endParaRPr lang="en-US"/>
          </a:p>
        </p:txBody>
      </p:sp>
    </p:spTree>
    <p:extLst>
      <p:ext uri="{BB962C8B-B14F-4D97-AF65-F5344CB8AC3E}">
        <p14:creationId xmlns:p14="http://schemas.microsoft.com/office/powerpoint/2010/main" val="2618242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5758F-6848-D235-B1FC-E66DDF8638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E932EB-B9BA-47EA-1EFA-28A16BEFCE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DF689C-724E-0D89-4693-CF11649C63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7845FD-ACD3-DCF3-7999-D84F5CF596F1}"/>
              </a:ext>
            </a:extLst>
          </p:cNvPr>
          <p:cNvSpPr>
            <a:spLocks noGrp="1"/>
          </p:cNvSpPr>
          <p:nvPr>
            <p:ph type="dt" sz="half" idx="10"/>
          </p:nvPr>
        </p:nvSpPr>
        <p:spPr/>
        <p:txBody>
          <a:bodyPr/>
          <a:lstStyle/>
          <a:p>
            <a:fld id="{7D60F5E7-1E88-4EBF-9E7E-E05CBE70A28A}" type="datetimeFigureOut">
              <a:rPr lang="en-US" smtClean="0"/>
              <a:t>12/20/2023</a:t>
            </a:fld>
            <a:endParaRPr lang="en-US"/>
          </a:p>
        </p:txBody>
      </p:sp>
      <p:sp>
        <p:nvSpPr>
          <p:cNvPr id="6" name="Footer Placeholder 5">
            <a:extLst>
              <a:ext uri="{FF2B5EF4-FFF2-40B4-BE49-F238E27FC236}">
                <a16:creationId xmlns:a16="http://schemas.microsoft.com/office/drawing/2014/main" id="{3C3B3A61-2375-B3A9-16A7-5A02D19A11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318B1D-26CE-903C-72D0-22248B8B229A}"/>
              </a:ext>
            </a:extLst>
          </p:cNvPr>
          <p:cNvSpPr>
            <a:spLocks noGrp="1"/>
          </p:cNvSpPr>
          <p:nvPr>
            <p:ph type="sldNum" sz="quarter" idx="12"/>
          </p:nvPr>
        </p:nvSpPr>
        <p:spPr/>
        <p:txBody>
          <a:bodyPr/>
          <a:lstStyle/>
          <a:p>
            <a:fld id="{3136F53C-D3BD-428C-82BD-B3349BFD5A5B}" type="slidenum">
              <a:rPr lang="en-US" smtClean="0"/>
              <a:t>‹#›</a:t>
            </a:fld>
            <a:endParaRPr lang="en-US"/>
          </a:p>
        </p:txBody>
      </p:sp>
    </p:spTree>
    <p:extLst>
      <p:ext uri="{BB962C8B-B14F-4D97-AF65-F5344CB8AC3E}">
        <p14:creationId xmlns:p14="http://schemas.microsoft.com/office/powerpoint/2010/main" val="4028553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9B1E1-79F7-4BB4-A0DE-AA1A0C3A8B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871686-03F7-C30B-4F29-41337D8CE0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4E657E-472F-8858-5B6E-B2D1D5F1C7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396121-C529-0E44-B5CC-6C48D01BFF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5B130C-40B9-624B-ED25-F7C0115F2E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C66D09-70A2-358D-5C4D-F1506CEB6539}"/>
              </a:ext>
            </a:extLst>
          </p:cNvPr>
          <p:cNvSpPr>
            <a:spLocks noGrp="1"/>
          </p:cNvSpPr>
          <p:nvPr>
            <p:ph type="dt" sz="half" idx="10"/>
          </p:nvPr>
        </p:nvSpPr>
        <p:spPr/>
        <p:txBody>
          <a:bodyPr/>
          <a:lstStyle/>
          <a:p>
            <a:fld id="{7D60F5E7-1E88-4EBF-9E7E-E05CBE70A28A}" type="datetimeFigureOut">
              <a:rPr lang="en-US" smtClean="0"/>
              <a:t>12/20/2023</a:t>
            </a:fld>
            <a:endParaRPr lang="en-US"/>
          </a:p>
        </p:txBody>
      </p:sp>
      <p:sp>
        <p:nvSpPr>
          <p:cNvPr id="8" name="Footer Placeholder 7">
            <a:extLst>
              <a:ext uri="{FF2B5EF4-FFF2-40B4-BE49-F238E27FC236}">
                <a16:creationId xmlns:a16="http://schemas.microsoft.com/office/drawing/2014/main" id="{63638515-4951-FF21-302E-D8D310B103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38C7DF3-99D3-5148-C2FB-3C638F8593AC}"/>
              </a:ext>
            </a:extLst>
          </p:cNvPr>
          <p:cNvSpPr>
            <a:spLocks noGrp="1"/>
          </p:cNvSpPr>
          <p:nvPr>
            <p:ph type="sldNum" sz="quarter" idx="12"/>
          </p:nvPr>
        </p:nvSpPr>
        <p:spPr/>
        <p:txBody>
          <a:bodyPr/>
          <a:lstStyle/>
          <a:p>
            <a:fld id="{3136F53C-D3BD-428C-82BD-B3349BFD5A5B}" type="slidenum">
              <a:rPr lang="en-US" smtClean="0"/>
              <a:t>‹#›</a:t>
            </a:fld>
            <a:endParaRPr lang="en-US"/>
          </a:p>
        </p:txBody>
      </p:sp>
    </p:spTree>
    <p:extLst>
      <p:ext uri="{BB962C8B-B14F-4D97-AF65-F5344CB8AC3E}">
        <p14:creationId xmlns:p14="http://schemas.microsoft.com/office/powerpoint/2010/main" val="2866670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512DA-236E-5042-6B58-7449FA3413B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D9521D-AB55-2A3B-40B7-E177EE0A198F}"/>
              </a:ext>
            </a:extLst>
          </p:cNvPr>
          <p:cNvSpPr>
            <a:spLocks noGrp="1"/>
          </p:cNvSpPr>
          <p:nvPr>
            <p:ph type="dt" sz="half" idx="10"/>
          </p:nvPr>
        </p:nvSpPr>
        <p:spPr/>
        <p:txBody>
          <a:bodyPr/>
          <a:lstStyle/>
          <a:p>
            <a:fld id="{7D60F5E7-1E88-4EBF-9E7E-E05CBE70A28A}" type="datetimeFigureOut">
              <a:rPr lang="en-US" smtClean="0"/>
              <a:t>12/20/2023</a:t>
            </a:fld>
            <a:endParaRPr lang="en-US"/>
          </a:p>
        </p:txBody>
      </p:sp>
      <p:sp>
        <p:nvSpPr>
          <p:cNvPr id="4" name="Footer Placeholder 3">
            <a:extLst>
              <a:ext uri="{FF2B5EF4-FFF2-40B4-BE49-F238E27FC236}">
                <a16:creationId xmlns:a16="http://schemas.microsoft.com/office/drawing/2014/main" id="{DE75A23D-6057-2C10-F053-3C5D9D342E9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845D64-40C4-6A0F-DE9A-5046EC858E46}"/>
              </a:ext>
            </a:extLst>
          </p:cNvPr>
          <p:cNvSpPr>
            <a:spLocks noGrp="1"/>
          </p:cNvSpPr>
          <p:nvPr>
            <p:ph type="sldNum" sz="quarter" idx="12"/>
          </p:nvPr>
        </p:nvSpPr>
        <p:spPr/>
        <p:txBody>
          <a:bodyPr/>
          <a:lstStyle/>
          <a:p>
            <a:fld id="{3136F53C-D3BD-428C-82BD-B3349BFD5A5B}" type="slidenum">
              <a:rPr lang="en-US" smtClean="0"/>
              <a:t>‹#›</a:t>
            </a:fld>
            <a:endParaRPr lang="en-US"/>
          </a:p>
        </p:txBody>
      </p:sp>
    </p:spTree>
    <p:extLst>
      <p:ext uri="{BB962C8B-B14F-4D97-AF65-F5344CB8AC3E}">
        <p14:creationId xmlns:p14="http://schemas.microsoft.com/office/powerpoint/2010/main" val="2521260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2F5F1B-42D7-5649-EA9A-38216676D54A}"/>
              </a:ext>
            </a:extLst>
          </p:cNvPr>
          <p:cNvSpPr>
            <a:spLocks noGrp="1"/>
          </p:cNvSpPr>
          <p:nvPr>
            <p:ph type="dt" sz="half" idx="10"/>
          </p:nvPr>
        </p:nvSpPr>
        <p:spPr/>
        <p:txBody>
          <a:bodyPr/>
          <a:lstStyle/>
          <a:p>
            <a:fld id="{7D60F5E7-1E88-4EBF-9E7E-E05CBE70A28A}" type="datetimeFigureOut">
              <a:rPr lang="en-US" smtClean="0"/>
              <a:t>12/20/2023</a:t>
            </a:fld>
            <a:endParaRPr lang="en-US"/>
          </a:p>
        </p:txBody>
      </p:sp>
      <p:sp>
        <p:nvSpPr>
          <p:cNvPr id="3" name="Footer Placeholder 2">
            <a:extLst>
              <a:ext uri="{FF2B5EF4-FFF2-40B4-BE49-F238E27FC236}">
                <a16:creationId xmlns:a16="http://schemas.microsoft.com/office/drawing/2014/main" id="{7BBAD65D-499E-C8D5-7F66-E1536C2C8E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AB62C9-C67C-A4C7-F97A-DF163C7CC1E7}"/>
              </a:ext>
            </a:extLst>
          </p:cNvPr>
          <p:cNvSpPr>
            <a:spLocks noGrp="1"/>
          </p:cNvSpPr>
          <p:nvPr>
            <p:ph type="sldNum" sz="quarter" idx="12"/>
          </p:nvPr>
        </p:nvSpPr>
        <p:spPr/>
        <p:txBody>
          <a:bodyPr/>
          <a:lstStyle/>
          <a:p>
            <a:fld id="{3136F53C-D3BD-428C-82BD-B3349BFD5A5B}" type="slidenum">
              <a:rPr lang="en-US" smtClean="0"/>
              <a:t>‹#›</a:t>
            </a:fld>
            <a:endParaRPr lang="en-US"/>
          </a:p>
        </p:txBody>
      </p:sp>
    </p:spTree>
    <p:extLst>
      <p:ext uri="{BB962C8B-B14F-4D97-AF65-F5344CB8AC3E}">
        <p14:creationId xmlns:p14="http://schemas.microsoft.com/office/powerpoint/2010/main" val="1347290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0A16F-6246-7793-09E5-D03F2A175A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9F985B-1764-0AB4-19FF-7FBD1EBDD5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A213C2-D56C-A47F-5B16-6DC5E711A2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B5EF92-6CE3-F26B-1A58-86CE9E4CD6AD}"/>
              </a:ext>
            </a:extLst>
          </p:cNvPr>
          <p:cNvSpPr>
            <a:spLocks noGrp="1"/>
          </p:cNvSpPr>
          <p:nvPr>
            <p:ph type="dt" sz="half" idx="10"/>
          </p:nvPr>
        </p:nvSpPr>
        <p:spPr/>
        <p:txBody>
          <a:bodyPr/>
          <a:lstStyle/>
          <a:p>
            <a:fld id="{7D60F5E7-1E88-4EBF-9E7E-E05CBE70A28A}" type="datetimeFigureOut">
              <a:rPr lang="en-US" smtClean="0"/>
              <a:t>12/20/2023</a:t>
            </a:fld>
            <a:endParaRPr lang="en-US"/>
          </a:p>
        </p:txBody>
      </p:sp>
      <p:sp>
        <p:nvSpPr>
          <p:cNvPr id="6" name="Footer Placeholder 5">
            <a:extLst>
              <a:ext uri="{FF2B5EF4-FFF2-40B4-BE49-F238E27FC236}">
                <a16:creationId xmlns:a16="http://schemas.microsoft.com/office/drawing/2014/main" id="{69E99327-30B6-E5F6-065A-F2F2DCCC2B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53052C-6009-4528-93A5-FB0937FA6973}"/>
              </a:ext>
            </a:extLst>
          </p:cNvPr>
          <p:cNvSpPr>
            <a:spLocks noGrp="1"/>
          </p:cNvSpPr>
          <p:nvPr>
            <p:ph type="sldNum" sz="quarter" idx="12"/>
          </p:nvPr>
        </p:nvSpPr>
        <p:spPr/>
        <p:txBody>
          <a:bodyPr/>
          <a:lstStyle/>
          <a:p>
            <a:fld id="{3136F53C-D3BD-428C-82BD-B3349BFD5A5B}" type="slidenum">
              <a:rPr lang="en-US" smtClean="0"/>
              <a:t>‹#›</a:t>
            </a:fld>
            <a:endParaRPr lang="en-US"/>
          </a:p>
        </p:txBody>
      </p:sp>
    </p:spTree>
    <p:extLst>
      <p:ext uri="{BB962C8B-B14F-4D97-AF65-F5344CB8AC3E}">
        <p14:creationId xmlns:p14="http://schemas.microsoft.com/office/powerpoint/2010/main" val="2058748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89BF1-57BE-FFB7-7624-E531F7A5AF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B6042D-11B8-F4F9-A809-4AFDB21C4D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72B801-0E7B-8867-41B0-DF4AC03A8A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504FD1-3436-9791-D111-8D5461B8B54A}"/>
              </a:ext>
            </a:extLst>
          </p:cNvPr>
          <p:cNvSpPr>
            <a:spLocks noGrp="1"/>
          </p:cNvSpPr>
          <p:nvPr>
            <p:ph type="dt" sz="half" idx="10"/>
          </p:nvPr>
        </p:nvSpPr>
        <p:spPr/>
        <p:txBody>
          <a:bodyPr/>
          <a:lstStyle/>
          <a:p>
            <a:fld id="{7D60F5E7-1E88-4EBF-9E7E-E05CBE70A28A}" type="datetimeFigureOut">
              <a:rPr lang="en-US" smtClean="0"/>
              <a:t>12/20/2023</a:t>
            </a:fld>
            <a:endParaRPr lang="en-US"/>
          </a:p>
        </p:txBody>
      </p:sp>
      <p:sp>
        <p:nvSpPr>
          <p:cNvPr id="6" name="Footer Placeholder 5">
            <a:extLst>
              <a:ext uri="{FF2B5EF4-FFF2-40B4-BE49-F238E27FC236}">
                <a16:creationId xmlns:a16="http://schemas.microsoft.com/office/drawing/2014/main" id="{ECA9ADBE-8BC3-187C-20F4-554630A87E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280E62-6328-F41B-AA4B-B215E8FF8B73}"/>
              </a:ext>
            </a:extLst>
          </p:cNvPr>
          <p:cNvSpPr>
            <a:spLocks noGrp="1"/>
          </p:cNvSpPr>
          <p:nvPr>
            <p:ph type="sldNum" sz="quarter" idx="12"/>
          </p:nvPr>
        </p:nvSpPr>
        <p:spPr/>
        <p:txBody>
          <a:bodyPr/>
          <a:lstStyle/>
          <a:p>
            <a:fld id="{3136F53C-D3BD-428C-82BD-B3349BFD5A5B}" type="slidenum">
              <a:rPr lang="en-US" smtClean="0"/>
              <a:t>‹#›</a:t>
            </a:fld>
            <a:endParaRPr lang="en-US"/>
          </a:p>
        </p:txBody>
      </p:sp>
    </p:spTree>
    <p:extLst>
      <p:ext uri="{BB962C8B-B14F-4D97-AF65-F5344CB8AC3E}">
        <p14:creationId xmlns:p14="http://schemas.microsoft.com/office/powerpoint/2010/main" val="2141139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1596E8-5199-7A7D-E0ED-6B53A2E3A9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80D4E7-CBAA-4821-EB25-FD9586FDC4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5E7F51-BB9C-A7D5-08C4-544E3AB263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60F5E7-1E88-4EBF-9E7E-E05CBE70A28A}" type="datetimeFigureOut">
              <a:rPr lang="en-US" smtClean="0"/>
              <a:t>12/20/2023</a:t>
            </a:fld>
            <a:endParaRPr lang="en-US"/>
          </a:p>
        </p:txBody>
      </p:sp>
      <p:sp>
        <p:nvSpPr>
          <p:cNvPr id="5" name="Footer Placeholder 4">
            <a:extLst>
              <a:ext uri="{FF2B5EF4-FFF2-40B4-BE49-F238E27FC236}">
                <a16:creationId xmlns:a16="http://schemas.microsoft.com/office/drawing/2014/main" id="{07D7182B-FAF2-980A-A744-CF5A985F7A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B83295A-FCFD-2ABC-4783-AB59649EA5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36F53C-D3BD-428C-82BD-B3349BFD5A5B}" type="slidenum">
              <a:rPr lang="en-US" smtClean="0"/>
              <a:t>‹#›</a:t>
            </a:fld>
            <a:endParaRPr lang="en-US"/>
          </a:p>
        </p:txBody>
      </p:sp>
    </p:spTree>
    <p:extLst>
      <p:ext uri="{BB962C8B-B14F-4D97-AF65-F5344CB8AC3E}">
        <p14:creationId xmlns:p14="http://schemas.microsoft.com/office/powerpoint/2010/main" val="2996887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59A40-5433-F024-7B8F-5882DDC03DF6}"/>
              </a:ext>
            </a:extLst>
          </p:cNvPr>
          <p:cNvSpPr>
            <a:spLocks noGrp="1"/>
          </p:cNvSpPr>
          <p:nvPr>
            <p:ph type="ctrTitle"/>
          </p:nvPr>
        </p:nvSpPr>
        <p:spPr>
          <a:xfrm>
            <a:off x="2326341" y="1989667"/>
            <a:ext cx="7435726" cy="1117600"/>
          </a:xfrm>
        </p:spPr>
        <p:txBody>
          <a:bodyPr>
            <a:noAutofit/>
          </a:bodyPr>
          <a:lstStyle/>
          <a:p>
            <a:r>
              <a:rPr lang="en-US" b="1" dirty="0">
                <a:solidFill>
                  <a:srgbClr val="0070C0"/>
                </a:solidFill>
              </a:rPr>
              <a:t>“</a:t>
            </a:r>
            <a:r>
              <a:rPr lang="en-US" b="1" u="sng" dirty="0">
                <a:solidFill>
                  <a:srgbClr val="0070C0"/>
                </a:solidFill>
              </a:rPr>
              <a:t>Bank Loan Analysis </a:t>
            </a:r>
            <a:r>
              <a:rPr lang="en-US" b="1" dirty="0">
                <a:solidFill>
                  <a:srgbClr val="0070C0"/>
                </a:solidFill>
              </a:rPr>
              <a:t>“</a:t>
            </a:r>
          </a:p>
        </p:txBody>
      </p:sp>
      <p:sp>
        <p:nvSpPr>
          <p:cNvPr id="3" name="Subtitle 2">
            <a:extLst>
              <a:ext uri="{FF2B5EF4-FFF2-40B4-BE49-F238E27FC236}">
                <a16:creationId xmlns:a16="http://schemas.microsoft.com/office/drawing/2014/main" id="{D8BB65B8-2886-7ACD-21BB-89A1EDC7E365}"/>
              </a:ext>
            </a:extLst>
          </p:cNvPr>
          <p:cNvSpPr>
            <a:spLocks noGrp="1"/>
          </p:cNvSpPr>
          <p:nvPr>
            <p:ph type="subTitle" idx="1"/>
          </p:nvPr>
        </p:nvSpPr>
        <p:spPr>
          <a:xfrm>
            <a:off x="7679266" y="4580467"/>
            <a:ext cx="1913467" cy="1312333"/>
          </a:xfrm>
        </p:spPr>
        <p:txBody>
          <a:bodyPr>
            <a:normAutofit fontScale="85000" lnSpcReduction="20000"/>
          </a:bodyPr>
          <a:lstStyle/>
          <a:p>
            <a:pPr algn="l"/>
            <a:r>
              <a:rPr lang="en-US" dirty="0">
                <a:solidFill>
                  <a:srgbClr val="C00000"/>
                </a:solidFill>
              </a:rPr>
              <a:t>          By</a:t>
            </a:r>
          </a:p>
          <a:p>
            <a:pPr algn="l"/>
            <a:r>
              <a:rPr lang="en-US" b="0" i="0" dirty="0">
                <a:solidFill>
                  <a:srgbClr val="C00000"/>
                </a:solidFill>
                <a:effectLst/>
                <a:latin typeface="Calibri" panose="020F0502020204030204" pitchFamily="34" charset="0"/>
              </a:rPr>
              <a:t>Hemant Gupta	</a:t>
            </a:r>
          </a:p>
          <a:p>
            <a:pPr algn="just"/>
            <a:r>
              <a:rPr lang="en-US" b="0" i="0" dirty="0">
                <a:solidFill>
                  <a:srgbClr val="C00000"/>
                </a:solidFill>
                <a:effectLst/>
                <a:latin typeface="Calibri" panose="020F0502020204030204" pitchFamily="34" charset="0"/>
              </a:rPr>
              <a:t>      </a:t>
            </a:r>
            <a:endParaRPr lang="en-US" dirty="0"/>
          </a:p>
        </p:txBody>
      </p:sp>
    </p:spTree>
    <p:extLst>
      <p:ext uri="{BB962C8B-B14F-4D97-AF65-F5344CB8AC3E}">
        <p14:creationId xmlns:p14="http://schemas.microsoft.com/office/powerpoint/2010/main" val="3549376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A9471-FB0A-C094-9A53-DAAA646DD036}"/>
              </a:ext>
            </a:extLst>
          </p:cNvPr>
          <p:cNvSpPr>
            <a:spLocks noGrp="1"/>
          </p:cNvSpPr>
          <p:nvPr>
            <p:ph type="title"/>
          </p:nvPr>
        </p:nvSpPr>
        <p:spPr>
          <a:xfrm>
            <a:off x="3792071" y="365126"/>
            <a:ext cx="2474258" cy="612028"/>
          </a:xfrm>
          <a:solidFill>
            <a:schemeClr val="tx2">
              <a:lumMod val="40000"/>
              <a:lumOff val="60000"/>
            </a:schemeClr>
          </a:solidFill>
        </p:spPr>
        <p:txBody>
          <a:bodyPr>
            <a:normAutofit fontScale="90000"/>
          </a:bodyPr>
          <a:lstStyle/>
          <a:p>
            <a:pPr algn="ctr"/>
            <a:r>
              <a:rPr lang="en-US" sz="4000" dirty="0"/>
              <a:t>Overview</a:t>
            </a:r>
          </a:p>
        </p:txBody>
      </p:sp>
      <p:sp>
        <p:nvSpPr>
          <p:cNvPr id="3" name="Content Placeholder 2">
            <a:extLst>
              <a:ext uri="{FF2B5EF4-FFF2-40B4-BE49-F238E27FC236}">
                <a16:creationId xmlns:a16="http://schemas.microsoft.com/office/drawing/2014/main" id="{0C51A998-8012-45BF-04D0-2072A912923A}"/>
              </a:ext>
            </a:extLst>
          </p:cNvPr>
          <p:cNvSpPr>
            <a:spLocks noGrp="1"/>
          </p:cNvSpPr>
          <p:nvPr>
            <p:ph idx="1"/>
          </p:nvPr>
        </p:nvSpPr>
        <p:spPr>
          <a:xfrm>
            <a:off x="838200" y="1825625"/>
            <a:ext cx="6432176" cy="4351338"/>
          </a:xfrm>
        </p:spPr>
        <p:txBody>
          <a:bodyPr>
            <a:normAutofit/>
          </a:bodyPr>
          <a:lstStyle/>
          <a:p>
            <a:r>
              <a:rPr lang="en-US" sz="2000" dirty="0">
                <a:latin typeface="Dubai" panose="020B0503030403030204" pitchFamily="34" charset="-78"/>
                <a:cs typeface="Dubai" panose="020B0503030403030204" pitchFamily="34" charset="-78"/>
              </a:rPr>
              <a:t>This report provides a detailed overview of</a:t>
            </a:r>
            <a:r>
              <a:rPr lang="en-US" sz="2000" b="0" i="0" dirty="0">
                <a:effectLst/>
                <a:latin typeface="Dubai" panose="020B0503030403030204" pitchFamily="34" charset="-78"/>
                <a:cs typeface="Dubai" panose="020B0503030403030204" pitchFamily="34" charset="-78"/>
              </a:rPr>
              <a:t> the evaluation of a borrower's creditworthiness and the associated risks before a financial institution approves a loan. </a:t>
            </a:r>
          </a:p>
          <a:p>
            <a:endParaRPr lang="en-US" sz="2000" dirty="0">
              <a:latin typeface="Dubai" panose="020B0503030403030204" pitchFamily="34" charset="-78"/>
              <a:cs typeface="Dubai" panose="020B0503030403030204" pitchFamily="34" charset="-78"/>
            </a:endParaRPr>
          </a:p>
          <a:p>
            <a:r>
              <a:rPr lang="en-US" sz="2000" b="0" i="0" dirty="0">
                <a:effectLst/>
                <a:latin typeface="Dubai" panose="020B0503030403030204" pitchFamily="34" charset="-78"/>
                <a:cs typeface="Dubai" panose="020B0503030403030204" pitchFamily="34" charset="-78"/>
              </a:rPr>
              <a:t>This process is crucial for banks to assess the likelihood of repayment and to make informed lending decisions. </a:t>
            </a:r>
          </a:p>
          <a:p>
            <a:endParaRPr lang="en-US" sz="2000" dirty="0">
              <a:latin typeface="Dubai" panose="020B0503030403030204" pitchFamily="34" charset="-78"/>
              <a:cs typeface="Dubai" panose="020B0503030403030204" pitchFamily="34" charset="-78"/>
            </a:endParaRPr>
          </a:p>
          <a:p>
            <a:r>
              <a:rPr lang="en-US" sz="2000" dirty="0">
                <a:latin typeface="Dubai" panose="020B0503030403030204" pitchFamily="34" charset="-78"/>
                <a:cs typeface="Dubai" panose="020B0503030403030204" pitchFamily="34" charset="-78"/>
              </a:rPr>
              <a:t>We have analyzed large number of records that includes loan amount , total payment, revolving balance, loan amount status , etc.</a:t>
            </a:r>
          </a:p>
        </p:txBody>
      </p:sp>
      <p:pic>
        <p:nvPicPr>
          <p:cNvPr id="1026" name="Picture 2" descr="Bank Loan Images - Free Download on Freepik">
            <a:extLst>
              <a:ext uri="{FF2B5EF4-FFF2-40B4-BE49-F238E27FC236}">
                <a16:creationId xmlns:a16="http://schemas.microsoft.com/office/drawing/2014/main" id="{882C17F9-8E60-5786-7351-0CC7DD96C6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9404" y="1825625"/>
            <a:ext cx="3219450" cy="3078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7306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BE090-6711-21C1-6B71-C3BCDDDFAD68}"/>
              </a:ext>
            </a:extLst>
          </p:cNvPr>
          <p:cNvSpPr>
            <a:spLocks noGrp="1"/>
          </p:cNvSpPr>
          <p:nvPr>
            <p:ph type="title"/>
          </p:nvPr>
        </p:nvSpPr>
        <p:spPr>
          <a:xfrm>
            <a:off x="2184401" y="268941"/>
            <a:ext cx="7357532" cy="717177"/>
          </a:xfrm>
          <a:solidFill>
            <a:schemeClr val="tx2">
              <a:lumMod val="40000"/>
              <a:lumOff val="60000"/>
            </a:schemeClr>
          </a:solidFill>
        </p:spPr>
        <p:txBody>
          <a:bodyPr>
            <a:normAutofit/>
          </a:bodyPr>
          <a:lstStyle/>
          <a:p>
            <a:r>
              <a:rPr lang="en-US" sz="4000" dirty="0"/>
              <a:t>KPI 1:</a:t>
            </a:r>
            <a:r>
              <a:rPr lang="en-IN" sz="4000" dirty="0">
                <a:latin typeface="+mj-lt"/>
              </a:rPr>
              <a:t>Year Wise </a:t>
            </a:r>
            <a:r>
              <a:rPr lang="en-IN" sz="4000" dirty="0"/>
              <a:t>L</a:t>
            </a:r>
            <a:r>
              <a:rPr lang="en-IN" sz="4000" dirty="0">
                <a:latin typeface="+mj-lt"/>
              </a:rPr>
              <a:t>oan </a:t>
            </a:r>
            <a:r>
              <a:rPr lang="en-IN" sz="4000" dirty="0"/>
              <a:t>A</a:t>
            </a:r>
            <a:r>
              <a:rPr lang="en-IN" sz="4000" dirty="0">
                <a:latin typeface="+mj-lt"/>
              </a:rPr>
              <a:t>mount Stats</a:t>
            </a:r>
            <a:endParaRPr lang="en-US" sz="4000" dirty="0"/>
          </a:p>
        </p:txBody>
      </p:sp>
      <p:sp>
        <p:nvSpPr>
          <p:cNvPr id="3" name="Content Placeholder 2">
            <a:extLst>
              <a:ext uri="{FF2B5EF4-FFF2-40B4-BE49-F238E27FC236}">
                <a16:creationId xmlns:a16="http://schemas.microsoft.com/office/drawing/2014/main" id="{E6C52D9A-A10D-892E-0392-38F6F72BC39B}"/>
              </a:ext>
            </a:extLst>
          </p:cNvPr>
          <p:cNvSpPr>
            <a:spLocks noGrp="1"/>
          </p:cNvSpPr>
          <p:nvPr>
            <p:ph idx="1"/>
          </p:nvPr>
        </p:nvSpPr>
        <p:spPr>
          <a:xfrm>
            <a:off x="1021976" y="1533524"/>
            <a:ext cx="5638800" cy="4473109"/>
          </a:xfrm>
        </p:spPr>
        <p:txBody>
          <a:bodyPr>
            <a:normAutofit/>
          </a:bodyPr>
          <a:lstStyle/>
          <a:p>
            <a:r>
              <a:rPr lang="en-US" sz="2000" b="0" i="0" dirty="0">
                <a:effectLst/>
                <a:latin typeface="Dubai" panose="020B0503030403030204" pitchFamily="34" charset="-78"/>
                <a:cs typeface="Dubai" panose="020B0503030403030204" pitchFamily="34" charset="-78"/>
              </a:rPr>
              <a:t>Year-over-year (YOY) is a financial term used to compare data for a specific period of time with the corresponding period from the previous year. It is a way to analyze and assess the growth or decline of a particular variable over a twelve-month period . </a:t>
            </a:r>
            <a:r>
              <a:rPr lang="en-US" sz="2000" dirty="0">
                <a:latin typeface="Dubai" panose="020B0503030403030204" pitchFamily="34" charset="-78"/>
                <a:cs typeface="Dubai" panose="020B0503030403030204" pitchFamily="34" charset="-78"/>
              </a:rPr>
              <a:t>We can observe in the line chart ,that year over year the loan amount is continuously increasing.</a:t>
            </a:r>
            <a:endParaRPr lang="en-US" sz="2000" b="0" i="0" dirty="0">
              <a:effectLst/>
              <a:latin typeface="Dubai" panose="020B0503030403030204" pitchFamily="34" charset="-78"/>
              <a:cs typeface="Dubai" panose="020B0503030403030204" pitchFamily="34" charset="-78"/>
            </a:endParaRPr>
          </a:p>
          <a:p>
            <a:r>
              <a:rPr lang="en-US" sz="2000" b="0" i="0" dirty="0">
                <a:effectLst/>
                <a:latin typeface="Dubai" panose="020B0503030403030204" pitchFamily="34" charset="-78"/>
                <a:cs typeface="Dubai" panose="020B0503030403030204" pitchFamily="34" charset="-78"/>
              </a:rPr>
              <a:t>The main reason for this maybe High level of consumer confidence that can lead to increased Year wise loan amount or spending and borrowing.</a:t>
            </a:r>
            <a:endParaRPr lang="en-US" sz="2000" dirty="0">
              <a:latin typeface="Dubai" panose="020B0503030403030204" pitchFamily="34" charset="-78"/>
              <a:cs typeface="Dubai" panose="020B0503030403030204" pitchFamily="34" charset="-78"/>
            </a:endParaRPr>
          </a:p>
        </p:txBody>
      </p:sp>
      <p:pic>
        <p:nvPicPr>
          <p:cNvPr id="5" name="Picture 4">
            <a:extLst>
              <a:ext uri="{FF2B5EF4-FFF2-40B4-BE49-F238E27FC236}">
                <a16:creationId xmlns:a16="http://schemas.microsoft.com/office/drawing/2014/main" id="{E23225C4-6F90-8B93-909B-B0B2BAEC8C19}"/>
              </a:ext>
            </a:extLst>
          </p:cNvPr>
          <p:cNvPicPr>
            <a:picLocks noChangeAspect="1"/>
          </p:cNvPicPr>
          <p:nvPr/>
        </p:nvPicPr>
        <p:blipFill>
          <a:blip r:embed="rId2"/>
          <a:stretch>
            <a:fillRect/>
          </a:stretch>
        </p:blipFill>
        <p:spPr>
          <a:xfrm>
            <a:off x="7294468" y="1674719"/>
            <a:ext cx="3977985" cy="2537012"/>
          </a:xfrm>
          <a:prstGeom prst="rect">
            <a:avLst/>
          </a:prstGeom>
        </p:spPr>
      </p:pic>
    </p:spTree>
    <p:extLst>
      <p:ext uri="{BB962C8B-B14F-4D97-AF65-F5344CB8AC3E}">
        <p14:creationId xmlns:p14="http://schemas.microsoft.com/office/powerpoint/2010/main" val="3983864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C7A67-50FD-2921-2A01-925BDBCF9B9C}"/>
              </a:ext>
            </a:extLst>
          </p:cNvPr>
          <p:cNvSpPr>
            <a:spLocks noGrp="1"/>
          </p:cNvSpPr>
          <p:nvPr>
            <p:ph type="title"/>
          </p:nvPr>
        </p:nvSpPr>
        <p:spPr>
          <a:xfrm>
            <a:off x="1261533" y="365126"/>
            <a:ext cx="9643534" cy="615950"/>
          </a:xfrm>
          <a:solidFill>
            <a:schemeClr val="tx2">
              <a:lumMod val="40000"/>
              <a:lumOff val="60000"/>
            </a:schemeClr>
          </a:solidFill>
        </p:spPr>
        <p:txBody>
          <a:bodyPr>
            <a:normAutofit fontScale="90000"/>
          </a:bodyPr>
          <a:lstStyle/>
          <a:p>
            <a:r>
              <a:rPr lang="en-US" sz="4000" dirty="0"/>
              <a:t>KPI 2: </a:t>
            </a:r>
            <a:r>
              <a:rPr lang="en-IN" sz="4000" dirty="0">
                <a:latin typeface="+mj-lt"/>
              </a:rPr>
              <a:t>Grade and Sub </a:t>
            </a:r>
            <a:r>
              <a:rPr lang="en-IN" sz="4000" dirty="0"/>
              <a:t>G</a:t>
            </a:r>
            <a:r>
              <a:rPr lang="en-IN" sz="4000" dirty="0">
                <a:latin typeface="+mj-lt"/>
              </a:rPr>
              <a:t>rade </a:t>
            </a:r>
            <a:r>
              <a:rPr lang="en-IN" sz="4000" dirty="0"/>
              <a:t>W</a:t>
            </a:r>
            <a:r>
              <a:rPr lang="en-IN" sz="4000" dirty="0">
                <a:latin typeface="+mj-lt"/>
              </a:rPr>
              <a:t>ise </a:t>
            </a:r>
            <a:r>
              <a:rPr lang="en-IN" sz="4000" dirty="0"/>
              <a:t>R</a:t>
            </a:r>
            <a:r>
              <a:rPr lang="en-IN" sz="4000" dirty="0">
                <a:latin typeface="+mj-lt"/>
              </a:rPr>
              <a:t>evol</a:t>
            </a:r>
            <a:r>
              <a:rPr lang="en-IN" sz="4000" dirty="0"/>
              <a:t>ving B</a:t>
            </a:r>
            <a:r>
              <a:rPr lang="en-IN" sz="4000" dirty="0">
                <a:latin typeface="+mj-lt"/>
              </a:rPr>
              <a:t>alance</a:t>
            </a:r>
            <a:endParaRPr lang="en-US" sz="4000" dirty="0"/>
          </a:p>
        </p:txBody>
      </p:sp>
      <p:sp>
        <p:nvSpPr>
          <p:cNvPr id="3" name="Content Placeholder 2">
            <a:extLst>
              <a:ext uri="{FF2B5EF4-FFF2-40B4-BE49-F238E27FC236}">
                <a16:creationId xmlns:a16="http://schemas.microsoft.com/office/drawing/2014/main" id="{BC40FC66-3416-8409-606D-6DB1B1A77BCA}"/>
              </a:ext>
            </a:extLst>
          </p:cNvPr>
          <p:cNvSpPr>
            <a:spLocks noGrp="1"/>
          </p:cNvSpPr>
          <p:nvPr>
            <p:ph idx="1"/>
          </p:nvPr>
        </p:nvSpPr>
        <p:spPr>
          <a:xfrm>
            <a:off x="838200" y="1389529"/>
            <a:ext cx="5534025" cy="4787434"/>
          </a:xfrm>
        </p:spPr>
        <p:txBody>
          <a:bodyPr>
            <a:normAutofit/>
          </a:bodyPr>
          <a:lstStyle/>
          <a:p>
            <a:r>
              <a:rPr lang="en-US" sz="2000" b="0" i="0" dirty="0">
                <a:effectLst/>
                <a:latin typeface="Dubai" panose="020B0503030403030204" pitchFamily="34" charset="-78"/>
                <a:cs typeface="Dubai" panose="020B0503030403030204" pitchFamily="34" charset="-78"/>
              </a:rPr>
              <a:t>The revolving balance typically represents the amount of credit card debt that a person carries from month to month. Revolving balance play a significant role in determining </a:t>
            </a:r>
            <a:r>
              <a:rPr lang="en-US" sz="2000" dirty="0">
                <a:latin typeface="Dubai" panose="020B0503030403030204" pitchFamily="34" charset="-78"/>
                <a:cs typeface="Dubai" panose="020B0503030403030204" pitchFamily="34" charset="-78"/>
              </a:rPr>
              <a:t>the </a:t>
            </a:r>
            <a:r>
              <a:rPr lang="en-US" sz="2000" b="0" i="0" dirty="0">
                <a:effectLst/>
                <a:latin typeface="Dubai" panose="020B0503030403030204" pitchFamily="34" charset="-78"/>
                <a:cs typeface="Dubai" panose="020B0503030403030204" pitchFamily="34" charset="-78"/>
              </a:rPr>
              <a:t>credit scores. </a:t>
            </a:r>
          </a:p>
          <a:p>
            <a:r>
              <a:rPr lang="en-US" sz="2000" b="0" i="0" dirty="0">
                <a:effectLst/>
                <a:latin typeface="Dubai" panose="020B0503030403030204" pitchFamily="34" charset="-78"/>
                <a:cs typeface="Dubai" panose="020B0503030403030204" pitchFamily="34" charset="-78"/>
              </a:rPr>
              <a:t>High-income individuals generally have more financial resources, which make it easier for them to pay off their credit card balances in full each month. This financial capacity reduces the need to carry revolving balances and incur interest charges.</a:t>
            </a:r>
          </a:p>
          <a:p>
            <a:r>
              <a:rPr lang="en-US" sz="2000" b="0" i="0" dirty="0">
                <a:effectLst/>
                <a:latin typeface="Dubai" panose="020B0503030403030204" pitchFamily="34" charset="-78"/>
                <a:cs typeface="Dubai" panose="020B0503030403030204" pitchFamily="34" charset="-78"/>
              </a:rPr>
              <a:t>Low-income individuals often face tighter budget constraints, making it challenging to pay off credit card balances in full each month. As a result, they may be more likely to carry revolving balances and pay interest over time.</a:t>
            </a:r>
          </a:p>
        </p:txBody>
      </p:sp>
      <p:pic>
        <p:nvPicPr>
          <p:cNvPr id="5" name="Picture 4">
            <a:extLst>
              <a:ext uri="{FF2B5EF4-FFF2-40B4-BE49-F238E27FC236}">
                <a16:creationId xmlns:a16="http://schemas.microsoft.com/office/drawing/2014/main" id="{57EBDDFE-57BE-8416-E295-7CF7590C34C3}"/>
              </a:ext>
            </a:extLst>
          </p:cNvPr>
          <p:cNvPicPr>
            <a:picLocks noChangeAspect="1"/>
          </p:cNvPicPr>
          <p:nvPr/>
        </p:nvPicPr>
        <p:blipFill>
          <a:blip r:embed="rId2"/>
          <a:stretch>
            <a:fillRect/>
          </a:stretch>
        </p:blipFill>
        <p:spPr>
          <a:xfrm>
            <a:off x="6760731" y="1389530"/>
            <a:ext cx="4754652" cy="2198462"/>
          </a:xfrm>
          <a:prstGeom prst="rect">
            <a:avLst/>
          </a:prstGeom>
        </p:spPr>
      </p:pic>
      <p:pic>
        <p:nvPicPr>
          <p:cNvPr id="7" name="Picture 6">
            <a:extLst>
              <a:ext uri="{FF2B5EF4-FFF2-40B4-BE49-F238E27FC236}">
                <a16:creationId xmlns:a16="http://schemas.microsoft.com/office/drawing/2014/main" id="{0AB68A99-7616-4F98-7DAA-9FE59EDE33E4}"/>
              </a:ext>
            </a:extLst>
          </p:cNvPr>
          <p:cNvPicPr>
            <a:picLocks noChangeAspect="1"/>
          </p:cNvPicPr>
          <p:nvPr/>
        </p:nvPicPr>
        <p:blipFill>
          <a:blip r:embed="rId3"/>
          <a:stretch>
            <a:fillRect/>
          </a:stretch>
        </p:blipFill>
        <p:spPr>
          <a:xfrm>
            <a:off x="6768353" y="3881718"/>
            <a:ext cx="4754652" cy="2099990"/>
          </a:xfrm>
          <a:prstGeom prst="rect">
            <a:avLst/>
          </a:prstGeom>
        </p:spPr>
      </p:pic>
    </p:spTree>
    <p:extLst>
      <p:ext uri="{BB962C8B-B14F-4D97-AF65-F5344CB8AC3E}">
        <p14:creationId xmlns:p14="http://schemas.microsoft.com/office/powerpoint/2010/main" val="3347078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33838-E3DA-90C2-D757-291C80C80EDE}"/>
              </a:ext>
            </a:extLst>
          </p:cNvPr>
          <p:cNvSpPr>
            <a:spLocks noGrp="1"/>
          </p:cNvSpPr>
          <p:nvPr>
            <p:ph type="title"/>
          </p:nvPr>
        </p:nvSpPr>
        <p:spPr>
          <a:xfrm>
            <a:off x="838200" y="133350"/>
            <a:ext cx="10515600" cy="1257299"/>
          </a:xfrm>
          <a:solidFill>
            <a:schemeClr val="tx2">
              <a:lumMod val="40000"/>
              <a:lumOff val="60000"/>
            </a:schemeClr>
          </a:solidFill>
        </p:spPr>
        <p:txBody>
          <a:bodyPr>
            <a:normAutofit/>
          </a:bodyPr>
          <a:lstStyle/>
          <a:p>
            <a:pPr algn="ctr"/>
            <a:r>
              <a:rPr lang="en-US" sz="4000" dirty="0"/>
              <a:t>KPI 3:</a:t>
            </a:r>
            <a:r>
              <a:rPr lang="en-IN" sz="4000" dirty="0">
                <a:latin typeface="+mj-lt"/>
              </a:rPr>
              <a:t>Total Payment for Verified Status Vs Total Payment for Non Verified Status</a:t>
            </a:r>
            <a:endParaRPr lang="en-US" sz="4000" dirty="0"/>
          </a:p>
        </p:txBody>
      </p:sp>
      <p:sp>
        <p:nvSpPr>
          <p:cNvPr id="3" name="Content Placeholder 2">
            <a:extLst>
              <a:ext uri="{FF2B5EF4-FFF2-40B4-BE49-F238E27FC236}">
                <a16:creationId xmlns:a16="http://schemas.microsoft.com/office/drawing/2014/main" id="{A9DCFF3C-A895-AC54-2C0C-2E25871FEC8B}"/>
              </a:ext>
            </a:extLst>
          </p:cNvPr>
          <p:cNvSpPr>
            <a:spLocks noGrp="1"/>
          </p:cNvSpPr>
          <p:nvPr>
            <p:ph idx="1"/>
          </p:nvPr>
        </p:nvSpPr>
        <p:spPr>
          <a:xfrm>
            <a:off x="838200" y="1825625"/>
            <a:ext cx="6210300" cy="4351338"/>
          </a:xfrm>
        </p:spPr>
        <p:txBody>
          <a:bodyPr>
            <a:normAutofit/>
          </a:bodyPr>
          <a:lstStyle/>
          <a:p>
            <a:r>
              <a:rPr lang="en-US" sz="2000" dirty="0">
                <a:solidFill>
                  <a:srgbClr val="374151"/>
                </a:solidFill>
                <a:latin typeface="Dubai" panose="020B0503030403030204" pitchFamily="34" charset="-78"/>
                <a:cs typeface="Dubai" panose="020B0503030403030204" pitchFamily="34" charset="-78"/>
              </a:rPr>
              <a:t>We can clearly see in the graph that</a:t>
            </a:r>
            <a:r>
              <a:rPr lang="en-US" sz="2000" b="0" i="0" dirty="0">
                <a:solidFill>
                  <a:srgbClr val="374151"/>
                </a:solidFill>
                <a:effectLst/>
                <a:latin typeface="Dubai" panose="020B0503030403030204" pitchFamily="34" charset="-78"/>
                <a:cs typeface="Dubai" panose="020B0503030403030204" pitchFamily="34" charset="-78"/>
              </a:rPr>
              <a:t> total payment is higher for verified customers compared to non-verified customers. </a:t>
            </a:r>
            <a:endParaRPr lang="en-US" sz="2000" dirty="0">
              <a:solidFill>
                <a:srgbClr val="374151"/>
              </a:solidFill>
              <a:latin typeface="Dubai" panose="020B0503030403030204" pitchFamily="34" charset="-78"/>
              <a:cs typeface="Dubai" panose="020B0503030403030204" pitchFamily="34" charset="-78"/>
            </a:endParaRPr>
          </a:p>
          <a:p>
            <a:r>
              <a:rPr lang="en-US" sz="2000" b="0" i="0" dirty="0">
                <a:solidFill>
                  <a:srgbClr val="374151"/>
                </a:solidFill>
                <a:effectLst/>
                <a:latin typeface="Dubai" panose="020B0503030403030204" pitchFamily="34" charset="-78"/>
                <a:cs typeface="Dubai" panose="020B0503030403030204" pitchFamily="34" charset="-78"/>
              </a:rPr>
              <a:t>Verified customers are likely to have undergone some form of identity verification, adding a layer of trust and credibility to their transactions. This trust factor may result in higher payment amounts</a:t>
            </a:r>
            <a:r>
              <a:rPr lang="en-US" sz="2000" dirty="0">
                <a:solidFill>
                  <a:srgbClr val="374151"/>
                </a:solidFill>
                <a:latin typeface="Dubai" panose="020B0503030403030204" pitchFamily="34" charset="-78"/>
                <a:cs typeface="Dubai" panose="020B0503030403030204" pitchFamily="34" charset="-78"/>
              </a:rPr>
              <a:t>.</a:t>
            </a:r>
            <a:endParaRPr lang="en-US" sz="2000" b="0" i="0" dirty="0">
              <a:solidFill>
                <a:srgbClr val="374151"/>
              </a:solidFill>
              <a:effectLst/>
              <a:latin typeface="Dubai" panose="020B0503030403030204" pitchFamily="34" charset="-78"/>
              <a:cs typeface="Dubai" panose="020B0503030403030204" pitchFamily="34" charset="-78"/>
            </a:endParaRPr>
          </a:p>
          <a:p>
            <a:r>
              <a:rPr lang="en-US" sz="2000" b="0" i="0" dirty="0">
                <a:solidFill>
                  <a:srgbClr val="374151"/>
                </a:solidFill>
                <a:effectLst/>
                <a:latin typeface="Söhne"/>
              </a:rPr>
              <a:t>Moreover, Verified customers are less likely to engage in fraudulent activities, reducing the occurrence of chargebacks for businesses.</a:t>
            </a:r>
          </a:p>
          <a:p>
            <a:endParaRPr lang="en-US" sz="2000" dirty="0">
              <a:latin typeface="Dubai" panose="020B0503030403030204" pitchFamily="34" charset="-78"/>
              <a:cs typeface="Dubai" panose="020B0503030403030204" pitchFamily="34" charset="-78"/>
            </a:endParaRPr>
          </a:p>
        </p:txBody>
      </p:sp>
      <p:pic>
        <p:nvPicPr>
          <p:cNvPr id="5" name="Picture 4">
            <a:extLst>
              <a:ext uri="{FF2B5EF4-FFF2-40B4-BE49-F238E27FC236}">
                <a16:creationId xmlns:a16="http://schemas.microsoft.com/office/drawing/2014/main" id="{64FE67AF-89B1-312C-F0FA-311103931F48}"/>
              </a:ext>
            </a:extLst>
          </p:cNvPr>
          <p:cNvPicPr>
            <a:picLocks noChangeAspect="1"/>
          </p:cNvPicPr>
          <p:nvPr/>
        </p:nvPicPr>
        <p:blipFill>
          <a:blip r:embed="rId2"/>
          <a:stretch>
            <a:fillRect/>
          </a:stretch>
        </p:blipFill>
        <p:spPr>
          <a:xfrm>
            <a:off x="7478905" y="1825625"/>
            <a:ext cx="3874895" cy="2584450"/>
          </a:xfrm>
          <a:prstGeom prst="rect">
            <a:avLst/>
          </a:prstGeom>
        </p:spPr>
      </p:pic>
    </p:spTree>
    <p:extLst>
      <p:ext uri="{BB962C8B-B14F-4D97-AF65-F5344CB8AC3E}">
        <p14:creationId xmlns:p14="http://schemas.microsoft.com/office/powerpoint/2010/main" val="3986903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D97F0-1C7B-3D63-CB06-7F515A7BC964}"/>
              </a:ext>
            </a:extLst>
          </p:cNvPr>
          <p:cNvSpPr>
            <a:spLocks noGrp="1"/>
          </p:cNvSpPr>
          <p:nvPr>
            <p:ph type="title"/>
          </p:nvPr>
        </p:nvSpPr>
        <p:spPr>
          <a:xfrm>
            <a:off x="1845733" y="365125"/>
            <a:ext cx="8610600" cy="758825"/>
          </a:xfrm>
          <a:solidFill>
            <a:schemeClr val="tx2">
              <a:lumMod val="40000"/>
              <a:lumOff val="60000"/>
            </a:schemeClr>
          </a:solidFill>
        </p:spPr>
        <p:txBody>
          <a:bodyPr>
            <a:normAutofit fontScale="90000"/>
          </a:bodyPr>
          <a:lstStyle/>
          <a:p>
            <a:r>
              <a:rPr lang="en-US" sz="4000" dirty="0"/>
              <a:t>KPI 4:</a:t>
            </a:r>
            <a:r>
              <a:rPr lang="en-IN" sz="4000" dirty="0">
                <a:latin typeface="+mj-lt"/>
              </a:rPr>
              <a:t>State-Wise and Month-Wise Loan Status</a:t>
            </a:r>
            <a:endParaRPr lang="en-US" sz="4000" dirty="0"/>
          </a:p>
        </p:txBody>
      </p:sp>
      <p:sp>
        <p:nvSpPr>
          <p:cNvPr id="3" name="Content Placeholder 2">
            <a:extLst>
              <a:ext uri="{FF2B5EF4-FFF2-40B4-BE49-F238E27FC236}">
                <a16:creationId xmlns:a16="http://schemas.microsoft.com/office/drawing/2014/main" id="{8BA96C6E-5DC6-A361-7443-3D130C57783B}"/>
              </a:ext>
            </a:extLst>
          </p:cNvPr>
          <p:cNvSpPr>
            <a:spLocks noGrp="1"/>
          </p:cNvSpPr>
          <p:nvPr>
            <p:ph idx="1"/>
          </p:nvPr>
        </p:nvSpPr>
        <p:spPr>
          <a:xfrm>
            <a:off x="838200" y="1854200"/>
            <a:ext cx="7096125" cy="4351338"/>
          </a:xfrm>
        </p:spPr>
        <p:txBody>
          <a:bodyPr>
            <a:normAutofit/>
          </a:bodyPr>
          <a:lstStyle/>
          <a:p>
            <a:r>
              <a:rPr lang="en-US" sz="2000" dirty="0">
                <a:solidFill>
                  <a:srgbClr val="374151"/>
                </a:solidFill>
                <a:latin typeface="Dubai" panose="020B0503030403030204" pitchFamily="34" charset="-78"/>
                <a:cs typeface="Dubai" panose="020B0503030403030204" pitchFamily="34" charset="-78"/>
              </a:rPr>
              <a:t>In the chart, we can observe that fully paid loan amount status is higher as compared to charged off.</a:t>
            </a:r>
            <a:r>
              <a:rPr lang="en-US" sz="2000" b="0" i="0" dirty="0">
                <a:solidFill>
                  <a:srgbClr val="374151"/>
                </a:solidFill>
                <a:effectLst/>
                <a:latin typeface="Söhne"/>
              </a:rPr>
              <a:t> A higher proportion of loans being "fully paid" indicates that borrowers in the state are generally financially stable and capable of meeting their repayment obligations. This may be influenced by factors such as the state's economic conditions, employment rates, and overall financial health of the population.</a:t>
            </a:r>
          </a:p>
          <a:p>
            <a:r>
              <a:rPr lang="en-US" sz="2000" b="0" i="0" dirty="0">
                <a:solidFill>
                  <a:srgbClr val="374151"/>
                </a:solidFill>
                <a:effectLst/>
                <a:latin typeface="Söhne"/>
              </a:rPr>
              <a:t>The affordability of loans, influenced by interest rates and loan terms, may contribute to successful loan repayment. If loans are structured in a way that aligns with borrowers' financial capacities, it can lead to higher rates of full repayment.</a:t>
            </a:r>
            <a:endParaRPr lang="en-IN" sz="2000" dirty="0"/>
          </a:p>
          <a:p>
            <a:pPr marL="0" indent="0">
              <a:buNone/>
            </a:pPr>
            <a:endParaRPr lang="en-US" sz="2000" b="0" i="0" dirty="0">
              <a:solidFill>
                <a:srgbClr val="374151"/>
              </a:solidFill>
              <a:effectLst/>
              <a:latin typeface="Dubai" panose="020B0503030403030204" pitchFamily="34" charset="-78"/>
              <a:cs typeface="Dubai" panose="020B0503030403030204" pitchFamily="34" charset="-78"/>
            </a:endParaRPr>
          </a:p>
          <a:p>
            <a:endParaRPr lang="en-US" sz="2000" dirty="0">
              <a:latin typeface="Dubai" panose="020B0503030403030204" pitchFamily="34" charset="-78"/>
              <a:cs typeface="Dubai" panose="020B0503030403030204" pitchFamily="34" charset="-78"/>
            </a:endParaRPr>
          </a:p>
        </p:txBody>
      </p:sp>
      <p:pic>
        <p:nvPicPr>
          <p:cNvPr id="5" name="Picture 4">
            <a:extLst>
              <a:ext uri="{FF2B5EF4-FFF2-40B4-BE49-F238E27FC236}">
                <a16:creationId xmlns:a16="http://schemas.microsoft.com/office/drawing/2014/main" id="{99BBEEF0-6504-DA15-C7E5-AAC04EB1518B}"/>
              </a:ext>
            </a:extLst>
          </p:cNvPr>
          <p:cNvPicPr>
            <a:picLocks noChangeAspect="1"/>
          </p:cNvPicPr>
          <p:nvPr/>
        </p:nvPicPr>
        <p:blipFill>
          <a:blip r:embed="rId2"/>
          <a:stretch>
            <a:fillRect/>
          </a:stretch>
        </p:blipFill>
        <p:spPr>
          <a:xfrm>
            <a:off x="8450464" y="1854200"/>
            <a:ext cx="2903336" cy="3889375"/>
          </a:xfrm>
          <a:prstGeom prst="rect">
            <a:avLst/>
          </a:prstGeom>
        </p:spPr>
      </p:pic>
    </p:spTree>
    <p:extLst>
      <p:ext uri="{BB962C8B-B14F-4D97-AF65-F5344CB8AC3E}">
        <p14:creationId xmlns:p14="http://schemas.microsoft.com/office/powerpoint/2010/main" val="2954171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1D8A4-8E1E-ABF8-C1CE-486D6738A76E}"/>
              </a:ext>
            </a:extLst>
          </p:cNvPr>
          <p:cNvSpPr>
            <a:spLocks noGrp="1"/>
          </p:cNvSpPr>
          <p:nvPr>
            <p:ph type="title"/>
          </p:nvPr>
        </p:nvSpPr>
        <p:spPr>
          <a:xfrm>
            <a:off x="1168400" y="483099"/>
            <a:ext cx="9685867" cy="547780"/>
          </a:xfrm>
          <a:solidFill>
            <a:schemeClr val="tx2">
              <a:lumMod val="40000"/>
              <a:lumOff val="60000"/>
            </a:schemeClr>
          </a:solidFill>
        </p:spPr>
        <p:txBody>
          <a:bodyPr>
            <a:normAutofit fontScale="90000"/>
          </a:bodyPr>
          <a:lstStyle/>
          <a:p>
            <a:r>
              <a:rPr lang="en-US" sz="4000" dirty="0"/>
              <a:t>KPI 5:</a:t>
            </a:r>
            <a:r>
              <a:rPr lang="en-IN" sz="4000" dirty="0">
                <a:latin typeface="+mj-lt"/>
              </a:rPr>
              <a:t>Home Ownership Vs Last </a:t>
            </a:r>
            <a:r>
              <a:rPr lang="en-IN" sz="4000" dirty="0"/>
              <a:t>P</a:t>
            </a:r>
            <a:r>
              <a:rPr lang="en-IN" sz="4000" dirty="0">
                <a:latin typeface="+mj-lt"/>
              </a:rPr>
              <a:t>ayment </a:t>
            </a:r>
            <a:r>
              <a:rPr lang="en-IN" sz="4000" dirty="0"/>
              <a:t>D</a:t>
            </a:r>
            <a:r>
              <a:rPr lang="en-IN" sz="4000" dirty="0">
                <a:latin typeface="+mj-lt"/>
              </a:rPr>
              <a:t>ate </a:t>
            </a:r>
            <a:r>
              <a:rPr lang="en-IN" sz="4000" dirty="0"/>
              <a:t>S</a:t>
            </a:r>
            <a:r>
              <a:rPr lang="en-IN" sz="4000" dirty="0">
                <a:latin typeface="+mj-lt"/>
              </a:rPr>
              <a:t>tatus</a:t>
            </a:r>
            <a:endParaRPr lang="en-US" sz="4000" dirty="0"/>
          </a:p>
        </p:txBody>
      </p:sp>
      <p:sp>
        <p:nvSpPr>
          <p:cNvPr id="3" name="Content Placeholder 2">
            <a:extLst>
              <a:ext uri="{FF2B5EF4-FFF2-40B4-BE49-F238E27FC236}">
                <a16:creationId xmlns:a16="http://schemas.microsoft.com/office/drawing/2014/main" id="{24C13288-7740-652F-E362-75AD0A59794B}"/>
              </a:ext>
            </a:extLst>
          </p:cNvPr>
          <p:cNvSpPr>
            <a:spLocks noGrp="1"/>
          </p:cNvSpPr>
          <p:nvPr>
            <p:ph idx="1"/>
          </p:nvPr>
        </p:nvSpPr>
        <p:spPr>
          <a:xfrm>
            <a:off x="838200" y="1825625"/>
            <a:ext cx="5848350" cy="4351338"/>
          </a:xfrm>
        </p:spPr>
        <p:txBody>
          <a:bodyPr>
            <a:normAutofit/>
          </a:bodyPr>
          <a:lstStyle/>
          <a:p>
            <a:r>
              <a:rPr lang="en-US" sz="2000" b="0" i="0" dirty="0">
                <a:solidFill>
                  <a:srgbClr val="374151"/>
                </a:solidFill>
                <a:effectLst/>
                <a:latin typeface="Dubai" panose="020B0503030403030204" pitchFamily="34" charset="-78"/>
                <a:cs typeface="Dubai" panose="020B0503030403030204" pitchFamily="34" charset="-78"/>
              </a:rPr>
              <a:t>In the data we can clearly see that higher payment is paid for mortgage home ownership, Higher mortgage payments may be associated with properties in more desirable or expensive locations.</a:t>
            </a:r>
          </a:p>
          <a:p>
            <a:r>
              <a:rPr lang="en-US" sz="2000" dirty="0">
                <a:solidFill>
                  <a:srgbClr val="374151"/>
                </a:solidFill>
                <a:latin typeface="Dubai" panose="020B0503030403030204" pitchFamily="34" charset="-78"/>
                <a:cs typeface="Dubai" panose="020B0503030403030204" pitchFamily="34" charset="-78"/>
              </a:rPr>
              <a:t>I</a:t>
            </a:r>
            <a:r>
              <a:rPr lang="en-US" sz="2000" b="0" i="0" dirty="0">
                <a:solidFill>
                  <a:srgbClr val="374151"/>
                </a:solidFill>
                <a:effectLst/>
                <a:latin typeface="Dubai" panose="020B0503030403030204" pitchFamily="34" charset="-78"/>
                <a:cs typeface="Dubai" panose="020B0503030403030204" pitchFamily="34" charset="-78"/>
              </a:rPr>
              <a:t>ncreased demand for housing can drive up the need for mortgages, contributing to higher overall loan demand . In the case of mortgages, the demand for housing and fluctuations in the real estate market can affect the size of home loans. Rising property values can lead to larger loan amounts.</a:t>
            </a:r>
          </a:p>
          <a:p>
            <a:endParaRPr lang="en-US" sz="2000" dirty="0">
              <a:latin typeface="Dubai" panose="020B0503030403030204" pitchFamily="34" charset="-78"/>
              <a:cs typeface="Dubai" panose="020B0503030403030204" pitchFamily="34" charset="-78"/>
            </a:endParaRPr>
          </a:p>
        </p:txBody>
      </p:sp>
      <p:pic>
        <p:nvPicPr>
          <p:cNvPr id="5" name="Picture 4">
            <a:extLst>
              <a:ext uri="{FF2B5EF4-FFF2-40B4-BE49-F238E27FC236}">
                <a16:creationId xmlns:a16="http://schemas.microsoft.com/office/drawing/2014/main" id="{C11F3CEA-9A00-78AE-62B2-39AA00D55096}"/>
              </a:ext>
            </a:extLst>
          </p:cNvPr>
          <p:cNvPicPr>
            <a:picLocks noChangeAspect="1"/>
          </p:cNvPicPr>
          <p:nvPr/>
        </p:nvPicPr>
        <p:blipFill>
          <a:blip r:embed="rId2"/>
          <a:stretch>
            <a:fillRect/>
          </a:stretch>
        </p:blipFill>
        <p:spPr>
          <a:xfrm>
            <a:off x="7516982" y="1981074"/>
            <a:ext cx="3406435" cy="2895851"/>
          </a:xfrm>
          <a:prstGeom prst="rect">
            <a:avLst/>
          </a:prstGeom>
        </p:spPr>
      </p:pic>
    </p:spTree>
    <p:extLst>
      <p:ext uri="{BB962C8B-B14F-4D97-AF65-F5344CB8AC3E}">
        <p14:creationId xmlns:p14="http://schemas.microsoft.com/office/powerpoint/2010/main" val="3238965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3747A-53D8-8D43-A0A0-00F1FB45DCC6}"/>
              </a:ext>
            </a:extLst>
          </p:cNvPr>
          <p:cNvSpPr>
            <a:spLocks noGrp="1"/>
          </p:cNvSpPr>
          <p:nvPr>
            <p:ph type="title"/>
          </p:nvPr>
        </p:nvSpPr>
        <p:spPr>
          <a:xfrm>
            <a:off x="4392705" y="347196"/>
            <a:ext cx="3505201" cy="540310"/>
          </a:xfrm>
          <a:solidFill>
            <a:schemeClr val="tx2">
              <a:lumMod val="40000"/>
              <a:lumOff val="60000"/>
            </a:schemeClr>
          </a:solidFill>
        </p:spPr>
        <p:txBody>
          <a:bodyPr>
            <a:normAutofit fontScale="90000"/>
          </a:bodyPr>
          <a:lstStyle/>
          <a:p>
            <a:pPr algn="ctr"/>
            <a:r>
              <a:rPr lang="en-US" sz="4000" dirty="0"/>
              <a:t>Conclusion</a:t>
            </a:r>
          </a:p>
        </p:txBody>
      </p:sp>
      <p:sp>
        <p:nvSpPr>
          <p:cNvPr id="3" name="Content Placeholder 2">
            <a:extLst>
              <a:ext uri="{FF2B5EF4-FFF2-40B4-BE49-F238E27FC236}">
                <a16:creationId xmlns:a16="http://schemas.microsoft.com/office/drawing/2014/main" id="{9DABA00B-E70C-F157-9BCD-8B3FCD04A121}"/>
              </a:ext>
            </a:extLst>
          </p:cNvPr>
          <p:cNvSpPr>
            <a:spLocks noGrp="1"/>
          </p:cNvSpPr>
          <p:nvPr>
            <p:ph idx="1"/>
          </p:nvPr>
        </p:nvSpPr>
        <p:spPr>
          <a:xfrm>
            <a:off x="1335740" y="1461247"/>
            <a:ext cx="9699813" cy="4715716"/>
          </a:xfrm>
        </p:spPr>
        <p:txBody>
          <a:bodyPr>
            <a:normAutofit/>
          </a:bodyPr>
          <a:lstStyle/>
          <a:p>
            <a:pPr marL="342900" indent="-342900" algn="just">
              <a:buFont typeface="Arial" panose="020B0604020202020204" pitchFamily="34" charset="0"/>
              <a:buChar char="•"/>
            </a:pPr>
            <a:r>
              <a:rPr lang="en-US" sz="2000" b="0" i="0" dirty="0">
                <a:effectLst/>
                <a:latin typeface="Dubai" panose="020B0503030403030204" pitchFamily="34" charset="-78"/>
                <a:cs typeface="Dubai" panose="020B0503030403030204" pitchFamily="34" charset="-78"/>
              </a:rPr>
              <a:t>When people are optimistic about the economy, they may be more willing to take on debt for purchases such as homes, cars, and other goods.</a:t>
            </a:r>
          </a:p>
          <a:p>
            <a:pPr marL="342900" indent="-342900" algn="just">
              <a:buFont typeface="Arial" panose="020B0604020202020204" pitchFamily="34" charset="0"/>
              <a:buChar char="•"/>
            </a:pPr>
            <a:r>
              <a:rPr lang="en-US" sz="2000" b="0" i="0" dirty="0">
                <a:effectLst/>
                <a:latin typeface="Dubai" panose="020B0503030403030204" pitchFamily="34" charset="-78"/>
                <a:cs typeface="Dubai" panose="020B0503030403030204" pitchFamily="34" charset="-78"/>
              </a:rPr>
              <a:t>In the case of mortgages, the demand for housing and fluctuations in the real estate market can affect the size of home loans. Rising property values can lead to larger loan amounts.</a:t>
            </a:r>
          </a:p>
          <a:p>
            <a:pPr marL="342900" indent="-342900" algn="just">
              <a:buFont typeface="Arial" panose="020B0604020202020204" pitchFamily="34" charset="0"/>
              <a:buChar char="•"/>
            </a:pPr>
            <a:r>
              <a:rPr lang="en-US" sz="2000" dirty="0">
                <a:latin typeface="Dubai" panose="020B0503030403030204" pitchFamily="34" charset="-78"/>
                <a:cs typeface="Dubai" panose="020B0503030403030204" pitchFamily="34" charset="-78"/>
              </a:rPr>
              <a:t>R</a:t>
            </a:r>
            <a:r>
              <a:rPr lang="en-US" sz="2000" b="0" i="0" dirty="0">
                <a:effectLst/>
                <a:latin typeface="Dubai" panose="020B0503030403030204" pitchFamily="34" charset="-78"/>
                <a:cs typeface="Dubai" panose="020B0503030403030204" pitchFamily="34" charset="-78"/>
              </a:rPr>
              <a:t>ising demand for debt consolidation may also indicates challenges within the overall financial health of the population, </a:t>
            </a:r>
            <a:r>
              <a:rPr lang="en-US" sz="2000" dirty="0">
                <a:latin typeface="Dubai" panose="020B0503030403030204" pitchFamily="34" charset="-78"/>
                <a:cs typeface="Dubai" panose="020B0503030403030204" pitchFamily="34" charset="-78"/>
              </a:rPr>
              <a:t>so</a:t>
            </a:r>
            <a:r>
              <a:rPr lang="en-US" sz="2000" b="0" i="0" dirty="0">
                <a:effectLst/>
                <a:latin typeface="Dubai" panose="020B0503030403030204" pitchFamily="34" charset="-78"/>
                <a:cs typeface="Dubai" panose="020B0503030403030204" pitchFamily="34" charset="-78"/>
              </a:rPr>
              <a:t> to overcome this possibility promote financial literacy and responsible lending practices may be beneficial.</a:t>
            </a:r>
          </a:p>
          <a:p>
            <a:pPr marL="342900" indent="-342900" algn="just">
              <a:buFont typeface="Arial" panose="020B0604020202020204" pitchFamily="34" charset="0"/>
              <a:buChar char="•"/>
            </a:pPr>
            <a:r>
              <a:rPr lang="en-US" sz="2000" b="0" i="0" dirty="0">
                <a:effectLst/>
                <a:latin typeface="Dubai" panose="020B0503030403030204" pitchFamily="34" charset="-78"/>
                <a:cs typeface="Dubai" panose="020B0503030403030204" pitchFamily="34" charset="-78"/>
              </a:rPr>
              <a:t>Cultural attitudes towards debt and financial management, as well as social trends, can influence the willingness of individuals to seek debt consolidation as a solution to their financial challenges.</a:t>
            </a:r>
            <a:endParaRPr lang="en-US" sz="2000" dirty="0">
              <a:latin typeface="Dubai" panose="020B0503030403030204" pitchFamily="34" charset="-78"/>
              <a:cs typeface="Dubai" panose="020B0503030403030204" pitchFamily="34" charset="-78"/>
            </a:endParaRPr>
          </a:p>
          <a:p>
            <a:pPr marL="342900" indent="-342900" algn="just">
              <a:buFont typeface="Arial" panose="020B0604020202020204" pitchFamily="34" charset="0"/>
              <a:buChar char="•"/>
            </a:pPr>
            <a:r>
              <a:rPr lang="en-US" sz="2000" b="0" i="0" dirty="0">
                <a:effectLst/>
                <a:latin typeface="Dubai" panose="020B0503030403030204" pitchFamily="34" charset="-78"/>
                <a:cs typeface="Dubai" panose="020B0503030403030204" pitchFamily="34" charset="-78"/>
              </a:rPr>
              <a:t>It</a:t>
            </a:r>
            <a:r>
              <a:rPr lang="en-US" sz="2000" dirty="0">
                <a:latin typeface="Dubai" panose="020B0503030403030204" pitchFamily="34" charset="-78"/>
                <a:cs typeface="Dubai" panose="020B0503030403030204" pitchFamily="34" charset="-78"/>
              </a:rPr>
              <a:t> is</a:t>
            </a:r>
            <a:r>
              <a:rPr lang="en-US" sz="2000" b="0" i="0" dirty="0">
                <a:effectLst/>
                <a:latin typeface="Dubai" panose="020B0503030403030204" pitchFamily="34" charset="-78"/>
                <a:cs typeface="Dubai" panose="020B0503030403030204" pitchFamily="34" charset="-78"/>
              </a:rPr>
              <a:t> essential to note that while debt consolidation can be a helpful tool for managing debt, but it may not be suitable for everyone, so the underlying causes of increasing loan demand should be carefully examined to address broader financial and economic issues.</a:t>
            </a:r>
            <a:endParaRPr lang="en-IN" sz="2000" dirty="0">
              <a:latin typeface="Dubai" panose="020B0503030403030204" pitchFamily="34" charset="-78"/>
              <a:cs typeface="Dubai" panose="020B0503030403030204" pitchFamily="34" charset="-78"/>
            </a:endParaRPr>
          </a:p>
          <a:p>
            <a:endParaRPr lang="en-US" sz="2000" dirty="0">
              <a:latin typeface="Dubai" panose="020B0503030403030204" pitchFamily="34" charset="-78"/>
              <a:cs typeface="Dubai" panose="020B0503030403030204" pitchFamily="34" charset="-78"/>
            </a:endParaRPr>
          </a:p>
        </p:txBody>
      </p:sp>
    </p:spTree>
    <p:extLst>
      <p:ext uri="{BB962C8B-B14F-4D97-AF65-F5344CB8AC3E}">
        <p14:creationId xmlns:p14="http://schemas.microsoft.com/office/powerpoint/2010/main" val="3597328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C0DDA-724D-01A6-A8B4-F61782B2451F}"/>
              </a:ext>
            </a:extLst>
          </p:cNvPr>
          <p:cNvSpPr>
            <a:spLocks noGrp="1"/>
          </p:cNvSpPr>
          <p:nvPr>
            <p:ph type="title"/>
          </p:nvPr>
        </p:nvSpPr>
        <p:spPr>
          <a:xfrm>
            <a:off x="4097867" y="2048933"/>
            <a:ext cx="7112000" cy="1769534"/>
          </a:xfrm>
        </p:spPr>
        <p:txBody>
          <a:bodyPr/>
          <a:lstStyle/>
          <a:p>
            <a:r>
              <a:rPr lang="en-IN" dirty="0">
                <a:solidFill>
                  <a:srgbClr val="0070C0"/>
                </a:solidFill>
                <a:latin typeface="Book Antiqua" panose="02040602050305030304" pitchFamily="18" charset="0"/>
              </a:rPr>
              <a:t>Thank You</a:t>
            </a:r>
          </a:p>
        </p:txBody>
      </p:sp>
      <p:pic>
        <p:nvPicPr>
          <p:cNvPr id="4" name="Graphic 3" descr="Smiling face with no fill">
            <a:extLst>
              <a:ext uri="{FF2B5EF4-FFF2-40B4-BE49-F238E27FC236}">
                <a16:creationId xmlns:a16="http://schemas.microsoft.com/office/drawing/2014/main" id="{E8D86ED4-5B8C-3C20-F432-997CC8D213F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76533" y="2590800"/>
            <a:ext cx="567267" cy="601133"/>
          </a:xfrm>
          <a:prstGeom prst="rect">
            <a:avLst/>
          </a:prstGeom>
        </p:spPr>
      </p:pic>
    </p:spTree>
    <p:extLst>
      <p:ext uri="{BB962C8B-B14F-4D97-AF65-F5344CB8AC3E}">
        <p14:creationId xmlns:p14="http://schemas.microsoft.com/office/powerpoint/2010/main" val="9007321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421</TotalTime>
  <Words>796</Words>
  <Application>Microsoft Office PowerPoint</Application>
  <PresentationFormat>Widescreen</PresentationFormat>
  <Paragraphs>34</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Book Antiqua</vt:lpstr>
      <vt:lpstr>Calibri</vt:lpstr>
      <vt:lpstr>Calibri Light</vt:lpstr>
      <vt:lpstr>Dubai</vt:lpstr>
      <vt:lpstr>Söhne</vt:lpstr>
      <vt:lpstr>Office Theme</vt:lpstr>
      <vt:lpstr>“Bank Loan Analysis “</vt:lpstr>
      <vt:lpstr>Overview</vt:lpstr>
      <vt:lpstr>KPI 1:Year Wise Loan Amount Stats</vt:lpstr>
      <vt:lpstr>KPI 2: Grade and Sub Grade Wise Revolving Balance</vt:lpstr>
      <vt:lpstr>KPI 3:Total Payment for Verified Status Vs Total Payment for Non Verified Status</vt:lpstr>
      <vt:lpstr>KPI 4:State-Wise and Month-Wise Loan Status</vt:lpstr>
      <vt:lpstr>KPI 5:Home Ownership Vs Last Payment Date Status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Excel R</dc:creator>
  <cp:lastModifiedBy>harshit gupta</cp:lastModifiedBy>
  <cp:revision>31</cp:revision>
  <dcterms:created xsi:type="dcterms:W3CDTF">2023-12-17T12:26:43Z</dcterms:created>
  <dcterms:modified xsi:type="dcterms:W3CDTF">2023-12-20T07:19:38Z</dcterms:modified>
</cp:coreProperties>
</file>