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58" r:id="rId5"/>
    <p:sldId id="259" r:id="rId6"/>
    <p:sldId id="260" r:id="rId7"/>
    <p:sldId id="266" r:id="rId8"/>
    <p:sldId id="261" r:id="rId9"/>
    <p:sldId id="270" r:id="rId10"/>
    <p:sldId id="264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emantgupta0801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D898-B474-B697-5073-62A02A58D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5859" y="1948611"/>
            <a:ext cx="7067083" cy="1601413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Aptos" panose="020B0004020202020204" pitchFamily="34" charset="0"/>
              </a:rPr>
              <a:t>“Restaurant Data Analysis”</a:t>
            </a:r>
            <a:br>
              <a:rPr lang="en-IN" sz="3200" dirty="0">
                <a:solidFill>
                  <a:srgbClr val="0070C0"/>
                </a:solidFill>
                <a:latin typeface="Aptos" panose="020B0004020202020204" pitchFamily="34" charset="0"/>
              </a:rPr>
            </a:br>
            <a:endParaRPr lang="en-IN" sz="3200" dirty="0">
              <a:solidFill>
                <a:srgbClr val="0070C0"/>
              </a:solidFill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61088-D6AA-266E-D6FE-220922990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2837" y="4777379"/>
            <a:ext cx="5326143" cy="1126283"/>
          </a:xfrm>
        </p:spPr>
        <p:txBody>
          <a:bodyPr>
            <a:noAutofit/>
          </a:bodyPr>
          <a:lstStyle/>
          <a:p>
            <a:r>
              <a:rPr lang="en-IN" sz="1400" dirty="0">
                <a:solidFill>
                  <a:srgbClr val="002060"/>
                </a:solidFill>
              </a:rPr>
              <a:t>                                        </a:t>
            </a:r>
            <a:r>
              <a:rPr lang="en-IN" sz="1400" dirty="0">
                <a:solidFill>
                  <a:srgbClr val="002060"/>
                </a:solidFill>
                <a:latin typeface="Aptos" panose="020B0004020202020204" pitchFamily="34" charset="0"/>
              </a:rPr>
              <a:t>By</a:t>
            </a:r>
          </a:p>
          <a:p>
            <a:r>
              <a:rPr lang="en-IN" sz="1400" dirty="0">
                <a:solidFill>
                  <a:srgbClr val="002060"/>
                </a:solidFill>
                <a:latin typeface="Aptos" panose="020B0004020202020204" pitchFamily="34" charset="0"/>
              </a:rPr>
              <a:t>                                          Hemant Gupta</a:t>
            </a:r>
          </a:p>
          <a:p>
            <a:r>
              <a:rPr lang="en-IN" sz="1400" dirty="0">
                <a:solidFill>
                  <a:srgbClr val="0070C0"/>
                </a:solidFill>
                <a:latin typeface="Aptos" panose="020B0004020202020204" pitchFamily="34" charset="0"/>
              </a:rPr>
              <a:t>                   Email- </a:t>
            </a:r>
            <a:r>
              <a:rPr lang="en-I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ptos" panose="020B0004020202020204" pitchFamily="34" charset="0"/>
                <a:hlinkClick r:id="rId2"/>
              </a:rPr>
              <a:t>hemantgupta0801@gmail.com</a:t>
            </a:r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  <a:latin typeface="Aptos" panose="020B0004020202020204" pitchFamily="34" charset="0"/>
            </a:endParaRPr>
          </a:p>
          <a:p>
            <a:r>
              <a:rPr lang="en-IN" sz="1400" dirty="0">
                <a:solidFill>
                  <a:srgbClr val="0070C0"/>
                </a:solidFill>
                <a:latin typeface="Aptos" panose="020B0004020202020204" pitchFamily="34" charset="0"/>
              </a:rPr>
              <a:t>LinkedIn- https://www.linkedin.com/in/hemant-gupta-4914baa6</a:t>
            </a:r>
          </a:p>
          <a:p>
            <a:endParaRPr lang="en-IN" sz="1400" dirty="0">
              <a:solidFill>
                <a:srgbClr val="0070C0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380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F78A-D0E5-8A3F-A4CE-41287D5BC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447" y="609600"/>
            <a:ext cx="6355977" cy="1371600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accent1"/>
                </a:solidFill>
                <a:latin typeface="Aptos" panose="020B0004020202020204" pitchFamily="34" charset="0"/>
              </a:rPr>
              <a:t>Distribution of Restaurants by Location</a:t>
            </a:r>
            <a:br>
              <a:rPr lang="en-US" b="1" dirty="0">
                <a:solidFill>
                  <a:schemeClr val="accent1"/>
                </a:solidFill>
                <a:latin typeface="Aptos" panose="020B0004020202020204" pitchFamily="34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D8AAC-8A52-7B32-8AC5-E40180E37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1757082"/>
            <a:ext cx="8915399" cy="41528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ptos" panose="020B0004020202020204" pitchFamily="34" charset="0"/>
              </a:rPr>
              <a:t> Visualization Type</a:t>
            </a:r>
            <a:r>
              <a:rPr lang="en-US" dirty="0">
                <a:solidFill>
                  <a:srgbClr val="0070C0"/>
                </a:solidFill>
                <a:latin typeface="Aptos" panose="020B0004020202020204" pitchFamily="34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Map Visualization</a:t>
            </a:r>
          </a:p>
          <a:p>
            <a:r>
              <a:rPr lang="en-US" b="1" dirty="0">
                <a:solidFill>
                  <a:srgbClr val="0070C0"/>
                </a:solidFill>
                <a:latin typeface="Aptos" panose="020B0004020202020204" pitchFamily="34" charset="0"/>
              </a:rPr>
              <a:t> Insights</a:t>
            </a:r>
            <a:r>
              <a:rPr lang="en-US" dirty="0">
                <a:solidFill>
                  <a:srgbClr val="0070C0"/>
                </a:solidFill>
                <a:latin typeface="Aptos" panose="020B0004020202020204" pitchFamily="34" charset="0"/>
              </a:rPr>
              <a:t>:- 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This map shows the geographic distribution of restaurants.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Restaurants are spread across various locations in City.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Different restaurant types are represented by different colored dots on the map.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5625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EB5B-2341-1554-B431-76E66DD60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099" y="2490617"/>
            <a:ext cx="6734648" cy="128089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0070C0"/>
                </a:solidFill>
              </a:rPr>
              <a:t>Thank You </a:t>
            </a: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E6F919D4-5D10-4121-B1DD-6219B7164E4D}"/>
              </a:ext>
            </a:extLst>
          </p:cNvPr>
          <p:cNvSpPr/>
          <p:nvPr/>
        </p:nvSpPr>
        <p:spPr>
          <a:xfrm>
            <a:off x="7164371" y="2564090"/>
            <a:ext cx="688157" cy="716437"/>
          </a:xfrm>
          <a:prstGeom prst="smileyFac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38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6A3A-6D8B-162D-5BCA-B7B3C419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293" y="624110"/>
            <a:ext cx="2698377" cy="756455"/>
          </a:xfrm>
        </p:spPr>
        <p:txBody>
          <a:bodyPr>
            <a:noAutofit/>
          </a:bodyPr>
          <a:lstStyle/>
          <a:p>
            <a:r>
              <a:rPr lang="en-IN" sz="4000" u="sng" dirty="0">
                <a:solidFill>
                  <a:srgbClr val="C00000"/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1AFCF-B690-7EFC-F335-AB23EF2DE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4001"/>
            <a:ext cx="8915400" cy="4387222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>
                <a:latin typeface="Aptos" panose="020B0004020202020204" pitchFamily="34" charset="0"/>
                <a:cs typeface="Arial" panose="020B0604020202020204" pitchFamily="34" charset="0"/>
              </a:rPr>
              <a:t>In this project, I analyze a large dataset available in the form of a CSV file. The analysis focuses on various parameters related to restaurants, including: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  <a:latin typeface="Aptos" panose="020B0004020202020204" pitchFamily="34" charset="0"/>
              </a:rPr>
              <a:t>Restaurant Availability:</a:t>
            </a:r>
            <a:r>
              <a:rPr lang="en-US" sz="1400" dirty="0">
                <a:solidFill>
                  <a:srgbClr val="0070C0"/>
                </a:solidFill>
                <a:latin typeface="Aptos" panose="020B0004020202020204" pitchFamily="34" charset="0"/>
              </a:rPr>
              <a:t> </a:t>
            </a:r>
            <a:r>
              <a:rPr lang="en-US" sz="1400" dirty="0">
                <a:latin typeface="Aptos" panose="020B0004020202020204" pitchFamily="34" charset="0"/>
              </a:rPr>
              <a:t>Distribution of restaurants across different locations.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  <a:latin typeface="Aptos" panose="020B0004020202020204" pitchFamily="34" charset="0"/>
              </a:rPr>
              <a:t>Average Cost:</a:t>
            </a:r>
            <a:r>
              <a:rPr lang="en-US" sz="1400" dirty="0">
                <a:solidFill>
                  <a:srgbClr val="0070C0"/>
                </a:solidFill>
                <a:latin typeface="Aptos" panose="020B0004020202020204" pitchFamily="34" charset="0"/>
              </a:rPr>
              <a:t> </a:t>
            </a:r>
            <a:r>
              <a:rPr lang="en-US" sz="1400" dirty="0">
                <a:latin typeface="Aptos" panose="020B0004020202020204" pitchFamily="34" charset="0"/>
              </a:rPr>
              <a:t>Analysis of average costs by restaurant categories and locations.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  <a:latin typeface="Aptos" panose="020B0004020202020204" pitchFamily="34" charset="0"/>
              </a:rPr>
              <a:t>Restaurant Categories</a:t>
            </a:r>
            <a:r>
              <a:rPr lang="en-US" sz="1400" b="1" dirty="0">
                <a:latin typeface="Aptos" panose="020B0004020202020204" pitchFamily="34" charset="0"/>
              </a:rPr>
              <a:t>:</a:t>
            </a:r>
            <a:r>
              <a:rPr lang="en-US" sz="1400" dirty="0">
                <a:latin typeface="Aptos" panose="020B0004020202020204" pitchFamily="34" charset="0"/>
              </a:rPr>
              <a:t> Classification and distribution of restaurants by different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  <a:latin typeface="Aptos" panose="020B0004020202020204" pitchFamily="34" charset="0"/>
              </a:rPr>
              <a:t>Slicers for Filtering Data:</a:t>
            </a:r>
            <a:r>
              <a:rPr lang="en-US" sz="1500" dirty="0">
                <a:solidFill>
                  <a:srgbClr val="0070C0"/>
                </a:solidFill>
                <a:latin typeface="Aptos" panose="020B0004020202020204" pitchFamily="34" charset="0"/>
              </a:rPr>
              <a:t> </a:t>
            </a:r>
            <a:r>
              <a:rPr lang="en-US" sz="1400" dirty="0">
                <a:latin typeface="Aptos" panose="020B0004020202020204" pitchFamily="34" charset="0"/>
              </a:rPr>
              <a:t>Tools for filtering data based on location, restaurant categories, theme-based vs. non-theme-based restaurants, and popular cuisines in each locality.</a:t>
            </a:r>
            <a:endParaRPr lang="en-US" sz="1400" b="1" dirty="0"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  <a:latin typeface="Aptos" panose="020B0004020202020204" pitchFamily="34" charset="0"/>
              </a:rPr>
              <a:t>Theme Based Vs Non- Theme Based Restaurants: </a:t>
            </a:r>
            <a:r>
              <a:rPr lang="en-US" sz="1400" dirty="0">
                <a:latin typeface="Aptos" panose="020B0004020202020204" pitchFamily="34" charset="0"/>
              </a:rPr>
              <a:t>Classified the restaurants on theme based and non- theme based with the help of Dax function by using Pie chart in the dashboard</a:t>
            </a:r>
            <a:r>
              <a:rPr lang="en-US" sz="1500" dirty="0">
                <a:latin typeface="Aptos" panose="020B0004020202020204" pitchFamily="34" charset="0"/>
              </a:rPr>
              <a:t>.</a:t>
            </a:r>
            <a:endParaRPr lang="en-US" sz="1500" b="1" dirty="0"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Aptos" panose="020B0004020202020204" pitchFamily="34" charset="0"/>
            </a:endParaRPr>
          </a:p>
          <a:p>
            <a:r>
              <a:rPr lang="en-US" sz="1500" dirty="0">
                <a:latin typeface="Aptos" panose="020B0004020202020204" pitchFamily="34" charset="0"/>
              </a:rPr>
              <a:t>To achieve these objectives, I utilize various types of visualizations in Power BI, such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  <a:latin typeface="Aptos" panose="020B0004020202020204" pitchFamily="34" charset="0"/>
              </a:rPr>
              <a:t>Donut Chart</a:t>
            </a:r>
            <a:endParaRPr lang="en-US" sz="1500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  <a:latin typeface="Aptos" panose="020B0004020202020204" pitchFamily="34" charset="0"/>
              </a:rPr>
              <a:t>Map Visuals</a:t>
            </a:r>
            <a:endParaRPr lang="en-US" sz="1500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  <a:latin typeface="Aptos" panose="020B0004020202020204" pitchFamily="34" charset="0"/>
              </a:rPr>
              <a:t>Line Chart</a:t>
            </a:r>
            <a:endParaRPr lang="en-US" sz="1500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  <a:latin typeface="Aptos" panose="020B0004020202020204" pitchFamily="34" charset="0"/>
              </a:rPr>
              <a:t>Pie Chart</a:t>
            </a:r>
            <a:endParaRPr lang="en-US" sz="1500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70C0"/>
                </a:solidFill>
                <a:latin typeface="Aptos" panose="020B0004020202020204" pitchFamily="34" charset="0"/>
              </a:rPr>
              <a:t>Matrix Chart</a:t>
            </a:r>
            <a:endParaRPr lang="en-US" sz="1500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91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4E7B-BBE7-CB96-E86E-74C05FED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24110"/>
            <a:ext cx="7119564" cy="604055"/>
          </a:xfrm>
        </p:spPr>
        <p:txBody>
          <a:bodyPr>
            <a:noAutofit/>
          </a:bodyPr>
          <a:lstStyle/>
          <a:p>
            <a:r>
              <a:rPr lang="en-US" sz="2800" u="sng" dirty="0">
                <a:solidFill>
                  <a:srgbClr val="C00000"/>
                </a:solidFill>
                <a:latin typeface="Aptos" panose="020B0004020202020204" pitchFamily="34" charset="0"/>
              </a:rPr>
              <a:t>Steps Taken to Analyze the Restaurant Data</a:t>
            </a:r>
            <a:endParaRPr lang="en-IN" sz="2800" u="sng" dirty="0">
              <a:solidFill>
                <a:srgbClr val="C00000"/>
              </a:solidFill>
              <a:latin typeface="Aptos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EA17-B792-9E7C-D17D-94FE5C3DA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95728"/>
            <a:ext cx="8915400" cy="42022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467133-0A6C-3591-1F06-5BB677B07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093" y="1340243"/>
            <a:ext cx="1002573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Understanding the Problem: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task involves analyzing the restaurant data based on various parameters to retrieve actionable insights from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Data Collection: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Collected raw data in the form of a CSV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Imported the data into Power BI Desktop using the 'Get Data' option.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Transformed the data in the Power Query Editor for the data cleaning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Data Cleaning: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raw data contained issues such as null values, unnecessary data, duplicate entries, and blank data fields.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Performed data cleaning in the Power Query Editor.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Loaded the cleaned data into Power BI Desktop to create visuals based on the specified parameters.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Data Analysis: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Created various visualizations, including Donut Charts, Map Visuals, Line Charts, Pie Charts, and Matrix Charts, to analyze the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Identified trends and extracted insights from the visualized data on the dashboard.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Interpreting Results: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Derived insights from the dashboard.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Compiled a final report detailing the data analysis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48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A95D-EE98-2F4E-2CA0-3158DBAC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8259" y="624110"/>
            <a:ext cx="7506352" cy="128089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1"/>
                </a:solidFill>
                <a:latin typeface="Aptos" panose="020B0004020202020204" pitchFamily="34" charset="0"/>
              </a:rPr>
              <a:t># </a:t>
            </a:r>
            <a:r>
              <a:rPr lang="en-IN" sz="2400" b="1" u="sng" dirty="0">
                <a:solidFill>
                  <a:schemeClr val="accent1"/>
                </a:solidFill>
                <a:latin typeface="Aptos" panose="020B0004020202020204" pitchFamily="34" charset="0"/>
              </a:rPr>
              <a:t>Restaurants by Category </a:t>
            </a:r>
            <a:r>
              <a:rPr lang="en-IN" sz="2400" b="1" dirty="0">
                <a:solidFill>
                  <a:schemeClr val="accent1"/>
                </a:solidFill>
                <a:latin typeface="Aptos" panose="020B0004020202020204" pitchFamily="34" charset="0"/>
              </a:rPr>
              <a:t>#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0C8381-0515-6B59-BFE8-26932D6EE5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91373" y="1977925"/>
            <a:ext cx="4313238" cy="2892406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F2C63043-79C2-3500-89C9-57D687F9AC2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990166" y="1977925"/>
            <a:ext cx="4831976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Donut Chart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:-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chart shows the distribution of restaurants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across different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The largest category is "Delivery" with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50.16%.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The second-largest category is "Dine-out" with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34.38%.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 categories include Cafes, Desserts, Drinks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Nightlife, and more.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8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1670-97CE-215A-3C4E-EDC2C745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165" y="833718"/>
            <a:ext cx="6786282" cy="562523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Aptos" panose="020B0004020202020204" pitchFamily="34" charset="0"/>
              </a:rPr>
              <a:t>Average Cost by Restaurant Categories and Locations</a:t>
            </a:r>
            <a:endParaRPr lang="en-IN" sz="2000" b="1" dirty="0">
              <a:solidFill>
                <a:schemeClr val="accent1"/>
              </a:solidFill>
              <a:latin typeface="Aptos" panose="020B00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10519E-5DC7-9387-2125-63BE86DD4D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7933765" y="2142565"/>
            <a:ext cx="4025154" cy="3183276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CC17F5AA-7AD3-9FD8-99A9-0CD1AEF9A2A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497107" y="1552997"/>
            <a:ext cx="5934634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</a:rPr>
              <a:t>                                                         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ptos" panose="020B0004020202020204" pitchFamily="34" charset="0"/>
              </a:rPr>
              <a:t>Bar Chart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ptos" panose="020B0004020202020204" pitchFamily="34" charset="0"/>
              </a:rPr>
              <a:t>Insights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ptos" panose="020B0004020202020204" pitchFamily="34" charset="0"/>
              </a:rPr>
              <a:t>:-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This chart displays the average cost associated with different  restaurant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Drinks &amp; Nightlife have the highest average cost (716.24).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Pubs and bars follow with an average cost of 655.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Other categories like Buffet, Cafes, Dine-out, Delivery, and Desserts have varying average costs with Desserts being the lowest (195).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solidFill>
                  <a:schemeClr val="tx1"/>
                </a:solidFill>
                <a:latin typeface="Aptos" panose="020B0004020202020204" pitchFamily="34" charset="0"/>
              </a:rPr>
              <a:t>By using drill-down, we can </a:t>
            </a:r>
            <a:r>
              <a:rPr lang="en-US" altLang="en-US" sz="1600" dirty="0" err="1">
                <a:solidFill>
                  <a:schemeClr val="tx1"/>
                </a:solidFill>
                <a:latin typeface="Aptos" panose="020B0004020202020204" pitchFamily="34" charset="0"/>
              </a:rPr>
              <a:t>analyse</a:t>
            </a:r>
            <a:r>
              <a:rPr lang="en-US" altLang="en-US" sz="1600" dirty="0">
                <a:solidFill>
                  <a:schemeClr val="tx1"/>
                </a:solidFill>
                <a:latin typeface="Aptos" panose="020B0004020202020204" pitchFamily="34" charset="0"/>
              </a:rPr>
              <a:t> the location wise average cost of the restaurant.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06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2229-1C37-1B05-7854-9876CF4F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2824" y="624110"/>
            <a:ext cx="8411787" cy="128089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ptos" panose="020B0004020202020204" pitchFamily="34" charset="0"/>
              </a:rPr>
              <a:t>Total Number of Restaurants by Locality and Cuisine Type</a:t>
            </a:r>
            <a:endParaRPr lang="en-IN" sz="2400" dirty="0">
              <a:solidFill>
                <a:schemeClr val="accent1"/>
              </a:solidFill>
              <a:latin typeface="Aptos" panose="020B0004020202020204" pitchFamily="34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907E40B-52AA-11BE-8C5B-6854E41C04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91375" y="1568824"/>
            <a:ext cx="4313238" cy="3558971"/>
          </a:xfrm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A059583C-88A0-5282-A17A-518023E3A2D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276289" y="1518048"/>
            <a:ext cx="4313239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Visualization 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:-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 Chart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:-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This chart ranks localities based on the total number of restaurants.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4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BTM has the highest number of restaurants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(5124).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HSR, Koramangala 5th Block, and JP Nagar follow with significant numbers.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This visualization provides a clear view of which localities have the most restaurant options.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400" dirty="0">
                <a:solidFill>
                  <a:schemeClr val="tx1"/>
                </a:solidFill>
                <a:latin typeface="Aptos" panose="020B0004020202020204" pitchFamily="34" charset="0"/>
              </a:rPr>
              <a:t>By using drill down in the specific bar-chart visuals, we can analyses the cuisine type restaurant data available in the city.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933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15CDF-518D-8166-F786-E0B6A1B03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553" y="624110"/>
            <a:ext cx="8089058" cy="1280890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accent1"/>
                </a:solidFill>
                <a:latin typeface="Aptos" panose="020B0004020202020204" pitchFamily="34" charset="0"/>
              </a:rPr>
              <a:t>Cuisine Popularity and Neighborhood Insights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2CC76-21B1-5E24-9D2A-74E2E81A4A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Aptos" panose="020B0004020202020204" pitchFamily="34" charset="0"/>
              </a:rPr>
              <a:t>Visualization Type</a:t>
            </a:r>
            <a:r>
              <a:rPr lang="en-US" dirty="0">
                <a:solidFill>
                  <a:schemeClr val="accent1"/>
                </a:solidFill>
              </a:rPr>
              <a:t>:-</a:t>
            </a:r>
            <a:r>
              <a:rPr lang="en-US" dirty="0"/>
              <a:t>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Heat Map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: This table shows the popularity of different cuisines in various neighborhoods.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Koramangala 5th Block is the most popular with 1811.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Other popular neighborhoods include BTM, Indiranagar, and HSR.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The conditional formatting (heat map) helps in quickly identifying the most and least popular neighborhoods based on the number of popular cuisines.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F39D44-492C-AD8C-2B87-66FE31894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60659" y="2125663"/>
            <a:ext cx="3639669" cy="3778250"/>
          </a:xfrm>
        </p:spPr>
      </p:pic>
    </p:spTree>
    <p:extLst>
      <p:ext uri="{BB962C8B-B14F-4D97-AF65-F5344CB8AC3E}">
        <p14:creationId xmlns:p14="http://schemas.microsoft.com/office/powerpoint/2010/main" val="119916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B919-BC42-88D2-B279-C07F8AD22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965" y="815788"/>
            <a:ext cx="6678706" cy="609600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Aptos" panose="020B0004020202020204" pitchFamily="34" charset="0"/>
              </a:rPr>
              <a:t>Theme-Based vs Non-Theme-Based Restaurants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2AD482-62FF-5A1A-0F68-414FB7F9EA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53487" y="2393577"/>
            <a:ext cx="4498601" cy="2617694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772233FC-6940-2BD1-816A-02B538873F2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357718" y="2289964"/>
            <a:ext cx="4730095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Visualization 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:-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Pie Chart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:-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chart shows the proportion of theme-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 versus non-theme-based restaurants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-   Non-theme-based restaurants constitute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majority (65.33%).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-  Theme-based restaurants make up 34.67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of the total.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633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C489-B0F5-82A1-ABBF-55455141F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588" y="446088"/>
            <a:ext cx="6777318" cy="683465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  <a:latin typeface="Aptos" panose="020B0004020202020204" pitchFamily="34" charset="0"/>
              </a:rPr>
              <a:t>Slicers (Filters) by Location and Restaurant Category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73F8EA-4E8B-6BD9-7A5D-54BF5867D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0363" y="2169459"/>
            <a:ext cx="3772426" cy="33151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094A0-7BE9-161E-B308-897039357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43953" y="1927412"/>
            <a:ext cx="5208493" cy="393363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Insights:-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  <a:latin typeface="Aptos" panose="020B0004020202020204" pitchFamily="34" charset="0"/>
              </a:rPr>
              <a:t>To enhance the data analysis process, I utilized slicers in Power BI. Specifically, I implemented slicers based on 'City Location' and 'Restaurant Category.' These slicers provide the following benefits: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Aptos" panose="020B0004020202020204" pitchFamily="34" charset="0"/>
              </a:rPr>
              <a:t>Enhanced Specificity:</a:t>
            </a:r>
            <a:r>
              <a:rPr lang="en-US" dirty="0">
                <a:solidFill>
                  <a:srgbClr val="C00000"/>
                </a:solidFill>
                <a:latin typeface="Aptos" panose="020B0004020202020204" pitchFamily="34" charset="0"/>
              </a:rPr>
              <a:t> </a:t>
            </a:r>
            <a:r>
              <a:rPr lang="en-US" dirty="0">
                <a:latin typeface="Aptos" panose="020B0004020202020204" pitchFamily="34" charset="0"/>
              </a:rPr>
              <a:t>Allows for more granular analysis by filtering data according to specific city locations and restaurant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Aptos" panose="020B0004020202020204" pitchFamily="34" charset="0"/>
              </a:rPr>
              <a:t>Improved Interactivity:</a:t>
            </a:r>
            <a:r>
              <a:rPr lang="en-US" dirty="0">
                <a:solidFill>
                  <a:srgbClr val="C00000"/>
                </a:solidFill>
                <a:latin typeface="Aptos" panose="020B0004020202020204" pitchFamily="34" charset="0"/>
              </a:rPr>
              <a:t> </a:t>
            </a:r>
            <a:r>
              <a:rPr lang="en-US" dirty="0">
                <a:latin typeface="Aptos" panose="020B0004020202020204" pitchFamily="34" charset="0"/>
              </a:rPr>
              <a:t>Adds value to the dashboard by making it interactive, enabling users to explore the data dynamically.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Aptos" panose="020B0004020202020204" pitchFamily="34" charset="0"/>
              </a:rPr>
              <a:t>Efficient Data Analysis:</a:t>
            </a:r>
            <a:r>
              <a:rPr lang="en-US" dirty="0">
                <a:solidFill>
                  <a:srgbClr val="C00000"/>
                </a:solidFill>
                <a:latin typeface="Aptos" panose="020B0004020202020204" pitchFamily="34" charset="0"/>
              </a:rPr>
              <a:t> </a:t>
            </a:r>
            <a:r>
              <a:rPr lang="en-US" dirty="0">
                <a:latin typeface="Aptos" panose="020B0004020202020204" pitchFamily="34" charset="0"/>
              </a:rPr>
              <a:t>Facilitates a more targeted examination of the dataset, helping to uncover detailed insights and trends.</a:t>
            </a:r>
          </a:p>
          <a:p>
            <a:r>
              <a:rPr lang="en-US" dirty="0">
                <a:latin typeface="Aptos" panose="020B0004020202020204" pitchFamily="34" charset="0"/>
              </a:rPr>
              <a:t>Using slicers, the dashboard becomes a powerful tool for understanding and interpreting the restaurant data in a more meaningful way.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776098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283</TotalTime>
  <Words>918</Words>
  <Application>Microsoft Office PowerPoint</Application>
  <PresentationFormat>Widescreen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Arial Rounded MT Bold</vt:lpstr>
      <vt:lpstr>Century Gothic</vt:lpstr>
      <vt:lpstr>Wingdings</vt:lpstr>
      <vt:lpstr>Wingdings 3</vt:lpstr>
      <vt:lpstr>Wisp</vt:lpstr>
      <vt:lpstr>“Restaurant Data Analysis” </vt:lpstr>
      <vt:lpstr>Overview</vt:lpstr>
      <vt:lpstr>Steps Taken to Analyze the Restaurant Data</vt:lpstr>
      <vt:lpstr># Restaurants by Category #</vt:lpstr>
      <vt:lpstr>Average Cost by Restaurant Categories and Locations</vt:lpstr>
      <vt:lpstr>Total Number of Restaurants by Locality and Cuisine Type</vt:lpstr>
      <vt:lpstr>Cuisine Popularity and Neighborhood Insights </vt:lpstr>
      <vt:lpstr>Theme-Based vs Non-Theme-Based Restaurants</vt:lpstr>
      <vt:lpstr>Slicers (Filters) by Location and Restaurant Category</vt:lpstr>
      <vt:lpstr>Distribution of Restaurants by Location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harshit gupta</dc:creator>
  <cp:lastModifiedBy>harshit gupta</cp:lastModifiedBy>
  <cp:revision>40</cp:revision>
  <dcterms:created xsi:type="dcterms:W3CDTF">2024-07-26T17:42:38Z</dcterms:created>
  <dcterms:modified xsi:type="dcterms:W3CDTF">2024-07-29T06:25:25Z</dcterms:modified>
</cp:coreProperties>
</file>