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2" r:id="rId3"/>
    <p:sldId id="259" r:id="rId4"/>
    <p:sldId id="261" r:id="rId5"/>
    <p:sldId id="263" r:id="rId6"/>
    <p:sldId id="270"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7467-F704-7932-CBD6-87447FB1E2FC}"/>
              </a:ext>
            </a:extLst>
          </p:cNvPr>
          <p:cNvSpPr>
            <a:spLocks noGrp="1"/>
          </p:cNvSpPr>
          <p:nvPr>
            <p:ph type="title"/>
          </p:nvPr>
        </p:nvSpPr>
        <p:spPr>
          <a:xfrm>
            <a:off x="2592924" y="1792941"/>
            <a:ext cx="8469523" cy="3926541"/>
          </a:xfrm>
        </p:spPr>
        <p:txBody>
          <a:bodyPr>
            <a:normAutofit fontScale="90000"/>
          </a:bodyPr>
          <a:lstStyle/>
          <a:p>
            <a:pPr algn="ctr"/>
            <a:r>
              <a:rPr lang="en-IN" sz="4000" dirty="0">
                <a:solidFill>
                  <a:srgbClr val="C00000"/>
                </a:solidFill>
                <a:latin typeface="Aptos Narrow" panose="020B0004020202020204" pitchFamily="34" charset="0"/>
              </a:rPr>
              <a:t>      </a:t>
            </a:r>
            <a:br>
              <a:rPr lang="en-IN" dirty="0"/>
            </a:br>
            <a:r>
              <a:rPr lang="en-IN" dirty="0"/>
              <a:t>  </a:t>
            </a:r>
            <a:br>
              <a:rPr lang="en-IN" dirty="0"/>
            </a:br>
            <a:r>
              <a:rPr lang="en-IN" dirty="0">
                <a:solidFill>
                  <a:srgbClr val="C00000"/>
                </a:solidFill>
              </a:rPr>
              <a:t>“</a:t>
            </a:r>
            <a:r>
              <a:rPr lang="en-IN" sz="4000" dirty="0">
                <a:solidFill>
                  <a:srgbClr val="C00000"/>
                </a:solidFill>
                <a:latin typeface="Aptos Narrow" panose="020B0004020202020204" pitchFamily="34" charset="0"/>
              </a:rPr>
              <a:t>Salesmen Performance Analysis”</a:t>
            </a:r>
            <a:br>
              <a:rPr lang="en-IN" sz="4000" dirty="0">
                <a:solidFill>
                  <a:srgbClr val="C00000"/>
                </a:solidFill>
                <a:latin typeface="Aptos Narrow" panose="020B0004020202020204" pitchFamily="34" charset="0"/>
              </a:rPr>
            </a:br>
            <a:br>
              <a:rPr lang="en-IN" sz="4000" dirty="0">
                <a:solidFill>
                  <a:srgbClr val="FF0000"/>
                </a:solidFill>
                <a:latin typeface="Aptos Narrow" panose="020B0004020202020204" pitchFamily="34" charset="0"/>
              </a:rPr>
            </a:br>
            <a:r>
              <a:rPr lang="en-IN" sz="4000" dirty="0">
                <a:solidFill>
                  <a:srgbClr val="FF0000"/>
                </a:solidFill>
                <a:latin typeface="Aptos Narrow" panose="020B0004020202020204" pitchFamily="34" charset="0"/>
              </a:rPr>
              <a:t>     </a:t>
            </a:r>
            <a:br>
              <a:rPr lang="en-IN" sz="4000" dirty="0">
                <a:solidFill>
                  <a:srgbClr val="C00000"/>
                </a:solidFill>
                <a:latin typeface="Aptos Narrow" panose="020B0004020202020204" pitchFamily="34" charset="0"/>
              </a:rPr>
            </a:br>
            <a:r>
              <a:rPr lang="en-IN" sz="4000" dirty="0">
                <a:solidFill>
                  <a:srgbClr val="002060"/>
                </a:solidFill>
                <a:latin typeface="Aptos Narrow" panose="020B0004020202020204" pitchFamily="34" charset="0"/>
              </a:rPr>
              <a:t>                                                          </a:t>
            </a:r>
            <a:r>
              <a:rPr lang="en-IN" sz="2400" dirty="0">
                <a:solidFill>
                  <a:srgbClr val="002060"/>
                </a:solidFill>
                <a:latin typeface="Aptos Narrow" panose="020B0004020202020204" pitchFamily="34" charset="0"/>
              </a:rPr>
              <a:t>By</a:t>
            </a:r>
            <a:br>
              <a:rPr lang="en-IN" sz="2400" dirty="0">
                <a:solidFill>
                  <a:srgbClr val="002060"/>
                </a:solidFill>
                <a:latin typeface="Aptos Narrow" panose="020B0004020202020204" pitchFamily="34" charset="0"/>
              </a:rPr>
            </a:br>
            <a:r>
              <a:rPr lang="en-IN" sz="2400" dirty="0">
                <a:solidFill>
                  <a:srgbClr val="002060"/>
                </a:solidFill>
                <a:latin typeface="Aptos Narrow" panose="020B0004020202020204" pitchFamily="34" charset="0"/>
              </a:rPr>
              <a:t>                                                                                             Hemant Gupta</a:t>
            </a:r>
            <a:br>
              <a:rPr lang="en-IN" sz="2400" dirty="0">
                <a:solidFill>
                  <a:srgbClr val="002060"/>
                </a:solidFill>
                <a:latin typeface="Aptos Narrow" panose="020B0004020202020204" pitchFamily="34" charset="0"/>
              </a:rPr>
            </a:br>
            <a:br>
              <a:rPr lang="en-IN" sz="2400" dirty="0">
                <a:solidFill>
                  <a:srgbClr val="002060"/>
                </a:solidFill>
                <a:latin typeface="Aptos Narrow" panose="020B0004020202020204" pitchFamily="34" charset="0"/>
              </a:rPr>
            </a:br>
            <a:endParaRPr lang="en-IN" sz="2400" dirty="0">
              <a:solidFill>
                <a:srgbClr val="002060"/>
              </a:solidFill>
              <a:latin typeface="Aptos Narrow" panose="020B0004020202020204" pitchFamily="34" charset="0"/>
            </a:endParaRPr>
          </a:p>
        </p:txBody>
      </p:sp>
    </p:spTree>
    <p:extLst>
      <p:ext uri="{BB962C8B-B14F-4D97-AF65-F5344CB8AC3E}">
        <p14:creationId xmlns:p14="http://schemas.microsoft.com/office/powerpoint/2010/main" val="67489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8F01-9BEE-5A0A-1194-3BEA28D43A9E}"/>
              </a:ext>
            </a:extLst>
          </p:cNvPr>
          <p:cNvSpPr>
            <a:spLocks noGrp="1"/>
          </p:cNvSpPr>
          <p:nvPr>
            <p:ph type="title"/>
          </p:nvPr>
        </p:nvSpPr>
        <p:spPr>
          <a:xfrm>
            <a:off x="2592926" y="624109"/>
            <a:ext cx="5448416" cy="5149161"/>
          </a:xfrm>
        </p:spPr>
        <p:txBody>
          <a:bodyPr>
            <a:normAutofit fontScale="90000"/>
          </a:bodyPr>
          <a:lstStyle/>
          <a:p>
            <a:br>
              <a:rPr lang="en-US" sz="1800" b="1" dirty="0">
                <a:solidFill>
                  <a:srgbClr val="C00000"/>
                </a:solidFill>
                <a:latin typeface="Aptos" panose="020B0004020202020204" pitchFamily="34" charset="0"/>
              </a:rPr>
            </a:br>
            <a:r>
              <a:rPr lang="en-US" sz="1800" b="1" dirty="0">
                <a:solidFill>
                  <a:srgbClr val="C00000"/>
                </a:solidFill>
                <a:latin typeface="Aptos" panose="020B0004020202020204" pitchFamily="34" charset="0"/>
              </a:rPr>
              <a:t>               </a:t>
            </a:r>
            <a:r>
              <a:rPr lang="en-US" sz="2200" b="1" dirty="0">
                <a:solidFill>
                  <a:srgbClr val="C00000"/>
                </a:solidFill>
                <a:latin typeface="Aptos" panose="020B0004020202020204" pitchFamily="34" charset="0"/>
              </a:rPr>
              <a:t>Top 5 Conversion Rate by Salesmen</a:t>
            </a:r>
            <a:br>
              <a:rPr lang="en-US" sz="1800" b="1" dirty="0">
                <a:solidFill>
                  <a:srgbClr val="C00000"/>
                </a:solidFill>
                <a:latin typeface="Aptos" panose="020B0004020202020204" pitchFamily="34" charset="0"/>
              </a:rPr>
            </a:br>
            <a:br>
              <a:rPr lang="en-US" sz="1800" b="1" dirty="0">
                <a:solidFill>
                  <a:srgbClr val="C00000"/>
                </a:solidFill>
                <a:latin typeface="Aptos" panose="020B0004020202020204" pitchFamily="34" charset="0"/>
              </a:rPr>
            </a:br>
            <a:r>
              <a:rPr lang="en-US" sz="1800" b="1" dirty="0">
                <a:solidFill>
                  <a:srgbClr val="C00000"/>
                </a:solidFill>
                <a:latin typeface="Aptos" panose="020B0004020202020204" pitchFamily="34" charset="0"/>
              </a:rPr>
              <a:t>3.46% Conversion Rate</a:t>
            </a:r>
            <a:r>
              <a:rPr lang="en-US" sz="1800" dirty="0">
                <a:solidFill>
                  <a:srgbClr val="C00000"/>
                </a:solidFill>
                <a:latin typeface="Aptos" panose="020B0004020202020204" pitchFamily="34" charset="0"/>
              </a:rPr>
              <a:t>: </a:t>
            </a:r>
            <a:r>
              <a:rPr lang="en-US" sz="1600" dirty="0">
                <a:solidFill>
                  <a:srgbClr val="002060"/>
                </a:solidFill>
                <a:latin typeface="Aptos" panose="020B0004020202020204" pitchFamily="34" charset="0"/>
              </a:rPr>
              <a:t>This is a critical metric that shows the percentage of leads that have been successfully converted into sales. An average conversion rate of 3.46% suggests that out of every 100 leads, approximately 3 to 4 are converted into sales.</a:t>
            </a:r>
            <a:br>
              <a:rPr lang="en-US" sz="1600" dirty="0">
                <a:solidFill>
                  <a:srgbClr val="002060"/>
                </a:solidFill>
                <a:latin typeface="Aptos" panose="020B0004020202020204" pitchFamily="34" charset="0"/>
              </a:rPr>
            </a:br>
            <a:br>
              <a:rPr lang="en-US" sz="1600" dirty="0">
                <a:solidFill>
                  <a:srgbClr val="002060"/>
                </a:solidFill>
                <a:latin typeface="Aptos" panose="020B0004020202020204" pitchFamily="34" charset="0"/>
              </a:rPr>
            </a:br>
            <a:r>
              <a:rPr lang="en-US" sz="1800" b="1" dirty="0">
                <a:solidFill>
                  <a:srgbClr val="C00000"/>
                </a:solidFill>
                <a:latin typeface="Aptos" panose="020B0004020202020204" pitchFamily="34" charset="0"/>
              </a:rPr>
              <a:t>High Skill Level</a:t>
            </a:r>
            <a:r>
              <a:rPr lang="en-US" sz="1800" dirty="0">
                <a:solidFill>
                  <a:srgbClr val="002060"/>
                </a:solidFill>
                <a:latin typeface="Aptos" panose="020B0004020202020204" pitchFamily="34" charset="0"/>
              </a:rPr>
              <a:t>: The top 5 salesmen have demonstrated high conversion rates, signifying that they possess superior sales skills.</a:t>
            </a:r>
            <a:br>
              <a:rPr lang="en-US" sz="1800" dirty="0">
                <a:solidFill>
                  <a:srgbClr val="002060"/>
                </a:solidFill>
                <a:latin typeface="Aptos" panose="020B0004020202020204" pitchFamily="34" charset="0"/>
              </a:rPr>
            </a:br>
            <a:br>
              <a:rPr lang="en-US" sz="1800" dirty="0">
                <a:solidFill>
                  <a:srgbClr val="002060"/>
                </a:solidFill>
                <a:latin typeface="Aptos" panose="020B0004020202020204" pitchFamily="34" charset="0"/>
              </a:rPr>
            </a:br>
            <a:r>
              <a:rPr kumimoji="0" lang="en-US" altLang="en-US" sz="1800" b="1" i="0" u="none" strike="noStrike" cap="none" normalizeH="0" baseline="0" dirty="0">
                <a:ln>
                  <a:noFill/>
                </a:ln>
                <a:solidFill>
                  <a:srgbClr val="C00000"/>
                </a:solidFill>
                <a:effectLst/>
                <a:latin typeface="Arial" panose="020B0604020202020204" pitchFamily="34" charset="0"/>
              </a:rPr>
              <a:t>Conclusion-</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2060"/>
                </a:solidFill>
                <a:effectLst/>
                <a:latin typeface="Aptos" panose="020B0004020202020204" pitchFamily="34" charset="0"/>
              </a:rPr>
              <a:t>While the current average conversion rate of 3.46% provides a baseline for performance, there is a clear opportunity to enhance sales outcomes through targeted training and performance optimization. Utilizing the skills of top performers to train the broader team could be a key strategy in improving the overall conversion rates, thus boosting sales effectiveness and revenue</a:t>
            </a:r>
            <a:r>
              <a:rPr kumimoji="0" lang="en-US" altLang="en-US" sz="1800" b="0" i="0" u="none" strike="noStrike" cap="none" normalizeH="0" baseline="0" dirty="0">
                <a:ln>
                  <a:noFill/>
                </a:ln>
                <a:solidFill>
                  <a:schemeClr val="tx1"/>
                </a:solidFill>
                <a:effectLst/>
                <a:latin typeface="Arial" panose="020B0604020202020204" pitchFamily="34" charset="0"/>
              </a:rPr>
              <a:t>.</a:t>
            </a:r>
            <a:br>
              <a:rPr lang="en-US" sz="3600" dirty="0">
                <a:solidFill>
                  <a:srgbClr val="002060"/>
                </a:solidFill>
                <a:latin typeface="Aptos" panose="020B0004020202020204" pitchFamily="34" charset="0"/>
              </a:rPr>
            </a:br>
            <a:endParaRPr lang="en-IN" dirty="0"/>
          </a:p>
        </p:txBody>
      </p:sp>
      <p:pic>
        <p:nvPicPr>
          <p:cNvPr id="9" name="Content Placeholder 7">
            <a:extLst>
              <a:ext uri="{FF2B5EF4-FFF2-40B4-BE49-F238E27FC236}">
                <a16:creationId xmlns:a16="http://schemas.microsoft.com/office/drawing/2014/main" id="{F8653C18-E832-F076-4AA8-2B941054352A}"/>
              </a:ext>
            </a:extLst>
          </p:cNvPr>
          <p:cNvPicPr>
            <a:picLocks noGrp="1" noChangeAspect="1"/>
          </p:cNvPicPr>
          <p:nvPr>
            <p:ph idx="1"/>
          </p:nvPr>
        </p:nvPicPr>
        <p:blipFill>
          <a:blip r:embed="rId2"/>
          <a:srcRect/>
          <a:stretch/>
        </p:blipFill>
        <p:spPr>
          <a:xfrm>
            <a:off x="8354381" y="2550064"/>
            <a:ext cx="3696216" cy="2819794"/>
          </a:xfrm>
          <a:prstGeom prst="rect">
            <a:avLst/>
          </a:prstGeom>
        </p:spPr>
      </p:pic>
      <p:pic>
        <p:nvPicPr>
          <p:cNvPr id="6" name="Content Placeholder 5">
            <a:extLst>
              <a:ext uri="{FF2B5EF4-FFF2-40B4-BE49-F238E27FC236}">
                <a16:creationId xmlns:a16="http://schemas.microsoft.com/office/drawing/2014/main" id="{D55F47BF-AE87-5658-4C74-A8A977FC537B}"/>
              </a:ext>
            </a:extLst>
          </p:cNvPr>
          <p:cNvPicPr>
            <a:picLocks noChangeAspect="1"/>
          </p:cNvPicPr>
          <p:nvPr/>
        </p:nvPicPr>
        <p:blipFill>
          <a:blip r:embed="rId3"/>
          <a:stretch>
            <a:fillRect/>
          </a:stretch>
        </p:blipFill>
        <p:spPr>
          <a:xfrm>
            <a:off x="9302251" y="1084730"/>
            <a:ext cx="1800476" cy="962159"/>
          </a:xfrm>
          <a:prstGeom prst="rect">
            <a:avLst/>
          </a:prstGeom>
        </p:spPr>
      </p:pic>
    </p:spTree>
    <p:extLst>
      <p:ext uri="{BB962C8B-B14F-4D97-AF65-F5344CB8AC3E}">
        <p14:creationId xmlns:p14="http://schemas.microsoft.com/office/powerpoint/2010/main" val="299021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FBFD096-E44C-F35B-FE6F-1B22145549B6}"/>
              </a:ext>
            </a:extLst>
          </p:cNvPr>
          <p:cNvPicPr>
            <a:picLocks noGrp="1" noChangeAspect="1"/>
          </p:cNvPicPr>
          <p:nvPr>
            <p:ph sz="half" idx="1"/>
          </p:nvPr>
        </p:nvPicPr>
        <p:blipFill>
          <a:blip r:embed="rId2"/>
          <a:stretch>
            <a:fillRect/>
          </a:stretch>
        </p:blipFill>
        <p:spPr>
          <a:xfrm>
            <a:off x="8316514" y="1206631"/>
            <a:ext cx="3496163" cy="3048689"/>
          </a:xfrm>
        </p:spPr>
      </p:pic>
      <p:sp>
        <p:nvSpPr>
          <p:cNvPr id="10" name="Rectangle 1">
            <a:extLst>
              <a:ext uri="{FF2B5EF4-FFF2-40B4-BE49-F238E27FC236}">
                <a16:creationId xmlns:a16="http://schemas.microsoft.com/office/drawing/2014/main" id="{D5107EDF-7175-4F0A-CCAE-B580FA3D81C2}"/>
              </a:ext>
            </a:extLst>
          </p:cNvPr>
          <p:cNvSpPr>
            <a:spLocks noGrp="1" noChangeArrowheads="1"/>
          </p:cNvSpPr>
          <p:nvPr>
            <p:ph type="title"/>
          </p:nvPr>
        </p:nvSpPr>
        <p:spPr bwMode="auto">
          <a:xfrm>
            <a:off x="2384147" y="838134"/>
            <a:ext cx="5182066"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solidFill>
                  <a:srgbClr val="C00000"/>
                </a:solidFill>
                <a:latin typeface="Aptos" panose="020B0004020202020204" pitchFamily="34" charset="0"/>
              </a:rPr>
              <a:t>            Total Converted Vs Not Converted Leads</a:t>
            </a:r>
            <a:br>
              <a:rPr lang="en-US" sz="1600" b="1" dirty="0">
                <a:solidFill>
                  <a:srgbClr val="C00000"/>
                </a:solidFill>
                <a:latin typeface="Aptos" panose="020B0004020202020204" pitchFamily="34" charset="0"/>
              </a:rPr>
            </a:br>
            <a:br>
              <a:rPr lang="en-US" sz="1600" b="1" dirty="0">
                <a:solidFill>
                  <a:srgbClr val="C00000"/>
                </a:solidFill>
                <a:latin typeface="Aptos" panose="020B0004020202020204" pitchFamily="34" charset="0"/>
              </a:rPr>
            </a:br>
            <a:r>
              <a:rPr lang="en-US" sz="1400" b="1" dirty="0">
                <a:solidFill>
                  <a:srgbClr val="C00000"/>
                </a:solidFill>
                <a:latin typeface="Aptos" panose="020B0004020202020204" pitchFamily="34" charset="0"/>
              </a:rPr>
              <a:t>Converted vs. Not Converted Leads</a:t>
            </a:r>
            <a:r>
              <a:rPr lang="en-US" sz="1400" dirty="0">
                <a:solidFill>
                  <a:srgbClr val="002060"/>
                </a:solidFill>
                <a:latin typeface="Aptos" panose="020B0004020202020204" pitchFamily="34" charset="0"/>
              </a:rPr>
              <a:t>: The donut chart provides a clear visual representation of the conversion efficiency.</a:t>
            </a:r>
            <a:br>
              <a:rPr lang="en-US" sz="1400" dirty="0">
                <a:solidFill>
                  <a:srgbClr val="002060"/>
                </a:solidFill>
                <a:latin typeface="Aptos" panose="020B0004020202020204" pitchFamily="34" charset="0"/>
              </a:rPr>
            </a:br>
            <a:br>
              <a:rPr lang="en-US" sz="1400" b="1" dirty="0">
                <a:solidFill>
                  <a:srgbClr val="C00000"/>
                </a:solidFill>
                <a:latin typeface="Aptos" panose="020B0004020202020204" pitchFamily="34" charset="0"/>
              </a:rPr>
            </a:br>
            <a:r>
              <a:rPr lang="en-US" sz="1400" b="1" dirty="0">
                <a:solidFill>
                  <a:srgbClr val="C00000"/>
                </a:solidFill>
                <a:latin typeface="Aptos" panose="020B0004020202020204" pitchFamily="34" charset="0"/>
              </a:rPr>
              <a:t>Converted Leads (3.46%): </a:t>
            </a:r>
            <a:r>
              <a:rPr lang="en-US" sz="1400" dirty="0">
                <a:solidFill>
                  <a:srgbClr val="002060"/>
                </a:solidFill>
                <a:latin typeface="Aptos" panose="020B0004020202020204" pitchFamily="34" charset="0"/>
              </a:rPr>
              <a:t>This segment is relatively small, indicating that a vast majority of leads are not being converted.</a:t>
            </a:r>
            <a:br>
              <a:rPr lang="en-US" sz="1400" dirty="0">
                <a:solidFill>
                  <a:srgbClr val="002060"/>
                </a:solidFill>
                <a:latin typeface="Aptos" panose="020B0004020202020204" pitchFamily="34" charset="0"/>
              </a:rPr>
            </a:br>
            <a:br>
              <a:rPr lang="en-US" sz="1400" b="1" dirty="0">
                <a:solidFill>
                  <a:srgbClr val="C00000"/>
                </a:solidFill>
                <a:latin typeface="Aptos" panose="020B0004020202020204" pitchFamily="34" charset="0"/>
              </a:rPr>
            </a:br>
            <a:r>
              <a:rPr lang="en-US" sz="1400" b="1" dirty="0">
                <a:solidFill>
                  <a:srgbClr val="C00000"/>
                </a:solidFill>
                <a:latin typeface="Aptos" panose="020B0004020202020204" pitchFamily="34" charset="0"/>
              </a:rPr>
              <a:t>Not Converted Leads (96.54%): </a:t>
            </a:r>
            <a:r>
              <a:rPr lang="en-US" sz="1400" dirty="0">
                <a:solidFill>
                  <a:srgbClr val="002060"/>
                </a:solidFill>
                <a:latin typeface="Aptos" panose="020B0004020202020204" pitchFamily="34" charset="0"/>
              </a:rPr>
              <a:t>This large segment represents a significant opportunity for improvement. Reducing this percentage by even a small margin could lead to substantial increases in total sales.</a:t>
            </a:r>
            <a:br>
              <a:rPr lang="en-US" sz="1400" dirty="0">
                <a:solidFill>
                  <a:srgbClr val="002060"/>
                </a:solidFill>
                <a:latin typeface="Aptos" panose="020B0004020202020204" pitchFamily="34" charset="0"/>
              </a:rPr>
            </a:br>
            <a:br>
              <a:rPr lang="en-US" sz="1600" b="1" dirty="0">
                <a:solidFill>
                  <a:srgbClr val="C00000"/>
                </a:solidFill>
                <a:latin typeface="Aptos" panose="020B0004020202020204" pitchFamily="34" charset="0"/>
              </a:rPr>
            </a:br>
            <a:r>
              <a:rPr lang="en-US" sz="1600" b="1" dirty="0">
                <a:solidFill>
                  <a:srgbClr val="C00000"/>
                </a:solidFill>
                <a:latin typeface="Aptos" panose="020B0004020202020204" pitchFamily="34" charset="0"/>
              </a:rPr>
              <a:t>Conclusion-</a:t>
            </a:r>
            <a:br>
              <a:rPr lang="en-US" sz="1600" b="1" dirty="0">
                <a:solidFill>
                  <a:srgbClr val="C00000"/>
                </a:solidFill>
                <a:latin typeface="Aptos" panose="020B0004020202020204" pitchFamily="34" charset="0"/>
              </a:rPr>
            </a:br>
            <a:r>
              <a:rPr lang="en-US" sz="1400" dirty="0">
                <a:solidFill>
                  <a:srgbClr val="002060"/>
                </a:solidFill>
                <a:latin typeface="Aptos" panose="020B0004020202020204" pitchFamily="34" charset="0"/>
              </a:rPr>
              <a:t>Focus on developing comprehensive training programs and Conduct regular reviews of conversion rates to identify trends and areas needing improvement.</a:t>
            </a:r>
            <a:br>
              <a:rPr lang="en-US" sz="1600" b="1" dirty="0">
                <a:solidFill>
                  <a:srgbClr val="C00000"/>
                </a:solidFill>
                <a:latin typeface="Aptos" panose="020B0004020202020204" pitchFamily="34" charset="0"/>
              </a:rPr>
            </a:br>
            <a:br>
              <a:rPr lang="en-US" sz="1600" b="1" dirty="0">
                <a:solidFill>
                  <a:srgbClr val="C00000"/>
                </a:solidFill>
                <a:latin typeface="Aptos" panose="020B0004020202020204" pitchFamily="34" charset="0"/>
              </a:rPr>
            </a:br>
            <a:br>
              <a:rPr lang="en-US" sz="1600" b="1" dirty="0">
                <a:solidFill>
                  <a:srgbClr val="C00000"/>
                </a:solidFill>
                <a:latin typeface="Aptos" panose="020B0004020202020204" pitchFamily="34" charset="0"/>
              </a:rPr>
            </a:br>
            <a:br>
              <a:rPr lang="en-US" sz="1600" b="1" dirty="0">
                <a:solidFill>
                  <a:srgbClr val="C00000"/>
                </a:solidFill>
                <a:latin typeface="Aptos" panose="020B0004020202020204" pitchFamily="34" charset="0"/>
              </a:rPr>
            </a:br>
            <a:br>
              <a:rPr lang="en-US" sz="1400" dirty="0">
                <a:solidFill>
                  <a:srgbClr val="002060"/>
                </a:solidFill>
                <a:latin typeface="Aptos" panose="020B0004020202020204" pitchFamily="34" charset="0"/>
              </a:rPr>
            </a:br>
            <a:endParaRPr kumimoji="0" lang="en-US" altLang="en-US" sz="1400" b="0" i="0" u="none" strike="noStrike" cap="none" normalizeH="0" baseline="0" dirty="0">
              <a:ln>
                <a:noFill/>
              </a:ln>
              <a:solidFill>
                <a:schemeClr val="tx1"/>
              </a:solidFill>
              <a:effectLst/>
              <a:latin typeface="Aptos Narrow" panose="020B0004020202020204" pitchFamily="34" charset="0"/>
            </a:endParaRPr>
          </a:p>
        </p:txBody>
      </p:sp>
    </p:spTree>
    <p:extLst>
      <p:ext uri="{BB962C8B-B14F-4D97-AF65-F5344CB8AC3E}">
        <p14:creationId xmlns:p14="http://schemas.microsoft.com/office/powerpoint/2010/main" val="151494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7343-C5E1-807E-1F78-317945EA6A14}"/>
              </a:ext>
            </a:extLst>
          </p:cNvPr>
          <p:cNvSpPr>
            <a:spLocks noGrp="1"/>
          </p:cNvSpPr>
          <p:nvPr>
            <p:ph type="title"/>
          </p:nvPr>
        </p:nvSpPr>
        <p:spPr>
          <a:xfrm>
            <a:off x="2061882" y="624109"/>
            <a:ext cx="5862918" cy="5313575"/>
          </a:xfrm>
        </p:spPr>
        <p:txBody>
          <a:bodyPr>
            <a:normAutofit/>
          </a:bodyPr>
          <a:lstStyle/>
          <a:p>
            <a:r>
              <a:rPr lang="en-US" sz="2400" dirty="0">
                <a:solidFill>
                  <a:srgbClr val="002060"/>
                </a:solidFill>
                <a:latin typeface="Aptos" panose="020B0004020202020204" pitchFamily="34" charset="0"/>
              </a:rPr>
              <a:t>            </a:t>
            </a:r>
            <a:r>
              <a:rPr lang="en-US" sz="2400" dirty="0">
                <a:solidFill>
                  <a:srgbClr val="C00000"/>
                </a:solidFill>
                <a:latin typeface="Aptos" panose="020B0004020202020204" pitchFamily="34" charset="0"/>
              </a:rPr>
              <a:t>Converted Lead by Ex-Client</a:t>
            </a: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r>
              <a:rPr lang="en-US" sz="1400" dirty="0">
                <a:solidFill>
                  <a:srgbClr val="002060"/>
                </a:solidFill>
                <a:latin typeface="Aptos" panose="020B0004020202020204" pitchFamily="34" charset="0"/>
              </a:rPr>
              <a:t>With 16.74% of the converted leads being excellent, it shows that a significant portion of the sales conversions are of high quality. This could mean these leads are either high-value customers, have a high likelihood of repeat business, or have given positive feedback.</a:t>
            </a: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r>
              <a:rPr lang="en-US" sz="1400" dirty="0">
                <a:solidFill>
                  <a:srgbClr val="002060"/>
                </a:solidFill>
                <a:latin typeface="Aptos" panose="020B0004020202020204" pitchFamily="34" charset="0"/>
              </a:rPr>
              <a:t>Gathering feedback from the excellent leads can provide insights into what worked well and what can be replicated in future sales strategies.</a:t>
            </a: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r>
              <a:rPr lang="en-US" sz="1600" b="1" dirty="0">
                <a:solidFill>
                  <a:srgbClr val="C00000"/>
                </a:solidFill>
                <a:latin typeface="Aptos" panose="020B0004020202020204" pitchFamily="34" charset="0"/>
              </a:rPr>
              <a:t>Conclusion:</a:t>
            </a:r>
            <a:br>
              <a:rPr lang="en-US" sz="1400" b="1" dirty="0">
                <a:solidFill>
                  <a:srgbClr val="002060"/>
                </a:solidFill>
                <a:latin typeface="Aptos" panose="020B0004020202020204" pitchFamily="34" charset="0"/>
              </a:rPr>
            </a:br>
            <a:r>
              <a:rPr lang="en-US" sz="1400" dirty="0">
                <a:solidFill>
                  <a:srgbClr val="002060"/>
                </a:solidFill>
                <a:latin typeface="Aptos" panose="020B0004020202020204" pitchFamily="34" charset="0"/>
              </a:rPr>
              <a:t>The data shows that out of 3232 converted leads, approximately 541 (16.74%) are categorized as excellent. This indicates a good level of quality in the sales process but also highlights an opportunity for improvement. By focusing on enhancing lead qualification, providing targeted training, and leveraging customer feedback, the sales team can aim to increase both the number and quality of conversions, driving better overall sales performance.</a:t>
            </a:r>
            <a:br>
              <a:rPr lang="en-US" sz="1400" dirty="0">
                <a:solidFill>
                  <a:srgbClr val="002060"/>
                </a:solidFill>
                <a:latin typeface="Aptos" panose="020B0004020202020204" pitchFamily="34" charset="0"/>
              </a:rPr>
            </a:br>
            <a:endParaRPr lang="en-IN" sz="1400" dirty="0">
              <a:solidFill>
                <a:srgbClr val="002060"/>
              </a:solidFill>
              <a:latin typeface="Aptos" panose="020B0004020202020204" pitchFamily="34" charset="0"/>
            </a:endParaRPr>
          </a:p>
        </p:txBody>
      </p:sp>
      <p:pic>
        <p:nvPicPr>
          <p:cNvPr id="8" name="Content Placeholder 7">
            <a:extLst>
              <a:ext uri="{FF2B5EF4-FFF2-40B4-BE49-F238E27FC236}">
                <a16:creationId xmlns:a16="http://schemas.microsoft.com/office/drawing/2014/main" id="{BDF8F4D5-E75C-1F1E-62D5-2A6D71789B8C}"/>
              </a:ext>
            </a:extLst>
          </p:cNvPr>
          <p:cNvPicPr>
            <a:picLocks noGrp="1" noChangeAspect="1"/>
          </p:cNvPicPr>
          <p:nvPr>
            <p:ph sz="half" idx="1"/>
          </p:nvPr>
        </p:nvPicPr>
        <p:blipFill>
          <a:blip r:embed="rId2"/>
          <a:stretch>
            <a:fillRect/>
          </a:stretch>
        </p:blipFill>
        <p:spPr>
          <a:xfrm>
            <a:off x="9226562" y="1134341"/>
            <a:ext cx="1810003" cy="971686"/>
          </a:xfrm>
        </p:spPr>
      </p:pic>
      <p:pic>
        <p:nvPicPr>
          <p:cNvPr id="6" name="Content Placeholder 5">
            <a:extLst>
              <a:ext uri="{FF2B5EF4-FFF2-40B4-BE49-F238E27FC236}">
                <a16:creationId xmlns:a16="http://schemas.microsoft.com/office/drawing/2014/main" id="{165FC08A-3D73-04BA-437C-E4F7F750F97D}"/>
              </a:ext>
            </a:extLst>
          </p:cNvPr>
          <p:cNvPicPr>
            <a:picLocks noGrp="1" noChangeAspect="1"/>
          </p:cNvPicPr>
          <p:nvPr>
            <p:ph sz="half" idx="2"/>
          </p:nvPr>
        </p:nvPicPr>
        <p:blipFill>
          <a:blip r:embed="rId3"/>
          <a:srcRect/>
          <a:stretch/>
        </p:blipFill>
        <p:spPr>
          <a:xfrm>
            <a:off x="8552329" y="2788023"/>
            <a:ext cx="3301907" cy="2629709"/>
          </a:xfrm>
        </p:spPr>
      </p:pic>
    </p:spTree>
    <p:extLst>
      <p:ext uri="{BB962C8B-B14F-4D97-AF65-F5344CB8AC3E}">
        <p14:creationId xmlns:p14="http://schemas.microsoft.com/office/powerpoint/2010/main" val="88456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833E-A461-E27F-9E3C-C263CE036D37}"/>
              </a:ext>
            </a:extLst>
          </p:cNvPr>
          <p:cNvSpPr>
            <a:spLocks noGrp="1"/>
          </p:cNvSpPr>
          <p:nvPr>
            <p:ph type="title"/>
          </p:nvPr>
        </p:nvSpPr>
        <p:spPr>
          <a:xfrm>
            <a:off x="1855695" y="914400"/>
            <a:ext cx="5576046" cy="4338918"/>
          </a:xfrm>
        </p:spPr>
        <p:txBody>
          <a:bodyPr>
            <a:normAutofit fontScale="90000"/>
          </a:bodyPr>
          <a:lstStyle/>
          <a:p>
            <a:r>
              <a:rPr lang="en-US" sz="1400" dirty="0">
                <a:solidFill>
                  <a:srgbClr val="002060"/>
                </a:solidFill>
                <a:latin typeface="Aptos" panose="020B0004020202020204" pitchFamily="34" charset="0"/>
              </a:rPr>
              <a:t>                   </a:t>
            </a:r>
            <a:r>
              <a:rPr lang="en-US" sz="2700" dirty="0">
                <a:solidFill>
                  <a:srgbClr val="C00000"/>
                </a:solidFill>
                <a:latin typeface="Aptos" panose="020B0004020202020204" pitchFamily="34" charset="0"/>
              </a:rPr>
              <a:t>Conversion Rate by Lead Source</a:t>
            </a:r>
            <a:br>
              <a:rPr lang="en-US" sz="2700" dirty="0">
                <a:solidFill>
                  <a:srgbClr val="C00000"/>
                </a:solidFill>
                <a:latin typeface="Aptos" panose="020B0004020202020204" pitchFamily="34" charset="0"/>
              </a:rPr>
            </a:br>
            <a:br>
              <a:rPr lang="en-US" sz="1400" dirty="0">
                <a:solidFill>
                  <a:srgbClr val="002060"/>
                </a:solidFill>
                <a:latin typeface="Aptos" panose="020B0004020202020204" pitchFamily="34" charset="0"/>
              </a:rPr>
            </a:br>
            <a:r>
              <a:rPr lang="en-US" sz="1400" dirty="0">
                <a:solidFill>
                  <a:srgbClr val="002060"/>
                </a:solidFill>
                <a:latin typeface="Aptos" panose="020B0004020202020204" pitchFamily="34" charset="0"/>
              </a:rPr>
              <a:t>The visuals highlights the conversion rates of different lead sources, identifying Lead Source 3 as having the highest conversion rate and Lead Source 2 as having the lowest.</a:t>
            </a: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r>
              <a:rPr lang="en-US" sz="1400" dirty="0">
                <a:solidFill>
                  <a:srgbClr val="002060"/>
                </a:solidFill>
                <a:latin typeface="Aptos" panose="020B0004020202020204" pitchFamily="34" charset="0"/>
              </a:rPr>
              <a:t>Conduct a detailed analysis of Lead Source 3 to understand why it is performing well. </a:t>
            </a:r>
            <a:br>
              <a:rPr lang="en-US" sz="1400" dirty="0">
                <a:solidFill>
                  <a:srgbClr val="002060"/>
                </a:solidFill>
                <a:latin typeface="Aptos" panose="020B0004020202020204" pitchFamily="34" charset="0"/>
              </a:rPr>
            </a:br>
            <a:r>
              <a:rPr kumimoji="0" lang="en-US" altLang="en-US" sz="1400" b="0" i="0" u="none" strike="noStrike" cap="none" normalizeH="0" baseline="0" dirty="0">
                <a:ln>
                  <a:noFill/>
                </a:ln>
                <a:solidFill>
                  <a:srgbClr val="002060"/>
                </a:solidFill>
                <a:effectLst/>
                <a:latin typeface="Aptos" panose="020B0004020202020204" pitchFamily="34" charset="0"/>
              </a:rPr>
              <a:t>Similarly, analyze Lead Source 2 to identify the factors contributing to its low performance. This could involve reviewing the quality of leads, the sales process, and the alignment with the target market.</a:t>
            </a:r>
            <a:br>
              <a:rPr kumimoji="0" lang="en-US" altLang="en-US" sz="1400" b="0" i="0" u="none" strike="noStrike" cap="none" normalizeH="0" baseline="0" dirty="0">
                <a:ln>
                  <a:noFill/>
                </a:ln>
                <a:solidFill>
                  <a:srgbClr val="002060"/>
                </a:solidFill>
                <a:effectLst/>
                <a:latin typeface="Aptos" panose="020B0004020202020204" pitchFamily="34" charset="0"/>
              </a:rPr>
            </a:br>
            <a:br>
              <a:rPr kumimoji="0" lang="en-US" altLang="en-US" sz="1400" b="0" i="0" u="none" strike="noStrike" cap="none" normalizeH="0" baseline="0" dirty="0">
                <a:ln>
                  <a:noFill/>
                </a:ln>
                <a:solidFill>
                  <a:srgbClr val="002060"/>
                </a:solidFill>
                <a:effectLst/>
                <a:latin typeface="Aptos" panose="020B0004020202020204" pitchFamily="34" charset="0"/>
              </a:rPr>
            </a:br>
            <a:br>
              <a:rPr kumimoji="0" lang="en-US" altLang="en-US" sz="1400" b="0" i="0" u="none" strike="noStrike" cap="none" normalizeH="0" baseline="0" dirty="0">
                <a:ln>
                  <a:noFill/>
                </a:ln>
                <a:solidFill>
                  <a:srgbClr val="002060"/>
                </a:solidFill>
                <a:effectLst/>
                <a:latin typeface="Aptos" panose="020B0004020202020204" pitchFamily="34" charset="0"/>
              </a:rPr>
            </a:br>
            <a:r>
              <a:rPr lang="en-US" sz="1600" b="1" dirty="0">
                <a:solidFill>
                  <a:srgbClr val="C00000"/>
                </a:solidFill>
                <a:latin typeface="Aptos" panose="020B0004020202020204" pitchFamily="34" charset="0"/>
              </a:rPr>
              <a:t>Conclusion-</a:t>
            </a:r>
            <a:br>
              <a:rPr lang="en-US" sz="1400" b="1" dirty="0">
                <a:solidFill>
                  <a:srgbClr val="002060"/>
                </a:solidFill>
                <a:latin typeface="Aptos" panose="020B0004020202020204" pitchFamily="34" charset="0"/>
              </a:rPr>
            </a:br>
            <a:r>
              <a:rPr lang="en-US" sz="1400" dirty="0">
                <a:solidFill>
                  <a:srgbClr val="002060"/>
                </a:solidFill>
                <a:latin typeface="Aptos" panose="020B0004020202020204" pitchFamily="34" charset="0"/>
              </a:rPr>
              <a:t>The visual data indicating that Lead Source 3 has the highest conversion rate and Lead Source 2 has the lowest provides clear direction for strategic adjustments. Focusing on enhancing successful strategies for Lead Source 3.</a:t>
            </a:r>
            <a:br>
              <a:rPr lang="en-US" sz="1400" dirty="0">
                <a:solidFill>
                  <a:srgbClr val="002060"/>
                </a:solidFill>
                <a:latin typeface="Aptos" panose="020B0004020202020204" pitchFamily="34" charset="0"/>
              </a:rPr>
            </a:br>
            <a:endParaRPr lang="en-IN" sz="1400" dirty="0">
              <a:solidFill>
                <a:srgbClr val="002060"/>
              </a:solidFill>
              <a:latin typeface="Aptos" panose="020B0004020202020204" pitchFamily="34" charset="0"/>
            </a:endParaRPr>
          </a:p>
        </p:txBody>
      </p:sp>
      <p:pic>
        <p:nvPicPr>
          <p:cNvPr id="6" name="Content Placeholder 5">
            <a:extLst>
              <a:ext uri="{FF2B5EF4-FFF2-40B4-BE49-F238E27FC236}">
                <a16:creationId xmlns:a16="http://schemas.microsoft.com/office/drawing/2014/main" id="{A4D81C4C-EDE2-73EE-414C-DAE32FE185CF}"/>
              </a:ext>
            </a:extLst>
          </p:cNvPr>
          <p:cNvPicPr>
            <a:picLocks noGrp="1" noChangeAspect="1"/>
          </p:cNvPicPr>
          <p:nvPr>
            <p:ph idx="1"/>
          </p:nvPr>
        </p:nvPicPr>
        <p:blipFill>
          <a:blip r:embed="rId2"/>
          <a:stretch>
            <a:fillRect/>
          </a:stretch>
        </p:blipFill>
        <p:spPr>
          <a:xfrm>
            <a:off x="7910918" y="1157290"/>
            <a:ext cx="3781953" cy="3562847"/>
          </a:xfrm>
        </p:spPr>
      </p:pic>
    </p:spTree>
    <p:extLst>
      <p:ext uri="{BB962C8B-B14F-4D97-AF65-F5344CB8AC3E}">
        <p14:creationId xmlns:p14="http://schemas.microsoft.com/office/powerpoint/2010/main" val="329804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C715-347D-CBBF-8E4F-EB020BE015BD}"/>
              </a:ext>
            </a:extLst>
          </p:cNvPr>
          <p:cNvSpPr>
            <a:spLocks noGrp="1"/>
          </p:cNvSpPr>
          <p:nvPr>
            <p:ph type="title"/>
          </p:nvPr>
        </p:nvSpPr>
        <p:spPr>
          <a:xfrm>
            <a:off x="1819835" y="624109"/>
            <a:ext cx="6257365" cy="5893231"/>
          </a:xfrm>
        </p:spPr>
        <p:txBody>
          <a:bodyPr>
            <a:normAutofit/>
          </a:bodyPr>
          <a:lstStyle/>
          <a:p>
            <a:r>
              <a:rPr lang="en-IN" sz="2000" dirty="0">
                <a:solidFill>
                  <a:srgbClr val="C00000"/>
                </a:solidFill>
                <a:latin typeface="Aptos" panose="020B0004020202020204" pitchFamily="34" charset="0"/>
              </a:rPr>
              <a:t>                           </a:t>
            </a:r>
            <a:r>
              <a:rPr lang="en-IN" sz="2000" b="1" dirty="0">
                <a:solidFill>
                  <a:srgbClr val="C00000"/>
                </a:solidFill>
                <a:latin typeface="Aptos" panose="020B0004020202020204" pitchFamily="34" charset="0"/>
              </a:rPr>
              <a:t>Top Destinations by Total Bill</a:t>
            </a:r>
            <a:br>
              <a:rPr lang="en-IN" sz="2000" dirty="0">
                <a:solidFill>
                  <a:srgbClr val="C00000"/>
                </a:solidFill>
                <a:latin typeface="Aptos" panose="020B0004020202020204" pitchFamily="34" charset="0"/>
              </a:rPr>
            </a:br>
            <a:br>
              <a:rPr lang="en-IN" sz="2000" dirty="0">
                <a:solidFill>
                  <a:srgbClr val="C00000"/>
                </a:solidFill>
                <a:latin typeface="Aptos" panose="020B0004020202020204" pitchFamily="34" charset="0"/>
              </a:rPr>
            </a:br>
            <a:r>
              <a:rPr lang="en-US" sz="1800" dirty="0">
                <a:solidFill>
                  <a:srgbClr val="002060"/>
                </a:solidFill>
                <a:latin typeface="Aptos" panose="020B0004020202020204" pitchFamily="34" charset="0"/>
              </a:rPr>
              <a:t>Identifying the destinations with the highest total bills can help in understanding customer preferences, high-demand areas, and potential</a:t>
            </a:r>
            <a:br>
              <a:rPr lang="en-US" sz="1800" dirty="0">
                <a:solidFill>
                  <a:srgbClr val="002060"/>
                </a:solidFill>
                <a:latin typeface="Aptos" panose="020B0004020202020204" pitchFamily="34" charset="0"/>
              </a:rPr>
            </a:br>
            <a:r>
              <a:rPr lang="en-US" sz="1800" dirty="0">
                <a:solidFill>
                  <a:srgbClr val="002060"/>
                </a:solidFill>
                <a:latin typeface="Aptos" panose="020B0004020202020204" pitchFamily="34" charset="0"/>
              </a:rPr>
              <a:t>growth.</a:t>
            </a:r>
            <a:br>
              <a:rPr lang="en-US" sz="1800" dirty="0">
                <a:solidFill>
                  <a:srgbClr val="002060"/>
                </a:solidFill>
                <a:latin typeface="Aptos" panose="020B0004020202020204" pitchFamily="34" charset="0"/>
              </a:rPr>
            </a:br>
            <a:r>
              <a:rPr lang="en-US" sz="1800" dirty="0">
                <a:solidFill>
                  <a:srgbClr val="002060"/>
                </a:solidFill>
                <a:latin typeface="Aptos" panose="020B0004020202020204" pitchFamily="34" charset="0"/>
              </a:rPr>
              <a:t>Collect feedback from customers who have traveled to the top destinations to understand what they value most. Use this information to enhance the customer experience.</a:t>
            </a:r>
            <a:br>
              <a:rPr lang="en-US" sz="2000" dirty="0">
                <a:solidFill>
                  <a:srgbClr val="C00000"/>
                </a:solidFill>
                <a:latin typeface="Aptos" panose="020B0004020202020204" pitchFamily="34" charset="0"/>
              </a:rPr>
            </a:br>
            <a:br>
              <a:rPr lang="en-US" sz="2000" dirty="0">
                <a:solidFill>
                  <a:srgbClr val="C00000"/>
                </a:solidFill>
                <a:latin typeface="Aptos" panose="020B0004020202020204" pitchFamily="34" charset="0"/>
              </a:rPr>
            </a:br>
            <a:r>
              <a:rPr lang="en-US" sz="2000" dirty="0">
                <a:solidFill>
                  <a:srgbClr val="C00000"/>
                </a:solidFill>
                <a:latin typeface="Aptos" panose="020B0004020202020204" pitchFamily="34" charset="0"/>
              </a:rPr>
              <a:t>Conclusion-</a:t>
            </a:r>
            <a:br>
              <a:rPr lang="en-US" sz="2000" dirty="0">
                <a:solidFill>
                  <a:srgbClr val="C00000"/>
                </a:solidFill>
                <a:latin typeface="Aptos" panose="020B0004020202020204" pitchFamily="34" charset="0"/>
              </a:rPr>
            </a:br>
            <a:r>
              <a:rPr lang="en-US" sz="1600" dirty="0">
                <a:solidFill>
                  <a:srgbClr val="002060"/>
                </a:solidFill>
                <a:latin typeface="Aptos" panose="020B0004020202020204" pitchFamily="34" charset="0"/>
              </a:rPr>
              <a:t>Analyzing the top destinations based on total bill provides valuable insights into revenue generation, customer preferences, and potential areas for strategic investment. By focusing on enhancing high-revenue destinations, optimizing underperforming areas, diversifying offerings, and leveraging customer feedback, businesses can improve overall profitability and customer satisfaction.</a:t>
            </a:r>
            <a:endParaRPr lang="en-IN" sz="1600" dirty="0">
              <a:solidFill>
                <a:srgbClr val="002060"/>
              </a:solidFill>
              <a:latin typeface="Aptos" panose="020B0004020202020204" pitchFamily="34" charset="0"/>
            </a:endParaRPr>
          </a:p>
        </p:txBody>
      </p:sp>
      <p:pic>
        <p:nvPicPr>
          <p:cNvPr id="16" name="Content Placeholder 15">
            <a:extLst>
              <a:ext uri="{FF2B5EF4-FFF2-40B4-BE49-F238E27FC236}">
                <a16:creationId xmlns:a16="http://schemas.microsoft.com/office/drawing/2014/main" id="{69215B34-42D2-2D33-20ED-7A4066D07221}"/>
              </a:ext>
            </a:extLst>
          </p:cNvPr>
          <p:cNvPicPr>
            <a:picLocks noGrp="1" noChangeAspect="1"/>
          </p:cNvPicPr>
          <p:nvPr>
            <p:ph idx="1"/>
          </p:nvPr>
        </p:nvPicPr>
        <p:blipFill>
          <a:blip r:embed="rId2"/>
          <a:stretch>
            <a:fillRect/>
          </a:stretch>
        </p:blipFill>
        <p:spPr>
          <a:xfrm>
            <a:off x="8077200" y="1008668"/>
            <a:ext cx="3908612" cy="4487159"/>
          </a:xfrm>
        </p:spPr>
      </p:pic>
    </p:spTree>
    <p:extLst>
      <p:ext uri="{BB962C8B-B14F-4D97-AF65-F5344CB8AC3E}">
        <p14:creationId xmlns:p14="http://schemas.microsoft.com/office/powerpoint/2010/main" val="127234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3412-0554-520B-BDD5-621330939690}"/>
              </a:ext>
            </a:extLst>
          </p:cNvPr>
          <p:cNvSpPr>
            <a:spLocks noGrp="1"/>
          </p:cNvSpPr>
          <p:nvPr>
            <p:ph type="title"/>
          </p:nvPr>
        </p:nvSpPr>
        <p:spPr>
          <a:xfrm>
            <a:off x="4634754" y="2575641"/>
            <a:ext cx="2115671" cy="627530"/>
          </a:xfrm>
        </p:spPr>
        <p:txBody>
          <a:bodyPr>
            <a:normAutofit/>
          </a:bodyPr>
          <a:lstStyle/>
          <a:p>
            <a:r>
              <a:rPr lang="en-IN" sz="3200" dirty="0">
                <a:solidFill>
                  <a:srgbClr val="C00000"/>
                </a:solidFill>
                <a:latin typeface="Aptos" panose="020B0004020202020204" pitchFamily="34" charset="0"/>
              </a:rPr>
              <a:t>Thank You </a:t>
            </a:r>
          </a:p>
        </p:txBody>
      </p:sp>
      <p:sp>
        <p:nvSpPr>
          <p:cNvPr id="6" name="TextBox 5" descr="Smiling face with no fill">
            <a:extLst>
              <a:ext uri="{FF2B5EF4-FFF2-40B4-BE49-F238E27FC236}">
                <a16:creationId xmlns:a16="http://schemas.microsoft.com/office/drawing/2014/main" id="{93994639-9B1B-D414-09D8-7FD6FD7EB9A1}"/>
              </a:ext>
            </a:extLst>
          </p:cNvPr>
          <p:cNvSpPr txBox="1"/>
          <p:nvPr/>
        </p:nvSpPr>
        <p:spPr>
          <a:xfrm>
            <a:off x="6553201" y="2640190"/>
            <a:ext cx="546846" cy="498431"/>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txBody>
          <a:bodyPr wrap="square">
            <a:spAutoFit/>
          </a:bodyPr>
          <a:lstStyle/>
          <a:p>
            <a:endParaRPr lang="en-IN" dirty="0">
              <a:solidFill>
                <a:srgbClr val="FF0000"/>
              </a:solidFill>
              <a:latin typeface="Aptos" panose="020B0004020202020204" pitchFamily="34" charset="0"/>
            </a:endParaRPr>
          </a:p>
        </p:txBody>
      </p:sp>
    </p:spTree>
    <p:extLst>
      <p:ext uri="{BB962C8B-B14F-4D97-AF65-F5344CB8AC3E}">
        <p14:creationId xmlns:p14="http://schemas.microsoft.com/office/powerpoint/2010/main" val="10932637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153</TotalTime>
  <Words>708</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Narrow</vt:lpstr>
      <vt:lpstr>Arial</vt:lpstr>
      <vt:lpstr>Century Gothic</vt:lpstr>
      <vt:lpstr>Wingdings 3</vt:lpstr>
      <vt:lpstr>Wisp</vt:lpstr>
      <vt:lpstr>          “Salesmen Performance Analysis”                                                                  By                                                                                              Hemant Gupta  </vt:lpstr>
      <vt:lpstr>                Top 5 Conversion Rate by Salesmen  3.46% Conversion Rate: This is a critical metric that shows the percentage of leads that have been successfully converted into sales. An average conversion rate of 3.46% suggests that out of every 100 leads, approximately 3 to 4 are converted into sales.  High Skill Level: The top 5 salesmen have demonstrated high conversion rates, signifying that they possess superior sales skills.  Conclusion- While the current average conversion rate of 3.46% provides a baseline for performance, there is a clear opportunity to enhance sales outcomes through targeted training and performance optimization. Utilizing the skills of top performers to train the broader team could be a key strategy in improving the overall conversion rates, thus boosting sales effectiveness and revenue. </vt:lpstr>
      <vt:lpstr>            Total Converted Vs Not Converted Leads  Converted vs. Not Converted Leads: The donut chart provides a clear visual representation of the conversion efficiency.  Converted Leads (3.46%): This segment is relatively small, indicating that a vast majority of leads are not being converted.  Not Converted Leads (96.54%): This large segment represents a significant opportunity for improvement. Reducing this percentage by even a small margin could lead to substantial increases in total sales.  Conclusion- Focus on developing comprehensive training programs and Conduct regular reviews of conversion rates to identify trends and areas needing improvement.     </vt:lpstr>
      <vt:lpstr>            Converted Lead by Ex-Client  With 16.74% of the converted leads being excellent, it shows that a significant portion of the sales conversions are of high quality. This could mean these leads are either high-value customers, have a high likelihood of repeat business, or have given positive feedback.  Gathering feedback from the excellent leads can provide insights into what worked well and what can be replicated in future sales strategies.    Conclusion: The data shows that out of 3232 converted leads, approximately 541 (16.74%) are categorized as excellent. This indicates a good level of quality in the sales process but also highlights an opportunity for improvement. By focusing on enhancing lead qualification, providing targeted training, and leveraging customer feedback, the sales team can aim to increase both the number and quality of conversions, driving better overall sales performance. </vt:lpstr>
      <vt:lpstr>                   Conversion Rate by Lead Source  The visuals highlights the conversion rates of different lead sources, identifying Lead Source 3 as having the highest conversion rate and Lead Source 2 as having the lowest.  Conduct a detailed analysis of Lead Source 3 to understand why it is performing well.  Similarly, analyze Lead Source 2 to identify the factors contributing to its low performance. This could involve reviewing the quality of leads, the sales process, and the alignment with the target market.   Conclusion- The visual data indicating that Lead Source 3 has the highest conversion rate and Lead Source 2 has the lowest provides clear direction for strategic adjustments. Focusing on enhancing successful strategies for Lead Source 3. </vt:lpstr>
      <vt:lpstr>                           Top Destinations by Total Bill  Identifying the destinations with the highest total bills can help in understanding customer preferences, high-demand areas, and potential growth. Collect feedback from customers who have traveled to the top destinations to understand what they value most. Use this information to enhance the customer experience.  Conclusion- Analyzing the top destinations based on total bill provides valuable insights into revenue generation, customer preferences, and potential areas for strategic investment. By focusing on enhancing high-revenue destinations, optimizing underperforming areas, diversifying offerings, and leveraging customer feedback, businesses can improve overall profitability and customer satisfaction.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“Salesmen Performance Analysis” for        “WanderOn Experiences Pvt. Ltd.”</dc:title>
  <dc:creator>harshit gupta</dc:creator>
  <cp:lastModifiedBy>harshit gupta</cp:lastModifiedBy>
  <cp:revision>36</cp:revision>
  <dcterms:created xsi:type="dcterms:W3CDTF">2024-05-20T14:36:02Z</dcterms:created>
  <dcterms:modified xsi:type="dcterms:W3CDTF">2024-08-01T10:35:19Z</dcterms:modified>
</cp:coreProperties>
</file>