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72" r:id="rId5"/>
    <p:sldId id="258" r:id="rId6"/>
    <p:sldId id="259" r:id="rId7"/>
    <p:sldId id="260" r:id="rId8"/>
    <p:sldId id="266" r:id="rId9"/>
    <p:sldId id="261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mantgupta08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859" y="1948611"/>
            <a:ext cx="7067083" cy="160141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  <a:t>“Sales Data Analysis”</a:t>
            </a:r>
            <a:br>
              <a:rPr lang="en-IN" sz="3200" dirty="0">
                <a:solidFill>
                  <a:srgbClr val="0070C0"/>
                </a:solidFill>
                <a:latin typeface="Aptos" panose="020B0004020202020204" pitchFamily="34" charset="0"/>
              </a:rPr>
            </a:br>
            <a:endParaRPr lang="en-IN" sz="32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                  Email- 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" panose="020B0004020202020204" pitchFamily="34" charset="0"/>
                <a:hlinkClick r:id="rId2"/>
              </a:rPr>
              <a:t>hemantgupta0801@gmail.com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LinkedIn- 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https://www.linkedin.com/in/hemant-gupta-4914baa6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489-B0F5-82A1-ABBF-55455141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88" y="446088"/>
            <a:ext cx="6777318" cy="68346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Aptos" panose="020B0004020202020204" pitchFamily="34" charset="0"/>
              </a:rPr>
              <a:t>Slicers (Filters) by Location and Restaurant Category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73F8EA-4E8B-6BD9-7A5D-54BF5867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770363" y="2169459"/>
            <a:ext cx="3772426" cy="33151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094A0-7BE9-161E-B308-8970393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3953" y="1927412"/>
            <a:ext cx="5208493" cy="39336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Insights:-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To enhance the data analysis process, I utilized slicers in Power BI. Specifically, I implemented slicers </a:t>
            </a:r>
            <a:r>
              <a:rPr lang="en-US">
                <a:solidFill>
                  <a:srgbClr val="002060"/>
                </a:solidFill>
                <a:latin typeface="Aptos" panose="020B0004020202020204" pitchFamily="34" charset="0"/>
              </a:rPr>
              <a:t>based on Country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Location, Month Name and Year. These slicers provide the following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Enhanced Specificity: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Allows for more granular analysis by filtering data according to specific country locations and month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Improved Interactivity: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Adds value to the dashboard by making it interactive, enabling users to explore the data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Efficient Data Analysis: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Facilitates a more targeted examination of the dataset, helping to uncover detailed insights and trends.</a:t>
            </a:r>
          </a:p>
          <a:p>
            <a:r>
              <a:rPr lang="en-US" dirty="0">
                <a:latin typeface="Aptos" panose="020B0004020202020204" pitchFamily="34" charset="0"/>
              </a:rPr>
              <a:t>Using slicers, the dashboard becomes a powerful tool for understanding and interpreting the sales data in a more meaningful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76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5B04-59FE-18AA-0D6D-9F5E5B62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624290"/>
          </a:xfrm>
        </p:spPr>
        <p:txBody>
          <a:bodyPr>
            <a:normAutofit fontScale="90000"/>
          </a:bodyPr>
          <a:lstStyle/>
          <a:p>
            <a:r>
              <a:rPr lang="en-US" sz="1300" b="1" dirty="0">
                <a:solidFill>
                  <a:schemeClr val="accent1"/>
                </a:solidFill>
                <a:latin typeface="Aptos" panose="020B0004020202020204" pitchFamily="34" charset="0"/>
              </a:rPr>
              <a:t>                                                                                                             </a:t>
            </a:r>
            <a:r>
              <a:rPr lang="en-US" sz="1800" b="1" u="sng" dirty="0">
                <a:solidFill>
                  <a:srgbClr val="0070C0"/>
                </a:solidFill>
                <a:latin typeface="Aptos" panose="020B0004020202020204" pitchFamily="34" charset="0"/>
              </a:rPr>
              <a:t>Insights and Recommendations</a:t>
            </a:r>
            <a:br>
              <a:rPr lang="en-US" sz="1300" b="1" dirty="0">
                <a:solidFill>
                  <a:schemeClr val="accent1"/>
                </a:solidFill>
                <a:latin typeface="Aptos" panose="020B0004020202020204" pitchFamily="34" charset="0"/>
              </a:rPr>
            </a:br>
            <a:r>
              <a:rPr lang="en-US" sz="1300" b="1" dirty="0">
                <a:solidFill>
                  <a:schemeClr val="accent1"/>
                </a:solidFill>
                <a:latin typeface="Aptos" panose="020B0004020202020204" pitchFamily="34" charset="0"/>
              </a:rPr>
              <a:t>Insights:</a:t>
            </a:r>
            <a:br>
              <a:rPr lang="en-US" sz="1300" b="1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High Revenue from the UK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The United Kingdom is the major revenue contributor, generating significantly more revenue than other countries.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Product Performance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A few products dominate the sales, with the top product generating over ₹2.1M in revenue.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Seasonal Trends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There is a noticeable increase in revenue in the months of November and December, indicating strong seasonal sales, likely due to holiday shopping.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Customer Spending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On average, each customer spends ₹2,434.16, which is useful for understanding customer behavior and potential customer value.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Geographical Distribution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Sales are heavily concentrated in certain countries, with some countries showing very low revenue, indicating potential markets for growth.</a:t>
            </a:r>
            <a:br>
              <a:rPr lang="en-US" sz="1300" dirty="0">
                <a:latin typeface="Aptos" panose="020B0004020202020204" pitchFamily="34" charset="0"/>
              </a:rPr>
            </a:b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solidFill>
                  <a:schemeClr val="accent1"/>
                </a:solidFill>
                <a:latin typeface="Aptos" panose="020B0004020202020204" pitchFamily="34" charset="0"/>
              </a:rPr>
              <a:t>Recommendations:</a:t>
            </a:r>
            <a:br>
              <a:rPr lang="en-US" sz="1300" b="1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Focus on High-Performing Countries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Continue to focus marketing and sales efforts on high-performing countries like the United Kingdom, Netherlands, EIRE, and Germany.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Promote During High Revenue Months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Capitalize on the high-revenue months (November and December) by running special promotions and discounts.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Expand in Low Revenue Countries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Investigate the reasons for low sales in the bottom-performing countries and develop strategies to increase market penetration and revenue.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Enhance Product Portfolio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Analyze why top products are performing well and consider expanding the product line with similar items to boost overall revenue.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Customer Retention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Implement loyalty programs and targeted marketing campaigns to increase the average spend per customer and retain valuable customers.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19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3" y="624110"/>
            <a:ext cx="2698377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1"/>
            <a:ext cx="8915400" cy="4387222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>
                <a:latin typeface="Aptos" panose="020B0004020202020204" pitchFamily="34" charset="0"/>
                <a:cs typeface="Arial" panose="020B0604020202020204" pitchFamily="34" charset="0"/>
              </a:rPr>
              <a:t>In this project, I analyze a large dataset available in the form of a CSV file. The analysis focuses on various parameters related to sales,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Monthly Sales Trend: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Month wise revenue collection sales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Top/Bottom 10 Revenue from Country: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Analysis of Revenue by top 10 and bottom 10 countries and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Average Spend Per Customer</a:t>
            </a:r>
            <a:r>
              <a:rPr lang="en-US" sz="1500" b="1" dirty="0">
                <a:latin typeface="Aptos" panose="020B0004020202020204" pitchFamily="34" charset="0"/>
              </a:rPr>
              <a:t>: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Calculate the Avg spend per customer for analysis by using DAX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Slicers for Filtering Data:</a:t>
            </a:r>
            <a:r>
              <a:rPr lang="en-US" sz="15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Tools for filtering data based on Country, Year and Month Name to crate an interactive and for more specific dashboard.</a:t>
            </a:r>
            <a:endParaRPr lang="en-US" sz="14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Total Revenue, Total Quantity Sold, Total Transaction and Unique Customer:- </a:t>
            </a:r>
            <a:r>
              <a:rPr lang="en-US" sz="1400" dirty="0">
                <a:latin typeface="Aptos" panose="020B0004020202020204" pitchFamily="34" charset="0"/>
              </a:rPr>
              <a:t>Analyze the data based on total revenue, total quantity, unique customer and total unit sold in the multi row card visuals.</a:t>
            </a:r>
            <a:endParaRPr lang="en-US" sz="15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500" dirty="0">
                <a:latin typeface="Aptos" panose="020B0004020202020204" pitchFamily="34" charset="0"/>
              </a:rPr>
              <a:t>To achieve these objectives, I utilize various types of visualizations in Power BI,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Slicers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Map Visuals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Line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Multi-Row Card Visual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Matrix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Bar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7119564" cy="604055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Aptos" panose="020B0004020202020204" pitchFamily="34" charset="0"/>
              </a:rPr>
              <a:t>Steps Taken to Analyze the Sales Data</a:t>
            </a:r>
            <a:endParaRPr lang="en-IN" sz="2800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67133-0A6C-3591-1F06-5BB677B0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93" y="1340243"/>
            <a:ext cx="100257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Understanding the Problem: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involves analyzing the </a:t>
            </a:r>
            <a:r>
              <a:rPr lang="en-US" altLang="en-US" sz="1400" dirty="0">
                <a:latin typeface="Arial" panose="020B0604020202020204" pitchFamily="34" charset="0"/>
              </a:rPr>
              <a:t>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based on various parameters to retrieve actionable insights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raw data in the form of a 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Imported the data into Power BI Desktop using the 'Get Data'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Transformed the data in the Power Query Editor for the data cleaning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Cleaning: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raw data contained issues such as null values, </a:t>
            </a:r>
            <a:r>
              <a:rPr lang="en-US" altLang="en-US" sz="1400" dirty="0">
                <a:latin typeface="Arial" panose="020B0604020202020204" pitchFamily="34" charset="0"/>
              </a:rPr>
              <a:t>check data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duplicate entries, and blank data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 cleaning in the Power Query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the cleaned data into Power BI Desktop to create visuals based on the specified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 Analysis: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various visualizations, including </a:t>
            </a:r>
            <a:r>
              <a:rPr lang="en-US" altLang="en-US" sz="1400" dirty="0">
                <a:latin typeface="Arial" panose="020B0604020202020204" pitchFamily="34" charset="0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Map Visuals, Line Charts, </a:t>
            </a:r>
            <a:r>
              <a:rPr lang="en-US" altLang="en-US" sz="1400" dirty="0">
                <a:latin typeface="Arial" panose="020B0604020202020204" pitchFamily="34" charset="0"/>
              </a:rPr>
              <a:t>Multi Row Card Visuals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Matrix Charts,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 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trends and extracted insights from the visualized data on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Interpreting Results: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insights from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Compiled a final report detailing the data analysis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6C7A-B35F-DB91-3EBF-425C3411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24" y="699247"/>
            <a:ext cx="6562164" cy="555812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C00000"/>
                </a:solidFill>
                <a:latin typeface="Aptos" panose="020B0004020202020204" pitchFamily="34" charset="0"/>
              </a:rPr>
              <a:t>“DAX Function” Used in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19A4-BB9D-9600-8010-A6F8ABBC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05318"/>
            <a:ext cx="8915400" cy="3705904"/>
          </a:xfrm>
        </p:spPr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Avg Spend per Customer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DIVIDE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[Total Revenue]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[Unique Customers]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Total_Revenue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SUMX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(Sales_Data, Sales_Data[Quantity] * Sales_Data[UnitPrice])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Unique Customers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DISTINCTCOUNT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Sales_Data[CustomerID]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97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95D-EE98-2F4E-2CA0-3158DBA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59" y="624110"/>
            <a:ext cx="7506352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</a:rPr>
              <a:t> </a:t>
            </a:r>
            <a:r>
              <a:rPr lang="en-IN" sz="2400" b="1" u="sng" dirty="0">
                <a:solidFill>
                  <a:schemeClr val="accent1"/>
                </a:solidFill>
                <a:latin typeface="Aptos" panose="020B0004020202020204" pitchFamily="34" charset="0"/>
              </a:rPr>
              <a:t>Month- Wise Revenue Analysis</a:t>
            </a:r>
            <a:endParaRPr lang="en-IN" sz="2400" b="1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C8381-0515-6B59-BFE8-26932D6EE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382871" y="1977924"/>
            <a:ext cx="5522258" cy="324849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2C63043-79C2-3500-89C9-57D687F9AC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90166" y="2408812"/>
            <a:ext cx="42313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Line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Insights:- </a:t>
            </a:r>
            <a:r>
              <a:rPr lang="en-US" sz="1400" dirty="0">
                <a:latin typeface="Aptos" panose="020B0004020202020204" pitchFamily="34" charset="0"/>
              </a:rPr>
              <a:t>The line chart displays the monthly revenue, with December having the highest revenue at ₹1,462.54K and February the lowest at ₹523.63K.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>
              <a:latin typeface="Aptos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dirty="0">
                <a:solidFill>
                  <a:srgbClr val="00B0F0"/>
                </a:solidFill>
                <a:latin typeface="Aptos" panose="020B0004020202020204" pitchFamily="34" charset="0"/>
              </a:rPr>
              <a:t>:-</a:t>
            </a:r>
            <a:r>
              <a:rPr lang="en-US" sz="1600" dirty="0"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There is a noticeable increase in revenue in the months of November and December, indicating strong seasonal sales, likely due to winter holiday shopping.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8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833718"/>
            <a:ext cx="8426824" cy="562523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ptos" panose="020B0004020202020204" pitchFamily="34" charset="0"/>
              </a:rPr>
              <a:t>Total Revenue, Total Quantity Sold, Total Transaction and Unique Customer</a:t>
            </a:r>
            <a:endParaRPr lang="en-IN" sz="20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0519E-5DC7-9387-2125-63BE86DD4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933765" y="1640541"/>
            <a:ext cx="4025154" cy="4464424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25389" y="2218566"/>
            <a:ext cx="593463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                                                                     </a:t>
            </a:r>
            <a:r>
              <a:rPr lang="en-US" altLang="en-US" sz="1600" b="1" dirty="0">
                <a:solidFill>
                  <a:schemeClr val="accent1"/>
                </a:solidFill>
                <a:latin typeface="Aptos" panose="020B0004020202020204" pitchFamily="34" charset="0"/>
              </a:rPr>
              <a:t>Multi Row Card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:-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C3398-5E06-7512-9990-93D0583B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364" y="2700516"/>
            <a:ext cx="4073679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 total revenue is displayed as ₹10,64,4560.42.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Unique Customers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There are 4,373 unique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Quantity Sold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 total of 5,660,981 units were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Transactions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There were 541,909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Average Spend per Customer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 average spend per customer is ₹2,434.16.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229-1C37-1B05-7854-9876CF4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761" y="624110"/>
            <a:ext cx="4313239" cy="415796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Top 10 Products by Revenue</a:t>
            </a:r>
            <a:endParaRPr lang="en-IN" sz="2400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907E40B-52AA-11BE-8C5B-6854E41C0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191375" y="1568824"/>
            <a:ext cx="4313238" cy="3558971"/>
          </a:xfr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A059583C-88A0-5282-A17A-518023E3A2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276289" y="2379823"/>
            <a:ext cx="431323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:- Column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latin typeface="Aptos" panose="020B0004020202020204" pitchFamily="34" charset="0"/>
              </a:rPr>
              <a:t>The bar chart shows the top 10 products by revenue. The highest revenue-generating product has a Stock Code of DOT with approximately ₹206K in revenue</a:t>
            </a:r>
            <a:r>
              <a:rPr lang="en-US" alt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latin typeface="Aptos" panose="020B0004020202020204" pitchFamily="34" charset="0"/>
              </a:rPr>
              <a:t>A few products dominate the sales, with the top product generating over ₹2.1M in revenue.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3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CDF-518D-8166-F786-E0B6A1B0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53" y="624110"/>
            <a:ext cx="8089058" cy="568196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Aptos" panose="020B0004020202020204" pitchFamily="34" charset="0"/>
              </a:rPr>
              <a:t>Top 10 and Bottom 10 Country by Revenue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CC76-21B1-5E24-9D2A-74E2E81A4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306" y="1730188"/>
            <a:ext cx="5585264" cy="748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      Visualization Type</a:t>
            </a:r>
            <a:r>
              <a:rPr lang="en-US" dirty="0">
                <a:solidFill>
                  <a:srgbClr val="0070C0"/>
                </a:solidFill>
              </a:rPr>
              <a:t>:- </a:t>
            </a:r>
            <a:r>
              <a:rPr lang="en-US" sz="1600" dirty="0">
                <a:solidFill>
                  <a:schemeClr val="accent1"/>
                </a:solidFill>
                <a:latin typeface="Aptos" panose="020B0004020202020204" pitchFamily="34" charset="0"/>
              </a:rPr>
              <a:t>Bar Chart</a:t>
            </a:r>
            <a:endParaRPr lang="en-US" sz="16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Insights</a:t>
            </a:r>
            <a:r>
              <a:rPr lang="en-US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39D44-492C-AD8C-2B87-66FE31894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117977" y="1792941"/>
            <a:ext cx="4482352" cy="4110972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E51345F-C207-FBC5-1C50-12446E4E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843" y="2478822"/>
            <a:ext cx="477818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Top 10 Countries by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bar chart shows the top 10 countries by revenue. The United Kingdom leads significantly with ₹9,003.1K in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Other countries in the top 10 include Netherlands, EIRE, Germany, and France.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Bottom 10 Countries by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bar chart displays the bottom 10 countries by revenue. Malta is the highest among the bottom 10 with ₹2.7K in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6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B919-BC42-88D2-B279-C07F8AD2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65" y="815788"/>
            <a:ext cx="6678706" cy="6096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ptos" panose="020B0004020202020204" pitchFamily="34" charset="0"/>
              </a:rPr>
              <a:t>Theme-Based vs Non-Theme-Based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AD482-62FF-5A1A-0F68-414FB7F9EA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353487" y="1775012"/>
            <a:ext cx="4498601" cy="3765175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72233FC-6940-2BD1-816A-02B538873F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357718" y="2643908"/>
            <a:ext cx="473009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:- 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Sales are heavily concentrated in certain countries, with some countries showing very low revenue, indicating potential markets for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This map shows the geographic distribution of revenue.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335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371</TotalTime>
  <Words>1210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Arial Rounded MT Bold</vt:lpstr>
      <vt:lpstr>Century Gothic</vt:lpstr>
      <vt:lpstr>Consolas</vt:lpstr>
      <vt:lpstr>Wingdings</vt:lpstr>
      <vt:lpstr>Wingdings 3</vt:lpstr>
      <vt:lpstr>Wisp</vt:lpstr>
      <vt:lpstr>“Sales Data Analysis” </vt:lpstr>
      <vt:lpstr>Overview</vt:lpstr>
      <vt:lpstr>Steps Taken to Analyze the Sales Data</vt:lpstr>
      <vt:lpstr>“DAX Function” Used in Sales Data Analysis</vt:lpstr>
      <vt:lpstr> Month- Wise Revenue Analysis</vt:lpstr>
      <vt:lpstr>Total Revenue, Total Quantity Sold, Total Transaction and Unique Customer</vt:lpstr>
      <vt:lpstr>Top 10 Products by Revenue</vt:lpstr>
      <vt:lpstr>Top 10 and Bottom 10 Country by Revenue </vt:lpstr>
      <vt:lpstr>Theme-Based vs Non-Theme-Based Restaurants</vt:lpstr>
      <vt:lpstr>Slicers (Filters) by Location and Restaurant Category</vt:lpstr>
      <vt:lpstr>                                                                                                             Insights and Recommendations Insights: High Revenue from the UK: The United Kingdom is the major revenue contributor, generating significantly more revenue than other countries. Product Performance: A few products dominate the sales, with the top product generating over ₹2.1M in revenue. Seasonal Trends: There is a noticeable increase in revenue in the months of November and December, indicating strong seasonal sales, likely due to holiday shopping. Customer Spending: On average, each customer spends ₹2,434.16, which is useful for understanding customer behavior and potential customer value. Geographical Distribution: Sales are heavily concentrated in certain countries, with some countries showing very low revenue, indicating potential markets for growth.  Recommendations: Focus on High-Performing Countries: Continue to focus marketing and sales efforts on high-performing countries like the United Kingdom, Netherlands, EIRE, and Germany. Promote During High Revenue Months: Capitalize on the high-revenue months (November and December) by running special promotions and discounts. Expand in Low Revenue Countries: Investigate the reasons for low sales in the bottom-performing countries and develop strategies to increase market penetration and revenue. Enhance Product Portfolio: Analyze why top products are performing well and consider expanding the product line with similar items to boost overall revenue. Customer Retention: Implement loyalty programs and targeted marketing campaigns to increase the average spend per customer and retain valuable customers.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harshit gupta</cp:lastModifiedBy>
  <cp:revision>92</cp:revision>
  <dcterms:created xsi:type="dcterms:W3CDTF">2024-07-26T17:42:38Z</dcterms:created>
  <dcterms:modified xsi:type="dcterms:W3CDTF">2024-07-31T13:15:24Z</dcterms:modified>
</cp:coreProperties>
</file>