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8" r:id="rId5"/>
    <p:sldId id="259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hemant-gupta-4914baa6" TargetMode="External"/><Relationship Id="rId2" Type="http://schemas.openxmlformats.org/officeDocument/2006/relationships/hyperlink" Target="https://github.com/hemantg111/Rapidious-Projec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D898-B474-B697-5073-62A02A58D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103" y="1948611"/>
            <a:ext cx="8414839" cy="1643001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C00000"/>
                </a:solidFill>
                <a:latin typeface="Aptos" panose="020B0004020202020204" pitchFamily="34" charset="0"/>
              </a:rPr>
              <a:t>                      “Recipe Data Analysis Project”</a:t>
            </a:r>
            <a:br>
              <a:rPr lang="en-IN" sz="3200" dirty="0">
                <a:solidFill>
                  <a:srgbClr val="C00000"/>
                </a:solidFill>
                <a:latin typeface="Aptos" panose="020B0004020202020204" pitchFamily="34" charset="0"/>
              </a:rPr>
            </a:br>
            <a:br>
              <a:rPr lang="en-IN" sz="3200" dirty="0">
                <a:solidFill>
                  <a:srgbClr val="C00000"/>
                </a:solidFill>
                <a:latin typeface="Aptos" panose="020B0004020202020204" pitchFamily="34" charset="0"/>
              </a:rPr>
            </a:br>
            <a:r>
              <a:rPr lang="en-IN" sz="2000" dirty="0">
                <a:solidFill>
                  <a:srgbClr val="7030A0"/>
                </a:solidFill>
                <a:latin typeface="Aptos" panose="020B0004020202020204" pitchFamily="34" charset="0"/>
              </a:rPr>
              <a:t>GitHub Link for Project Files:- </a:t>
            </a:r>
            <a:r>
              <a:rPr lang="en-IN" sz="2000" i="1" dirty="0">
                <a:solidFill>
                  <a:srgbClr val="FB4A18"/>
                </a:solidFill>
                <a:latin typeface="Aptos" panose="020B00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https://github.com/hemantg111/Rapidious-Project.git</a:t>
            </a:r>
            <a:br>
              <a:rPr lang="en-IN" sz="3200" dirty="0">
                <a:solidFill>
                  <a:srgbClr val="FF0000"/>
                </a:solidFill>
                <a:latin typeface="Aptos" panose="020B00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IN" sz="32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1088-D6AA-266E-D6FE-22092299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2837" y="4777379"/>
            <a:ext cx="5326143" cy="1126283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rgbClr val="002060"/>
                </a:solidFill>
              </a:rPr>
              <a:t>                                        </a:t>
            </a:r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By</a:t>
            </a:r>
          </a:p>
          <a:p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                                          Hemant Gupta</a:t>
            </a:r>
            <a:b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</a:br>
            <a:r>
              <a:rPr lang="en-IN" sz="1400" dirty="0">
                <a:solidFill>
                  <a:srgbClr val="7030A0"/>
                </a:solidFill>
                <a:latin typeface="Aptos" panose="020B0004020202020204" pitchFamily="34" charset="0"/>
              </a:rPr>
              <a:t>LinkedIn-</a:t>
            </a:r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latin typeface="Aptos" panose="020B0004020202020204" pitchFamily="34" charset="0"/>
                <a:hlinkClick r:id="rId3"/>
              </a:rPr>
              <a:t>https://www.linkedin.com/in/hemant-gupta-4914baa6</a:t>
            </a:r>
            <a:endParaRPr lang="en-IN" sz="1400" dirty="0">
              <a:solidFill>
                <a:srgbClr val="FF0000"/>
              </a:solidFill>
              <a:latin typeface="Aptos" panose="020B0004020202020204" pitchFamily="34" charset="0"/>
            </a:endParaRPr>
          </a:p>
          <a:p>
            <a:endParaRPr lang="en-IN" sz="14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8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A3A-6D8B-162D-5BCA-B7B3C41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3" y="624110"/>
            <a:ext cx="2698377" cy="756455"/>
          </a:xfrm>
        </p:spPr>
        <p:txBody>
          <a:bodyPr>
            <a:noAutofit/>
          </a:bodyPr>
          <a:lstStyle/>
          <a:p>
            <a:r>
              <a:rPr lang="en-IN" sz="4000" u="sng" dirty="0">
                <a:solidFill>
                  <a:srgbClr val="C00000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AFCF-B690-7EFC-F335-AB23EF2D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1708"/>
            <a:ext cx="8915400" cy="43872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Aptos" panose="020B0004020202020204" pitchFamily="34" charset="0"/>
              </a:rPr>
              <a:t>To address the KPIs and fetch the important insights from the datasets.</a:t>
            </a:r>
          </a:p>
          <a:p>
            <a:pPr marL="0" indent="0" algn="l">
              <a:buNone/>
            </a:pPr>
            <a:endParaRPr lang="en-US" sz="2000" dirty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Aptos" panose="020B0004020202020204" pitchFamily="34" charset="0"/>
              </a:rPr>
              <a:t>Tool Used:- </a:t>
            </a:r>
            <a:r>
              <a:rPr lang="en-US" sz="2000" dirty="0">
                <a:solidFill>
                  <a:srgbClr val="002060"/>
                </a:solidFill>
                <a:latin typeface="Aptos" panose="020B0004020202020204" pitchFamily="34" charset="0"/>
              </a:rPr>
              <a:t>‘Power BI’ &amp; ‘Python’.</a:t>
            </a:r>
            <a:br>
              <a:rPr lang="en-US" sz="2000" dirty="0">
                <a:solidFill>
                  <a:srgbClr val="002060"/>
                </a:solidFill>
                <a:latin typeface="Aptos" panose="020B0004020202020204" pitchFamily="34" charset="0"/>
              </a:rPr>
            </a:br>
            <a:endParaRPr lang="en-US" sz="20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Aptos" panose="020B0004020202020204" pitchFamily="34" charset="0"/>
              </a:rPr>
              <a:t>KPI [1] :- 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02060"/>
                </a:solidFill>
                <a:latin typeface="Aptos" panose="020B0004020202020204" pitchFamily="34" charset="0"/>
              </a:rPr>
              <a:t>      What are the most common ingredients in highly rated recipes? 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Aptos" panose="020B0004020202020204" pitchFamily="34" charset="0"/>
              </a:rPr>
              <a:t>KPI [2] :- </a:t>
            </a:r>
            <a:endParaRPr lang="en-IN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02060"/>
                </a:solidFill>
                <a:latin typeface="Aptos" panose="020B0004020202020204" pitchFamily="34" charset="0"/>
              </a:rPr>
              <a:t>      Are there correlations between preparation time and recipe ratings? </a:t>
            </a:r>
            <a:br>
              <a:rPr lang="en-US" sz="2000" b="0" i="0" u="none" strike="noStrike" baseline="0" dirty="0">
                <a:solidFill>
                  <a:srgbClr val="002060"/>
                </a:solidFill>
                <a:latin typeface="Aptos" panose="020B0004020202020204" pitchFamily="34" charset="0"/>
              </a:rPr>
            </a:br>
            <a:br>
              <a:rPr lang="en-US" sz="2000" b="0" i="0" u="none" strike="noStrike" baseline="0" dirty="0">
                <a:solidFill>
                  <a:srgbClr val="002060"/>
                </a:solidFill>
                <a:latin typeface="Aptos" panose="020B0004020202020204" pitchFamily="34" charset="0"/>
              </a:rPr>
            </a:br>
            <a:endParaRPr lang="en-US" sz="2000" b="0" i="0" u="none" strike="noStrike" baseline="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endParaRPr lang="en-IN" sz="2000" b="0" i="0" u="none" strike="noStrike" baseline="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endParaRPr lang="en-US" sz="20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1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4E7B-BBE7-CB96-E86E-74C05FED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10"/>
            <a:ext cx="7119564" cy="604055"/>
          </a:xfrm>
        </p:spPr>
        <p:txBody>
          <a:bodyPr>
            <a:noAutofit/>
          </a:bodyPr>
          <a:lstStyle/>
          <a:p>
            <a:r>
              <a:rPr lang="en-US" sz="2800" u="sng" dirty="0">
                <a:solidFill>
                  <a:srgbClr val="C00000"/>
                </a:solidFill>
                <a:latin typeface="Aptos" panose="020B0004020202020204" pitchFamily="34" charset="0"/>
              </a:rPr>
              <a:t>Steps Taken to Analyze the Recipe Data</a:t>
            </a:r>
            <a:endParaRPr lang="en-IN" sz="2800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EA17-B792-9E7C-D17D-94FE5C3D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95728"/>
            <a:ext cx="8915400" cy="42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467133-0A6C-3591-1F06-5BB677B07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093" y="1555686"/>
            <a:ext cx="10025733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Understanding the Problem: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task involves analyzing the recipe data based on various parameters to retrieve actionable insights from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Collection: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Collected raw data in the form of a CSV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Upload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 into </a:t>
            </a:r>
            <a:r>
              <a:rPr lang="en-US" altLang="en-US" sz="1400" dirty="0">
                <a:latin typeface="Arial" panose="020B0604020202020204" pitchFamily="34" charset="0"/>
              </a:rPr>
              <a:t>Google Collab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‘Upload'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Cleaning: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raw data contained issues such as null values, unnecessary data, duplicate entries, and blank data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data cleaning by using Python </a:t>
            </a:r>
            <a:r>
              <a:rPr lang="en-US" altLang="en-US" sz="1400" dirty="0">
                <a:latin typeface="Arial" panose="020B0604020202020204" pitchFamily="34" charset="0"/>
              </a:rPr>
              <a:t>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andas, Matplotlib, Seaborn library.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Loaded the cleaned data into Power BI Desktop to create visuals based on the specified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Data Analysis: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visuals, including </a:t>
            </a:r>
            <a:r>
              <a:rPr lang="en-US" altLang="en-US" sz="1400" dirty="0">
                <a:latin typeface="Arial" panose="020B0604020202020204" pitchFamily="34" charset="0"/>
              </a:rPr>
              <a:t>Bar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Charts, Heat Map Visuals, to analyze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Identified trends and extracted insights from the visuals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Interpreting Results: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Derived insights from the visuals.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Compiled a final report detailing the data analysis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8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A95D-EE98-2F4E-2CA0-3158DBAC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431" y="624110"/>
            <a:ext cx="8469180" cy="128089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C00000"/>
                </a:solidFill>
                <a:latin typeface="Aptos" panose="020B0004020202020204" pitchFamily="34" charset="0"/>
              </a:rPr>
              <a:t>T</a:t>
            </a:r>
            <a:r>
              <a:rPr lang="en-US" sz="2400" b="1" u="sng" dirty="0">
                <a:solidFill>
                  <a:srgbClr val="C00000"/>
                </a:solidFill>
                <a:latin typeface="Aptos" panose="020B0004020202020204" pitchFamily="34" charset="0"/>
              </a:rPr>
              <a:t>op 10 most common ingredients</a:t>
            </a:r>
            <a:endParaRPr lang="en-IN" sz="2400" b="1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0C8381-0515-6B59-BFE8-26932D6EE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113092" y="1963109"/>
            <a:ext cx="4831975" cy="3687584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2C63043-79C2-3500-89C9-57D687F9AC2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90165" y="2226274"/>
            <a:ext cx="4910255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Visualization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Bar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:-</a:t>
            </a:r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This chart displays the top 10 most common ingredients in highly rated recipes.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The most frequent ingredient in the highest-rated recipes is 'Bon Appetit,' appearing 5,494 times.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The second most common ingredient is 'Peanut Free,' found in 4,818 highly rated recipes.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Other prominent ingredients include 'Soy Free,' 'Tree Nut Free,' 'Vegetarian,' and more.</a:t>
            </a:r>
            <a:endParaRPr lang="en-US" altLang="en-US" sz="1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8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1670-97CE-215A-3C4E-EDC2C745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288" y="740006"/>
            <a:ext cx="8974316" cy="656236"/>
          </a:xfrm>
        </p:spPr>
        <p:txBody>
          <a:bodyPr>
            <a:normAutofit/>
          </a:bodyPr>
          <a:lstStyle/>
          <a:p>
            <a:r>
              <a:rPr lang="en-US" sz="1600" b="1" u="sng" dirty="0">
                <a:solidFill>
                  <a:srgbClr val="C00000"/>
                </a:solidFill>
                <a:latin typeface="Aptos" panose="020B0004020202020204" pitchFamily="34" charset="0"/>
              </a:rPr>
              <a:t>Correlations Between The Preparation-Related Columns And The Ratings</a:t>
            </a:r>
            <a:endParaRPr lang="en-IN" sz="1600" b="1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0519E-5DC7-9387-2125-63BE86DD4D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933765" y="1706252"/>
            <a:ext cx="4025154" cy="3619589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C17F5AA-7AD3-9FD8-99A9-0CD1AEF9A2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497106" y="1137498"/>
            <a:ext cx="6025483" cy="498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Insights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:-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This chart displays </a:t>
            </a:r>
            <a:r>
              <a:rPr 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correlations between the preparation-related columns and the ratings: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There are strong positive correlations among the nutritional factors: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ptos" panose="020B0004020202020204" pitchFamily="34" charset="0"/>
              </a:rPr>
              <a:t>Calories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and </a:t>
            </a:r>
            <a:r>
              <a:rPr lang="en-US" sz="1200" b="1" dirty="0">
                <a:solidFill>
                  <a:schemeClr val="tx1"/>
                </a:solidFill>
                <a:latin typeface="Aptos" panose="020B0004020202020204" pitchFamily="34" charset="0"/>
              </a:rPr>
              <a:t>fat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have a perfect correlation (1.0), meaning they are closely related and increase together in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ptos" panose="020B0004020202020204" pitchFamily="34" charset="0"/>
              </a:rPr>
              <a:t>Sodium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and </a:t>
            </a:r>
            <a:r>
              <a:rPr lang="en-US" sz="1200" b="1" dirty="0">
                <a:solidFill>
                  <a:schemeClr val="tx1"/>
                </a:solidFill>
                <a:latin typeface="Aptos" panose="020B0004020202020204" pitchFamily="34" charset="0"/>
              </a:rPr>
              <a:t>fat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also have a very high correlation (0.99), indicating dishes with high fat content also tend to have high sodium.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ptos" panose="020B0004020202020204" pitchFamily="34" charset="0"/>
              </a:rPr>
              <a:t>Protein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shows a moderate to high correlation with </a:t>
            </a:r>
            <a:r>
              <a:rPr lang="en-US" sz="1200" b="1" dirty="0">
                <a:solidFill>
                  <a:schemeClr val="tx1"/>
                </a:solidFill>
                <a:latin typeface="Aptos" panose="020B0004020202020204" pitchFamily="34" charset="0"/>
              </a:rPr>
              <a:t>calories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(0.74), </a:t>
            </a:r>
            <a:r>
              <a:rPr lang="en-US" sz="1200" b="1" dirty="0">
                <a:solidFill>
                  <a:schemeClr val="tx1"/>
                </a:solidFill>
                <a:latin typeface="Aptos" panose="020B0004020202020204" pitchFamily="34" charset="0"/>
              </a:rPr>
              <a:t>fat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(0.71), and </a:t>
            </a:r>
            <a:r>
              <a:rPr lang="en-US" sz="1200" b="1" dirty="0">
                <a:solidFill>
                  <a:schemeClr val="tx1"/>
                </a:solidFill>
                <a:latin typeface="Aptos" panose="020B0004020202020204" pitchFamily="34" charset="0"/>
              </a:rPr>
              <a:t>sodium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(0.75), suggesting that protein-rich dishes also tend to be higher in calories, fat, and sodium.</a:t>
            </a:r>
            <a:endParaRPr lang="en-US" sz="12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ptos" panose="020B0004020202020204" pitchFamily="34" charset="0"/>
              </a:rPr>
              <a:t>Conclusion:- 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The heatmap indicates that none of the preparation-related columns (including meal preparation time, advance prep requirement, or nutritional factors) have direct correlation with the </a:t>
            </a:r>
            <a:r>
              <a:rPr lang="en-US" sz="1200" b="1" dirty="0">
                <a:solidFill>
                  <a:schemeClr val="tx1"/>
                </a:solidFill>
                <a:latin typeface="Aptos" panose="020B0004020202020204" pitchFamily="34" charset="0"/>
              </a:rPr>
              <a:t>rating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. This suggests that other factors (possibly taste, presentation, or subjective preferences) may be more important in determining the rating of a dish rather than its nutritional content or preparation time.</a:t>
            </a:r>
            <a:endParaRPr lang="en-US" sz="12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6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EB5B-2341-1554-B431-76E66DD6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99" y="2490617"/>
            <a:ext cx="6734648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</a:rPr>
              <a:t>Thank You 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E6F919D4-5D10-4121-B1DD-6219B7164E4D}"/>
              </a:ext>
            </a:extLst>
          </p:cNvPr>
          <p:cNvSpPr/>
          <p:nvPr/>
        </p:nvSpPr>
        <p:spPr>
          <a:xfrm>
            <a:off x="7164371" y="2564090"/>
            <a:ext cx="688157" cy="716437"/>
          </a:xfrm>
          <a:prstGeom prst="smileyFac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844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404</TotalTime>
  <Words>541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Arial Rounded MT Bold</vt:lpstr>
      <vt:lpstr>Century Gothic</vt:lpstr>
      <vt:lpstr>Wingdings</vt:lpstr>
      <vt:lpstr>Wingdings 3</vt:lpstr>
      <vt:lpstr>Wisp</vt:lpstr>
      <vt:lpstr>                      “Recipe Data Analysis Project”  GitHub Link for Project Files:- https://github.com/hemantg111/Rapidious-Project.git </vt:lpstr>
      <vt:lpstr>Overview</vt:lpstr>
      <vt:lpstr>Steps Taken to Analyze the Recipe Data</vt:lpstr>
      <vt:lpstr>Top 10 most common ingredients</vt:lpstr>
      <vt:lpstr>Correlations Between The Preparation-Related Columns And The Ratings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gupta</dc:creator>
  <cp:lastModifiedBy>Hemant Gupta</cp:lastModifiedBy>
  <cp:revision>66</cp:revision>
  <dcterms:created xsi:type="dcterms:W3CDTF">2024-07-26T17:42:38Z</dcterms:created>
  <dcterms:modified xsi:type="dcterms:W3CDTF">2024-10-08T12:11:54Z</dcterms:modified>
</cp:coreProperties>
</file>