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90" r:id="rId3"/>
    <p:sldId id="258" r:id="rId4"/>
    <p:sldId id="274" r:id="rId5"/>
    <p:sldId id="277" r:id="rId6"/>
    <p:sldId id="287" r:id="rId7"/>
    <p:sldId id="257" r:id="rId8"/>
    <p:sldId id="261" r:id="rId9"/>
    <p:sldId id="294" r:id="rId10"/>
    <p:sldId id="295" r:id="rId11"/>
    <p:sldId id="272" r:id="rId12"/>
    <p:sldId id="300" r:id="rId13"/>
    <p:sldId id="296" r:id="rId14"/>
    <p:sldId id="297" r:id="rId15"/>
    <p:sldId id="298" r:id="rId16"/>
    <p:sldId id="299" r:id="rId17"/>
    <p:sldId id="281" r:id="rId18"/>
    <p:sldId id="282" r:id="rId19"/>
    <p:sldId id="288" r:id="rId20"/>
    <p:sldId id="289" r:id="rId21"/>
    <p:sldId id="292" r:id="rId22"/>
    <p:sldId id="291" r:id="rId23"/>
    <p:sldId id="273" r:id="rId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44" autoAdjust="0"/>
    <p:restoredTop sz="94660"/>
  </p:normalViewPr>
  <p:slideViewPr>
    <p:cSldViewPr>
      <p:cViewPr varScale="1">
        <p:scale>
          <a:sx n="73" d="100"/>
          <a:sy n="73" d="100"/>
        </p:scale>
        <p:origin x="-612" y="-10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hyperlink" Target="https://breastcancermodeldetection.azurewebsites.net/" TargetMode="External"/><Relationship Id="rId2" Type="http://schemas.openxmlformats.org/officeDocument/2006/relationships/hyperlink" Target="https://github.com/hemantgautam/breast_cancer_detection_main" TargetMode="Externa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hyperlink" Target="https://github.com/hemantgautam/breast_cancer_detection_main/blob/master/documents/Breast_Cancer_Detection_LLD.doc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endParaRPr lang="en-GB" sz="3200" b="1" spc="-90" dirty="0">
              <a:solidFill>
                <a:srgbClr val="FF0000"/>
              </a:solidFill>
              <a:latin typeface="+mn-lt"/>
            </a:endParaRPr>
          </a:p>
          <a:p>
            <a:pPr algn="ctr"/>
            <a:r>
              <a:rPr lang="en-GB" sz="3200" b="1" dirty="0">
                <a:latin typeface="+mn-lt"/>
              </a:rPr>
              <a:t>Project Lead – Mr. Mohit Kashyap</a:t>
            </a:r>
            <a:endParaRPr lang="en-GB" sz="3200" b="1" spc="-90" dirty="0">
              <a:solidFill>
                <a:srgbClr val="D2523B"/>
              </a:solidFill>
              <a:latin typeface="+mn-lt"/>
            </a:endParaRPr>
          </a:p>
          <a:p>
            <a:pPr algn="ctr"/>
            <a:r>
              <a:rPr lang="en-GB" sz="3200" b="1" dirty="0">
                <a:latin typeface="+mn-lt"/>
              </a:rPr>
              <a:t>Developed</a:t>
            </a:r>
          </a:p>
          <a:p>
            <a:pPr marR="5080" indent="-1341755" algn="ctr">
              <a:lnSpc>
                <a:spcPct val="100000"/>
              </a:lnSpc>
              <a:spcBef>
                <a:spcPts val="105"/>
              </a:spcBef>
            </a:pPr>
            <a:r>
              <a:rPr lang="en-GB" sz="3200" b="1" dirty="0">
                <a:latin typeface="+mn-lt"/>
              </a:rPr>
              <a:t>by </a:t>
            </a:r>
          </a:p>
          <a:p>
            <a:pPr marL="1353820" marR="5080" indent="-1341755" algn="ctr">
              <a:lnSpc>
                <a:spcPct val="100000"/>
              </a:lnSpc>
              <a:spcBef>
                <a:spcPts val="105"/>
              </a:spcBef>
            </a:pPr>
            <a:r>
              <a:rPr lang="en-GB" sz="3200" b="1" dirty="0">
                <a:latin typeface="+mn-lt"/>
              </a:rPr>
              <a:t> Mr. Hemant Gautam &amp; Mr. Jane </a:t>
            </a:r>
            <a:r>
              <a:rPr lang="en-GB" sz="3200" b="1" dirty="0" err="1">
                <a:latin typeface="+mn-lt"/>
              </a:rPr>
              <a:t>Alam</a:t>
            </a:r>
            <a:endParaRPr lang="en-GB" sz="3200" b="1" dirty="0">
              <a:latin typeface="+mn-lt"/>
            </a:endParaRPr>
          </a:p>
          <a:p>
            <a:pPr marL="1353820" marR="5080" indent="-1341755" algn="ctr">
              <a:lnSpc>
                <a:spcPct val="100000"/>
              </a:lnSpc>
              <a:spcBef>
                <a:spcPts val="105"/>
              </a:spcBef>
            </a:pPr>
            <a:r>
              <a:rPr lang="en-GB" sz="3200" b="1" dirty="0">
                <a:latin typeface="+mn-lt"/>
              </a:rPr>
              <a:t>Group – 1H</a:t>
            </a:r>
          </a:p>
          <a:p>
            <a:pPr algn="l"/>
            <a:endParaRPr lang="en-GB" sz="3200" b="1" dirty="0">
              <a:latin typeface="+mn-lt"/>
            </a:endParaRPr>
          </a:p>
          <a:p>
            <a:pPr algn="l"/>
            <a:endParaRPr lang="en-GB" sz="3200" b="1"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6667504" y="2143116"/>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8810644"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
        <p:nvSpPr>
          <p:cNvPr id="12" name="Rectangle 11"/>
          <p:cNvSpPr/>
          <p:nvPr/>
        </p:nvSpPr>
        <p:spPr>
          <a:xfrm>
            <a:off x="1143000" y="6488668"/>
            <a:ext cx="1144737" cy="461665"/>
          </a:xfrm>
          <a:prstGeom prst="rect">
            <a:avLst/>
          </a:prstGeom>
        </p:spPr>
        <p:txBody>
          <a:bodyPr wrap="none">
            <a:spAutoFit/>
          </a:bodyPr>
          <a:lstStyle/>
          <a:p>
            <a:pPr marL="12700">
              <a:spcBef>
                <a:spcPts val="40"/>
              </a:spcBef>
            </a:pPr>
            <a:r>
              <a:rPr lang="en-GB" sz="1200" spc="-5" dirty="0" err="1"/>
              <a:t>Hemant</a:t>
            </a:r>
            <a:r>
              <a:rPr lang="en-GB" sz="1200" spc="-5" dirty="0"/>
              <a:t> &amp; Jane</a:t>
            </a:r>
          </a:p>
          <a:p>
            <a:pPr marL="12700">
              <a:lnSpc>
                <a:spcPct val="100000"/>
              </a:lnSpc>
              <a:spcBef>
                <a:spcPts val="40"/>
              </a:spcBef>
            </a:pPr>
            <a:endParaRPr lang="en-GB" sz="1200" spc="-5"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8986011" cy="523220"/>
          </a:xfrm>
        </p:spPr>
        <p:txBody>
          <a:bodyPr/>
          <a:lstStyle/>
          <a:p>
            <a:r>
              <a:rPr lang="en-GB" u="sng" dirty="0">
                <a:latin typeface="+mn-lt"/>
              </a:rPr>
              <a:t>Classification Report</a:t>
            </a:r>
          </a:p>
        </p:txBody>
      </p:sp>
      <p:sp>
        <p:nvSpPr>
          <p:cNvPr id="3" name="Text Placeholder 2"/>
          <p:cNvSpPr>
            <a:spLocks noGrp="1"/>
          </p:cNvSpPr>
          <p:nvPr>
            <p:ph type="body" idx="1"/>
          </p:nvPr>
        </p:nvSpPr>
        <p:spPr>
          <a:xfrm>
            <a:off x="238084" y="571480"/>
            <a:ext cx="11715832" cy="6072230"/>
          </a:xfrm>
        </p:spPr>
        <p:txBody>
          <a:bodyPr/>
          <a:lstStyle/>
          <a:p>
            <a:pPr>
              <a:buFont typeface="Wingdings" pitchFamily="2" charset="2"/>
              <a:buChar char="v"/>
            </a:pPr>
            <a:r>
              <a:rPr lang="en-GB" dirty="0">
                <a:latin typeface="+mn-lt"/>
              </a:rPr>
              <a:t> 	Logistic Regression</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Random Forest</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SVM</a:t>
            </a: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endParaRPr lang="en-GB" dirty="0">
              <a:latin typeface="+mn-lt"/>
            </a:endParaRPr>
          </a:p>
          <a:p>
            <a:pPr>
              <a:buFont typeface="Wingdings" pitchFamily="2" charset="2"/>
              <a:buChar char="v"/>
            </a:pPr>
            <a:r>
              <a:rPr lang="en-GB" dirty="0">
                <a:latin typeface="+mn-lt"/>
              </a:rPr>
              <a:t> 	KNN</a:t>
            </a:r>
          </a:p>
          <a:p>
            <a:pPr>
              <a:buFont typeface="Wingdings" pitchFamily="2" charset="2"/>
              <a:buChar char="v"/>
            </a:pPr>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952596" y="857232"/>
            <a:ext cx="5286412" cy="12858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52596" y="2428868"/>
            <a:ext cx="5357850" cy="13573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952596" y="3857628"/>
            <a:ext cx="5429288" cy="12858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881158" y="5357826"/>
            <a:ext cx="5500726" cy="1285884"/>
          </a:xfrm>
          <a:prstGeom prst="rect">
            <a:avLst/>
          </a:prstGeom>
          <a:noFill/>
          <a:ln w="9525">
            <a:noFill/>
            <a:miter lim="800000"/>
            <a:headEnd/>
            <a:tailEnd/>
          </a:ln>
          <a:effectLst/>
        </p:spPr>
      </p:pic>
      <p:sp>
        <p:nvSpPr>
          <p:cNvPr id="9"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10"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10</a:t>
            </a:fld>
            <a:endParaRPr spc="-5" dirty="0"/>
          </a:p>
        </p:txBody>
      </p:sp>
    </p:spTree>
  </p:cSld>
  <p:clrMapOvr>
    <a:masterClrMapping/>
  </p:clrMapOvr>
  <p:transition spd="med">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05200" y="692861"/>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GB" u="sng" spc="-30" dirty="0" smtClean="0">
                <a:latin typeface="+mn-lt"/>
                <a:cs typeface="Caladea"/>
              </a:rPr>
              <a:t>Best Model </a:t>
            </a:r>
            <a:r>
              <a:rPr u="sng" spc="-30" smtClean="0">
                <a:latin typeface="+mn-lt"/>
                <a:cs typeface="Caladea"/>
              </a:rPr>
              <a:t>A</a:t>
            </a:r>
            <a:r>
              <a:rPr u="sng" smtClean="0">
                <a:latin typeface="+mn-lt"/>
                <a:cs typeface="Caladea"/>
              </a:rPr>
              <a:t>ccu</a:t>
            </a:r>
            <a:r>
              <a:rPr u="sng" spc="-70" smtClean="0">
                <a:latin typeface="+mn-lt"/>
                <a:cs typeface="Caladea"/>
              </a:rPr>
              <a:t>r</a:t>
            </a:r>
            <a:r>
              <a:rPr u="sng" spc="-5" smtClean="0">
                <a:latin typeface="+mn-lt"/>
                <a:cs typeface="Caladea"/>
              </a:rPr>
              <a:t>acy</a:t>
            </a:r>
            <a:endParaRPr u="sng" dirty="0">
              <a:latin typeface="+mn-lt"/>
              <a:cs typeface="Caladea"/>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11</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cs typeface="Caladea"/>
              </a:rPr>
              <a:t>9</a:t>
            </a:r>
            <a:r>
              <a:rPr lang="en-GB" sz="1800" dirty="0">
                <a:solidFill>
                  <a:srgbClr val="FFFFFF"/>
                </a:solidFill>
                <a:cs typeface="Caladea"/>
              </a:rPr>
              <a:t>7</a:t>
            </a:r>
            <a:r>
              <a:rPr lang="en-GB" dirty="0">
                <a:solidFill>
                  <a:srgbClr val="FFFFFF"/>
                </a:solidFill>
                <a:cs typeface="Caladea"/>
              </a:rPr>
              <a:t> </a:t>
            </a:r>
            <a:r>
              <a:rPr sz="1800">
                <a:solidFill>
                  <a:srgbClr val="FFFFFF"/>
                </a:solidFill>
                <a:cs typeface="Caladea"/>
              </a:rPr>
              <a:t>%</a:t>
            </a:r>
            <a:endParaRPr sz="1800" dirty="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a:solidFill>
                  <a:srgbClr val="FFFFFF"/>
                </a:solidFill>
                <a:cs typeface="Caladea"/>
              </a:rPr>
              <a:t>Algorithm</a:t>
            </a:r>
            <a:endParaRPr sz="1800">
              <a:cs typeface="Caladea"/>
            </a:endParaRPr>
          </a:p>
        </p:txBody>
      </p:sp>
      <p:sp>
        <p:nvSpPr>
          <p:cNvPr id="44"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wheel spokes="2"/>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406" y="0"/>
            <a:ext cx="8986011" cy="523220"/>
          </a:xfrm>
        </p:spPr>
        <p:txBody>
          <a:bodyPr/>
          <a:lstStyle/>
          <a:p>
            <a:pPr algn="ctr"/>
            <a:r>
              <a:rPr lang="en-GB" u="sng" dirty="0" smtClean="0">
                <a:latin typeface="+mn-lt"/>
              </a:rPr>
              <a:t>Explanation of Random Forest Algorithm</a:t>
            </a:r>
            <a:endParaRPr lang="en-GB" u="sng" dirty="0">
              <a:latin typeface="+mn-lt"/>
            </a:endParaRPr>
          </a:p>
        </p:txBody>
      </p:sp>
      <p:sp>
        <p:nvSpPr>
          <p:cNvPr id="5" name="Rectangle 4"/>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12</a:t>
            </a:fld>
            <a:endParaRPr spc="-5" dirty="0"/>
          </a:p>
        </p:txBody>
      </p:sp>
      <p:pic>
        <p:nvPicPr>
          <p:cNvPr id="1026" name="Picture 2" descr="C:\Users\jane alam\Downloads\Blank Diagram.jpeg"/>
          <p:cNvPicPr>
            <a:picLocks noChangeAspect="1" noChangeArrowheads="1"/>
          </p:cNvPicPr>
          <p:nvPr/>
        </p:nvPicPr>
        <p:blipFill>
          <a:blip r:embed="rId2"/>
          <a:srcRect/>
          <a:stretch>
            <a:fillRect/>
          </a:stretch>
        </p:blipFill>
        <p:spPr bwMode="auto">
          <a:xfrm>
            <a:off x="666712" y="685800"/>
            <a:ext cx="10801388" cy="5886472"/>
          </a:xfrm>
          <a:prstGeom prst="rect">
            <a:avLst/>
          </a:prstGeom>
          <a:noFill/>
        </p:spPr>
      </p:pic>
    </p:spTree>
  </p:cSld>
  <p:clrMapOvr>
    <a:masterClrMapping/>
  </p:clrMapOvr>
  <p:transition spd="med">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C74E1773-7326-420E-A887-9FBB8498B5ED}"/>
              </a:ext>
            </a:extLst>
          </p:cNvPr>
          <p:cNvPicPr>
            <a:picLocks noChangeAspect="1"/>
          </p:cNvPicPr>
          <p:nvPr/>
        </p:nvPicPr>
        <p:blipFill>
          <a:blip r:embed="rId2"/>
          <a:stretch>
            <a:fillRect/>
          </a:stretch>
        </p:blipFill>
        <p:spPr>
          <a:xfrm>
            <a:off x="911521" y="908720"/>
            <a:ext cx="10247661" cy="5328592"/>
          </a:xfrm>
          <a:prstGeom prst="rect">
            <a:avLst/>
          </a:prstGeom>
        </p:spPr>
      </p:pic>
      <p:sp>
        <p:nvSpPr>
          <p:cNvPr id="7" name="object 37">
            <a:extLst>
              <a:ext uri="{FF2B5EF4-FFF2-40B4-BE49-F238E27FC236}">
                <a16:creationId xmlns="" xmlns:a16="http://schemas.microsoft.com/office/drawing/2014/main" id="{5EB14E87-6E91-4C91-B4BF-651842591A1E}"/>
              </a:ext>
            </a:extLst>
          </p:cNvPr>
          <p:cNvSpPr txBox="1">
            <a:spLocks noGrp="1"/>
          </p:cNvSpPr>
          <p:nvPr>
            <p:ph type="title"/>
          </p:nvPr>
        </p:nvSpPr>
        <p:spPr>
          <a:xfrm>
            <a:off x="3359696" y="12591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US" u="sng" spc="-30" dirty="0" smtClean="0">
                <a:latin typeface="+mn-lt"/>
              </a:rPr>
              <a:t>Web App</a:t>
            </a:r>
            <a:endParaRPr u="sng" dirty="0">
              <a:latin typeface="+mn-lt"/>
              <a:cs typeface="Caladea"/>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3"/>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13</a:t>
            </a:fld>
            <a:endParaRPr spc="-5" dirty="0"/>
          </a:p>
        </p:txBody>
      </p:sp>
    </p:spTree>
    <p:extLst>
      <p:ext uri="{BB962C8B-B14F-4D97-AF65-F5344CB8AC3E}">
        <p14:creationId xmlns="" xmlns:p14="http://schemas.microsoft.com/office/powerpoint/2010/main" val="2982831347"/>
      </p:ext>
    </p:extLst>
  </p:cSld>
  <p:clrMapOvr>
    <a:masterClrMapping/>
  </p:clrMapOvr>
  <p:transition spd="med">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100583E-E620-4691-8152-6B63F1BCEA81}"/>
              </a:ext>
            </a:extLst>
          </p:cNvPr>
          <p:cNvPicPr>
            <a:picLocks noChangeAspect="1"/>
          </p:cNvPicPr>
          <p:nvPr/>
        </p:nvPicPr>
        <p:blipFill>
          <a:blip r:embed="rId2"/>
          <a:stretch>
            <a:fillRect/>
          </a:stretch>
        </p:blipFill>
        <p:spPr>
          <a:xfrm>
            <a:off x="1043859" y="980728"/>
            <a:ext cx="10095942" cy="5313224"/>
          </a:xfrm>
          <a:prstGeom prst="rect">
            <a:avLst/>
          </a:prstGeom>
        </p:spPr>
      </p:pic>
      <p:sp>
        <p:nvSpPr>
          <p:cNvPr id="4" name="object 37">
            <a:extLst>
              <a:ext uri="{FF2B5EF4-FFF2-40B4-BE49-F238E27FC236}">
                <a16:creationId xmlns="" xmlns:a16="http://schemas.microsoft.com/office/drawing/2014/main" id="{6436B395-45B5-4726-89B5-902F8FC1175C}"/>
              </a:ext>
            </a:extLst>
          </p:cNvPr>
          <p:cNvSpPr txBox="1">
            <a:spLocks noGrp="1"/>
          </p:cNvSpPr>
          <p:nvPr>
            <p:ph type="title"/>
          </p:nvPr>
        </p:nvSpPr>
        <p:spPr>
          <a:xfrm>
            <a:off x="3359696" y="12591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US" u="sng" spc="-30" dirty="0">
                <a:latin typeface="+mn-lt"/>
              </a:rPr>
              <a:t>Single Prediction</a:t>
            </a:r>
            <a:endParaRPr u="sng" dirty="0">
              <a:latin typeface="+mn-lt"/>
              <a:cs typeface="Caladea"/>
            </a:endParaRPr>
          </a:p>
        </p:txBody>
      </p:sp>
      <p:sp>
        <p:nvSpPr>
          <p:cNvPr id="5" name="object 43"/>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14</a:t>
            </a:fld>
            <a:endParaRPr spc="-5" dirty="0"/>
          </a:p>
        </p:txBody>
      </p:sp>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extLst>
      <p:ext uri="{BB962C8B-B14F-4D97-AF65-F5344CB8AC3E}">
        <p14:creationId xmlns="" xmlns:p14="http://schemas.microsoft.com/office/powerpoint/2010/main" val="2377121716"/>
      </p:ext>
    </p:extLst>
  </p:cSld>
  <p:clrMapOvr>
    <a:masterClrMapping/>
  </p:clrMapOvr>
  <p:transition spd="med">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B252561-A769-47D3-A232-C317AC0E81ED}"/>
              </a:ext>
            </a:extLst>
          </p:cNvPr>
          <p:cNvPicPr>
            <a:picLocks noChangeAspect="1"/>
          </p:cNvPicPr>
          <p:nvPr/>
        </p:nvPicPr>
        <p:blipFill>
          <a:blip r:embed="rId2"/>
          <a:stretch>
            <a:fillRect/>
          </a:stretch>
        </p:blipFill>
        <p:spPr>
          <a:xfrm>
            <a:off x="1163452" y="980728"/>
            <a:ext cx="9865096" cy="5587809"/>
          </a:xfrm>
          <a:prstGeom prst="rect">
            <a:avLst/>
          </a:prstGeom>
        </p:spPr>
      </p:pic>
      <p:sp>
        <p:nvSpPr>
          <p:cNvPr id="5" name="object 37">
            <a:extLst>
              <a:ext uri="{FF2B5EF4-FFF2-40B4-BE49-F238E27FC236}">
                <a16:creationId xmlns="" xmlns:a16="http://schemas.microsoft.com/office/drawing/2014/main" id="{8E3D5081-1E0D-4786-9D64-58DE96D24340}"/>
              </a:ext>
            </a:extLst>
          </p:cNvPr>
          <p:cNvSpPr txBox="1">
            <a:spLocks noGrp="1"/>
          </p:cNvSpPr>
          <p:nvPr>
            <p:ph type="title"/>
          </p:nvPr>
        </p:nvSpPr>
        <p:spPr>
          <a:xfrm>
            <a:off x="3359696" y="12591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US" u="sng" spc="-30" dirty="0">
                <a:latin typeface="+mn-lt"/>
              </a:rPr>
              <a:t>Bulk Prediction</a:t>
            </a:r>
            <a:endParaRPr u="sng" dirty="0">
              <a:latin typeface="+mn-lt"/>
              <a:cs typeface="Caladea"/>
            </a:endParaRPr>
          </a:p>
        </p:txBody>
      </p:sp>
      <p:sp>
        <p:nvSpPr>
          <p:cNvPr id="6" name="object 43"/>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15</a:t>
            </a:fld>
            <a:endParaRPr spc="-5" dirty="0"/>
          </a:p>
        </p:txBody>
      </p:sp>
      <p:sp>
        <p:nvSpPr>
          <p:cNvPr id="7" name="Rectangle 6"/>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extLst>
      <p:ext uri="{BB962C8B-B14F-4D97-AF65-F5344CB8AC3E}">
        <p14:creationId xmlns="" xmlns:p14="http://schemas.microsoft.com/office/powerpoint/2010/main" val="1761402563"/>
      </p:ext>
    </p:extLst>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7">
            <a:extLst>
              <a:ext uri="{FF2B5EF4-FFF2-40B4-BE49-F238E27FC236}">
                <a16:creationId xmlns="" xmlns:a16="http://schemas.microsoft.com/office/drawing/2014/main" id="{8E3D5081-1E0D-4786-9D64-58DE96D24340}"/>
              </a:ext>
            </a:extLst>
          </p:cNvPr>
          <p:cNvSpPr txBox="1">
            <a:spLocks noGrp="1"/>
          </p:cNvSpPr>
          <p:nvPr>
            <p:ph type="title"/>
          </p:nvPr>
        </p:nvSpPr>
        <p:spPr>
          <a:xfrm>
            <a:off x="3309918" y="142852"/>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US" u="sng" spc="-30" dirty="0">
                <a:latin typeface="+mn-lt"/>
              </a:rPr>
              <a:t>Predicted Result</a:t>
            </a:r>
            <a:endParaRPr u="sng" dirty="0">
              <a:latin typeface="+mn-lt"/>
              <a:cs typeface="Caladea"/>
            </a:endParaRPr>
          </a:p>
        </p:txBody>
      </p:sp>
      <p:pic>
        <p:nvPicPr>
          <p:cNvPr id="2" name="Picture 1">
            <a:extLst>
              <a:ext uri="{FF2B5EF4-FFF2-40B4-BE49-F238E27FC236}">
                <a16:creationId xmlns="" xmlns:a16="http://schemas.microsoft.com/office/drawing/2014/main" id="{8CC10DEB-D63D-4CF9-A5FD-3CDB499D9AA5}"/>
              </a:ext>
            </a:extLst>
          </p:cNvPr>
          <p:cNvPicPr>
            <a:picLocks noChangeAspect="1"/>
          </p:cNvPicPr>
          <p:nvPr/>
        </p:nvPicPr>
        <p:blipFill>
          <a:blip r:embed="rId2"/>
          <a:stretch>
            <a:fillRect/>
          </a:stretch>
        </p:blipFill>
        <p:spPr>
          <a:xfrm>
            <a:off x="1095340" y="785794"/>
            <a:ext cx="10294366" cy="5781534"/>
          </a:xfrm>
          <a:prstGeom prst="rect">
            <a:avLst/>
          </a:prstGeom>
        </p:spPr>
      </p:pic>
      <p:sp>
        <p:nvSpPr>
          <p:cNvPr id="4" name="object 43"/>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16</a:t>
            </a:fld>
            <a:endParaRPr spc="-5" dirty="0"/>
          </a:p>
        </p:txBody>
      </p:sp>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extLst>
      <p:ext uri="{BB962C8B-B14F-4D97-AF65-F5344CB8AC3E}">
        <p14:creationId xmlns="" xmlns:p14="http://schemas.microsoft.com/office/powerpoint/2010/main" val="2385884356"/>
      </p:ext>
    </p:extLst>
  </p:cSld>
  <p:clrMapOvr>
    <a:masterClrMapping/>
  </p:clrMapOvr>
  <p:transition spd="med">
    <p:spli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2524" y="1071546"/>
            <a:ext cx="8886951" cy="4308872"/>
          </a:xfrm>
        </p:spPr>
        <p:txBody>
          <a:bodyPr/>
          <a:lstStyle/>
          <a:p>
            <a:pPr marL="457200" indent="-457200">
              <a:buAutoNum type="arabicPeriod"/>
            </a:pPr>
            <a:r>
              <a:rPr lang="en-GB" dirty="0">
                <a:latin typeface="+mn-lt"/>
              </a:rPr>
              <a:t>Deployment in AWS/GCP</a:t>
            </a: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AutoNum type="arabicPeriod"/>
            </a:pPr>
            <a:endParaRPr lang="en-GB" dirty="0">
              <a:latin typeface="+mn-lt"/>
            </a:endParaRPr>
          </a:p>
          <a:p>
            <a:pPr marL="457200" indent="-457200">
              <a:buFont typeface="+mj-lt"/>
              <a:buAutoNum type="arabicPeriod"/>
            </a:pPr>
            <a:r>
              <a:rPr lang="en-GB" dirty="0" err="1">
                <a:latin typeface="+mn-lt"/>
              </a:rPr>
              <a:t>Dockerization</a:t>
            </a:r>
            <a:r>
              <a:rPr lang="en-GB" dirty="0">
                <a:latin typeface="+mn-lt"/>
              </a:rPr>
              <a:t> in </a:t>
            </a:r>
            <a:r>
              <a:rPr lang="en-GB" dirty="0" err="1">
                <a:latin typeface="+mn-lt"/>
              </a:rPr>
              <a:t>Kubernetes</a:t>
            </a:r>
            <a:r>
              <a:rPr lang="en-GB" dirty="0">
                <a:latin typeface="+mn-lt"/>
              </a:rPr>
              <a:t> Engine</a:t>
            </a: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Font typeface="+mj-lt"/>
              <a:buAutoNum type="arabicPeriod"/>
            </a:pPr>
            <a:endParaRPr lang="en-GB" dirty="0">
              <a:latin typeface="+mn-lt"/>
            </a:endParaRPr>
          </a:p>
          <a:p>
            <a:pPr marL="457200" indent="-457200">
              <a:buAutoNum type="arabicPeriod"/>
            </a:pPr>
            <a:endParaRPr lang="en-GB" dirty="0">
              <a:latin typeface="+mn-lt"/>
            </a:endParaRPr>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nSpc>
                <a:spcPct val="100000"/>
              </a:lnSpc>
              <a:spcBef>
                <a:spcPts val="100"/>
              </a:spcBef>
            </a:pPr>
            <a:r>
              <a:rPr sz="3600" u="sng" spc="-90">
                <a:latin typeface="+mn-lt"/>
              </a:rPr>
              <a:t>Challenge</a:t>
            </a:r>
            <a:r>
              <a:rPr lang="en-GB" sz="3600" u="sng" spc="-90" dirty="0">
                <a:latin typeface="+mn-lt"/>
              </a:rPr>
              <a:t>s</a:t>
            </a:r>
            <a:endParaRPr sz="3600" u="sng">
              <a:latin typeface="+mn-lt"/>
            </a:endParaRPr>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17</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descr="aws.png"/>
          <p:cNvPicPr>
            <a:picLocks noChangeAspect="1"/>
          </p:cNvPicPr>
          <p:nvPr/>
        </p:nvPicPr>
        <p:blipFill>
          <a:blip r:embed="rId2" cstate="print"/>
          <a:stretch>
            <a:fillRect/>
          </a:stretch>
        </p:blipFill>
        <p:spPr>
          <a:xfrm>
            <a:off x="2095472" y="1785926"/>
            <a:ext cx="2428892" cy="1143008"/>
          </a:xfrm>
          <a:prstGeom prst="rect">
            <a:avLst/>
          </a:prstGeom>
        </p:spPr>
      </p:pic>
      <p:pic>
        <p:nvPicPr>
          <p:cNvPr id="8" name="Picture 7" descr="gcp.png"/>
          <p:cNvPicPr>
            <a:picLocks noChangeAspect="1"/>
          </p:cNvPicPr>
          <p:nvPr/>
        </p:nvPicPr>
        <p:blipFill>
          <a:blip r:embed="rId3" cstate="print"/>
          <a:stretch>
            <a:fillRect/>
          </a:stretch>
        </p:blipFill>
        <p:spPr>
          <a:xfrm>
            <a:off x="4524364" y="1785926"/>
            <a:ext cx="2286016" cy="1143008"/>
          </a:xfrm>
          <a:prstGeom prst="rect">
            <a:avLst/>
          </a:prstGeom>
        </p:spPr>
      </p:pic>
      <p:pic>
        <p:nvPicPr>
          <p:cNvPr id="9" name="Picture 8" descr="kubernetes.png"/>
          <p:cNvPicPr>
            <a:picLocks noChangeAspect="1"/>
          </p:cNvPicPr>
          <p:nvPr/>
        </p:nvPicPr>
        <p:blipFill>
          <a:blip r:embed="rId4"/>
          <a:stretch>
            <a:fillRect/>
          </a:stretch>
        </p:blipFill>
        <p:spPr>
          <a:xfrm>
            <a:off x="2166910" y="4143380"/>
            <a:ext cx="2571768" cy="1071570"/>
          </a:xfrm>
          <a:prstGeom prst="rect">
            <a:avLst/>
          </a:prstGeom>
        </p:spPr>
      </p:pic>
      <p:sp>
        <p:nvSpPr>
          <p:cNvPr id="11" name="Rectangle 10"/>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53998"/>
          </a:xfrm>
        </p:spPr>
        <p:txBody>
          <a:bodyPr/>
          <a:lstStyle/>
          <a:p>
            <a:pPr algn="ctr"/>
            <a:r>
              <a:rPr lang="en-GB" sz="3600" u="sng" spc="-90" dirty="0">
                <a:latin typeface="+mn-lt"/>
              </a:rPr>
              <a:t>Learning</a:t>
            </a:r>
            <a:r>
              <a:rPr lang="en-GB" sz="3600" u="sng" spc="-270" dirty="0">
                <a:latin typeface="+mn-lt"/>
              </a:rPr>
              <a:t> </a:t>
            </a:r>
            <a:r>
              <a:rPr lang="en-GB" sz="3600" u="sng" spc="-90" dirty="0">
                <a:latin typeface="+mn-lt"/>
              </a:rPr>
              <a:t>Outcomes</a:t>
            </a:r>
            <a:endParaRPr lang="en-GB" u="sng" dirty="0">
              <a:latin typeface="+mn-lt"/>
            </a:endParaRPr>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18</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6" name="Picture 5" descr="docker.png"/>
          <p:cNvPicPr>
            <a:picLocks noChangeAspect="1"/>
          </p:cNvPicPr>
          <p:nvPr/>
        </p:nvPicPr>
        <p:blipFill>
          <a:blip r:embed="rId2"/>
          <a:stretch>
            <a:fillRect/>
          </a:stretch>
        </p:blipFill>
        <p:spPr>
          <a:xfrm>
            <a:off x="1666844" y="2571744"/>
            <a:ext cx="2500329" cy="1571636"/>
          </a:xfrm>
          <a:prstGeom prst="rect">
            <a:avLst/>
          </a:prstGeom>
        </p:spPr>
      </p:pic>
      <p:pic>
        <p:nvPicPr>
          <p:cNvPr id="7" name="Picture 6" descr="gcp.png"/>
          <p:cNvPicPr>
            <a:picLocks noChangeAspect="1"/>
          </p:cNvPicPr>
          <p:nvPr/>
        </p:nvPicPr>
        <p:blipFill>
          <a:blip r:embed="rId3" cstate="print"/>
          <a:stretch>
            <a:fillRect/>
          </a:stretch>
        </p:blipFill>
        <p:spPr>
          <a:xfrm>
            <a:off x="1666844" y="5000636"/>
            <a:ext cx="2643206" cy="1500198"/>
          </a:xfrm>
          <a:prstGeom prst="rect">
            <a:avLst/>
          </a:prstGeom>
        </p:spPr>
      </p:pic>
      <p:pic>
        <p:nvPicPr>
          <p:cNvPr id="8" name="Picture 7" descr="h20.png"/>
          <p:cNvPicPr>
            <a:picLocks noChangeAspect="1"/>
          </p:cNvPicPr>
          <p:nvPr/>
        </p:nvPicPr>
        <p:blipFill>
          <a:blip r:embed="rId4" cstate="print"/>
          <a:stretch>
            <a:fillRect/>
          </a:stretch>
        </p:blipFill>
        <p:spPr>
          <a:xfrm>
            <a:off x="8096264" y="2643182"/>
            <a:ext cx="2428892" cy="1428760"/>
          </a:xfrm>
          <a:prstGeom prst="rect">
            <a:avLst/>
          </a:prstGeom>
        </p:spPr>
      </p:pic>
      <p:pic>
        <p:nvPicPr>
          <p:cNvPr id="9" name="Picture 8" descr="kubernetes.png"/>
          <p:cNvPicPr>
            <a:picLocks noChangeAspect="1"/>
          </p:cNvPicPr>
          <p:nvPr/>
        </p:nvPicPr>
        <p:blipFill>
          <a:blip r:embed="rId5"/>
          <a:stretch>
            <a:fillRect/>
          </a:stretch>
        </p:blipFill>
        <p:spPr>
          <a:xfrm>
            <a:off x="7953388" y="5000636"/>
            <a:ext cx="2571768" cy="1500198"/>
          </a:xfrm>
          <a:prstGeom prst="rect">
            <a:avLst/>
          </a:prstGeom>
        </p:spPr>
      </p:pic>
      <p:pic>
        <p:nvPicPr>
          <p:cNvPr id="10" name="Picture 9" descr="sweetviz.png"/>
          <p:cNvPicPr>
            <a:picLocks noChangeAspect="1"/>
          </p:cNvPicPr>
          <p:nvPr/>
        </p:nvPicPr>
        <p:blipFill>
          <a:blip r:embed="rId6"/>
          <a:stretch>
            <a:fillRect/>
          </a:stretch>
        </p:blipFill>
        <p:spPr>
          <a:xfrm>
            <a:off x="1309654" y="928670"/>
            <a:ext cx="3143272" cy="928694"/>
          </a:xfrm>
          <a:prstGeom prst="rect">
            <a:avLst/>
          </a:prstGeom>
        </p:spPr>
      </p:pic>
      <p:pic>
        <p:nvPicPr>
          <p:cNvPr id="11" name="Picture 10" descr="pycaret.png"/>
          <p:cNvPicPr>
            <a:picLocks noChangeAspect="1"/>
          </p:cNvPicPr>
          <p:nvPr/>
        </p:nvPicPr>
        <p:blipFill>
          <a:blip r:embed="rId7"/>
          <a:stretch>
            <a:fillRect/>
          </a:stretch>
        </p:blipFill>
        <p:spPr>
          <a:xfrm>
            <a:off x="8024826" y="857232"/>
            <a:ext cx="2500330" cy="1357322"/>
          </a:xfrm>
          <a:prstGeom prst="rect">
            <a:avLst/>
          </a:prstGeom>
        </p:spPr>
      </p:pic>
      <p:sp>
        <p:nvSpPr>
          <p:cNvPr id="12" name="Rectangle 11"/>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orient="vert"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8755C9-053F-4B06-AC06-F6EB00DB67DB}"/>
              </a:ext>
            </a:extLst>
          </p:cNvPr>
          <p:cNvSpPr>
            <a:spLocks noGrp="1"/>
          </p:cNvSpPr>
          <p:nvPr>
            <p:ph type="title"/>
          </p:nvPr>
        </p:nvSpPr>
        <p:spPr>
          <a:xfrm>
            <a:off x="1602994" y="258825"/>
            <a:ext cx="8986011" cy="523220"/>
          </a:xfrm>
        </p:spPr>
        <p:txBody>
          <a:bodyPr/>
          <a:lstStyle/>
          <a:p>
            <a:r>
              <a:rPr lang="en-US" dirty="0">
                <a:latin typeface="+mn-lt"/>
              </a:rPr>
              <a:t>Project information</a:t>
            </a:r>
          </a:p>
        </p:txBody>
      </p:sp>
      <p:sp>
        <p:nvSpPr>
          <p:cNvPr id="3" name="Text Placeholder 2">
            <a:extLst>
              <a:ext uri="{FF2B5EF4-FFF2-40B4-BE49-F238E27FC236}">
                <a16:creationId xmlns="" xmlns:a16="http://schemas.microsoft.com/office/drawing/2014/main" id="{2C832020-C767-4F35-BF67-222F39104691}"/>
              </a:ext>
            </a:extLst>
          </p:cNvPr>
          <p:cNvSpPr>
            <a:spLocks noGrp="1"/>
          </p:cNvSpPr>
          <p:nvPr>
            <p:ph type="body" idx="1"/>
          </p:nvPr>
        </p:nvSpPr>
        <p:spPr>
          <a:xfrm>
            <a:off x="1652524" y="1461262"/>
            <a:ext cx="8886951" cy="5232202"/>
          </a:xfrm>
        </p:spPr>
        <p:txBody>
          <a:bodyPr/>
          <a:lstStyle/>
          <a:p>
            <a:r>
              <a:rPr lang="en-US" dirty="0" err="1">
                <a:latin typeface="+mn-lt"/>
              </a:rPr>
              <a:t>GitHub</a:t>
            </a:r>
            <a:r>
              <a:rPr lang="en-US" dirty="0">
                <a:latin typeface="+mn-lt"/>
              </a:rPr>
              <a:t>:  </a:t>
            </a:r>
            <a:r>
              <a:rPr lang="en-GB" dirty="0">
                <a:latin typeface="+mn-lt"/>
                <a:hlinkClick r:id="rId2"/>
              </a:rPr>
              <a:t>https://github.com/hemantgautam/breast_cancer_detection_main</a:t>
            </a:r>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US" dirty="0">
              <a:latin typeface="+mn-lt"/>
            </a:endParaRPr>
          </a:p>
          <a:p>
            <a:r>
              <a:rPr lang="en-US" dirty="0">
                <a:latin typeface="+mn-lt"/>
              </a:rPr>
              <a:t>Azure Link: </a:t>
            </a:r>
            <a:r>
              <a:rPr lang="en-GB" dirty="0">
                <a:latin typeface="+mn-lt"/>
                <a:hlinkClick r:id="rId3"/>
              </a:rPr>
              <a:t>https://breastcancermodeldetection.azurewebsites.net/</a:t>
            </a:r>
            <a:endParaRPr lang="en-GB" dirty="0">
              <a:latin typeface="+mn-lt"/>
            </a:endParaRPr>
          </a:p>
          <a:p>
            <a:endParaRPr lang="en-GB" dirty="0">
              <a:latin typeface="+mn-lt"/>
            </a:endParaRPr>
          </a:p>
          <a:p>
            <a:endParaRPr lang="en-GB" dirty="0">
              <a:latin typeface="+mn-lt"/>
            </a:endParaRPr>
          </a:p>
          <a:p>
            <a:endParaRPr lang="en-GB" dirty="0">
              <a:latin typeface="+mn-lt"/>
            </a:endParaRPr>
          </a:p>
          <a:p>
            <a:endParaRPr lang="en-US" dirty="0">
              <a:latin typeface="+mn-lt"/>
            </a:endParaRPr>
          </a:p>
          <a:p>
            <a:endParaRPr lang="en-US" dirty="0">
              <a:latin typeface="+mn-lt"/>
            </a:endParaRPr>
          </a:p>
          <a:p>
            <a:r>
              <a:rPr lang="en-US" dirty="0">
                <a:latin typeface="+mn-lt"/>
              </a:rPr>
              <a:t>LLD document link: </a:t>
            </a:r>
            <a:r>
              <a:rPr lang="en-GB" dirty="0">
                <a:latin typeface="+mn-lt"/>
                <a:hlinkClick r:id="rId4"/>
              </a:rPr>
              <a:t>https://github.com/hemantgautam/breast_cancer_detection_main/blob/master/documents/Breast_Cancer_Detection_LLD.docx</a:t>
            </a:r>
            <a:endParaRPr lang="en-US" dirty="0">
              <a:latin typeface="+mn-lt"/>
            </a:endParaRPr>
          </a:p>
          <a:p>
            <a:endParaRPr lang="en-US" dirty="0">
              <a:latin typeface="+mn-lt"/>
            </a:endParaRPr>
          </a:p>
        </p:txBody>
      </p:sp>
      <p:pic>
        <p:nvPicPr>
          <p:cNvPr id="4" name="Picture 3" descr="github.png"/>
          <p:cNvPicPr>
            <a:picLocks noChangeAspect="1"/>
          </p:cNvPicPr>
          <p:nvPr/>
        </p:nvPicPr>
        <p:blipFill>
          <a:blip r:embed="rId5" cstate="print"/>
          <a:stretch>
            <a:fillRect/>
          </a:stretch>
        </p:blipFill>
        <p:spPr>
          <a:xfrm>
            <a:off x="1666844" y="1928802"/>
            <a:ext cx="1857388" cy="1000132"/>
          </a:xfrm>
          <a:prstGeom prst="rect">
            <a:avLst/>
          </a:prstGeom>
        </p:spPr>
      </p:pic>
      <p:pic>
        <p:nvPicPr>
          <p:cNvPr id="5" name="Picture 4" descr="azure.jpg"/>
          <p:cNvPicPr>
            <a:picLocks noChangeAspect="1"/>
          </p:cNvPicPr>
          <p:nvPr/>
        </p:nvPicPr>
        <p:blipFill>
          <a:blip r:embed="rId6" cstate="print"/>
          <a:stretch>
            <a:fillRect/>
          </a:stretch>
        </p:blipFill>
        <p:spPr>
          <a:xfrm>
            <a:off x="1666844" y="4071942"/>
            <a:ext cx="1785950" cy="952492"/>
          </a:xfrm>
          <a:prstGeom prst="rect">
            <a:avLst/>
          </a:prstGeom>
        </p:spPr>
      </p:pic>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19</a:t>
            </a:fld>
            <a:endParaRPr spc="-5" dirty="0"/>
          </a:p>
        </p:txBody>
      </p:sp>
    </p:spTree>
    <p:extLst>
      <p:ext uri="{BB962C8B-B14F-4D97-AF65-F5344CB8AC3E}">
        <p14:creationId xmlns="" xmlns:p14="http://schemas.microsoft.com/office/powerpoint/2010/main" val="242542250"/>
      </p:ext>
    </p:extLst>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677108"/>
          </a:xfrm>
        </p:spPr>
        <p:txBody>
          <a:bodyPr/>
          <a:lstStyle/>
          <a:p>
            <a:pPr algn="ctr"/>
            <a:r>
              <a:rPr lang="en-GB" sz="4400" u="sng" spc="-20" dirty="0">
                <a:latin typeface="+mn-lt"/>
              </a:rPr>
              <a:t>Breast </a:t>
            </a:r>
            <a:r>
              <a:rPr lang="en-GB" sz="4400" u="sng" dirty="0">
                <a:latin typeface="+mn-lt"/>
              </a:rPr>
              <a:t>Cancer</a:t>
            </a:r>
            <a:r>
              <a:rPr lang="en-GB" sz="4400" u="sng" spc="10" dirty="0">
                <a:latin typeface="+mn-lt"/>
              </a:rPr>
              <a:t> </a:t>
            </a:r>
            <a:r>
              <a:rPr lang="en-GB" sz="4400" u="sng" spc="-5" dirty="0">
                <a:latin typeface="+mn-lt"/>
              </a:rPr>
              <a:t>Diagnosis</a:t>
            </a:r>
            <a:endParaRPr lang="en-GB" sz="4400" u="sng" dirty="0">
              <a:latin typeface="+mn-lt"/>
            </a:endParaRPr>
          </a:p>
        </p:txBody>
      </p:sp>
      <p:pic>
        <p:nvPicPr>
          <p:cNvPr id="5" name="Picture 4" descr="189.jpg"/>
          <p:cNvPicPr>
            <a:picLocks noChangeAspect="1"/>
          </p:cNvPicPr>
          <p:nvPr/>
        </p:nvPicPr>
        <p:blipFill>
          <a:blip r:embed="rId2"/>
          <a:stretch>
            <a:fillRect/>
          </a:stretch>
        </p:blipFill>
        <p:spPr>
          <a:xfrm>
            <a:off x="5172075" y="2514600"/>
            <a:ext cx="7019925" cy="3943350"/>
          </a:xfrm>
          <a:prstGeom prst="rect">
            <a:avLst/>
          </a:prstGeom>
        </p:spPr>
      </p:pic>
      <p:sp>
        <p:nvSpPr>
          <p:cNvPr id="6" name="object 6"/>
          <p:cNvSpPr/>
          <p:nvPr/>
        </p:nvSpPr>
        <p:spPr>
          <a:xfrm>
            <a:off x="5167306" y="2071678"/>
            <a:ext cx="1335658" cy="1281429"/>
          </a:xfrm>
          <a:prstGeom prst="rect">
            <a:avLst/>
          </a:prstGeom>
          <a:blipFill>
            <a:blip r:embed="rId3" cstate="print"/>
            <a:stretch>
              <a:fillRect/>
            </a:stretch>
          </a:blipFill>
        </p:spPr>
        <p:txBody>
          <a:bodyPr wrap="square" lIns="0" tIns="0" rIns="0" bIns="0" rtlCol="0"/>
          <a:lstStyle/>
          <a:p>
            <a:endParaRPr/>
          </a:p>
        </p:txBody>
      </p:sp>
      <p:sp>
        <p:nvSpPr>
          <p:cNvPr id="10" name="Rectangle 9"/>
          <p:cNvSpPr/>
          <p:nvPr/>
        </p:nvSpPr>
        <p:spPr>
          <a:xfrm>
            <a:off x="1143000" y="6488668"/>
            <a:ext cx="1144737" cy="461665"/>
          </a:xfrm>
          <a:prstGeom prst="rect">
            <a:avLst/>
          </a:prstGeom>
        </p:spPr>
        <p:txBody>
          <a:bodyPr wrap="none">
            <a:spAutoFit/>
          </a:bodyPr>
          <a:lstStyle/>
          <a:p>
            <a:pPr marL="12700">
              <a:spcBef>
                <a:spcPts val="40"/>
              </a:spcBef>
            </a:pPr>
            <a:r>
              <a:rPr lang="en-GB" sz="1200" spc="-5" dirty="0" err="1"/>
              <a:t>Hemant</a:t>
            </a:r>
            <a:r>
              <a:rPr lang="en-GB" sz="1200" spc="-5" dirty="0"/>
              <a:t> &amp; Jane</a:t>
            </a:r>
          </a:p>
          <a:p>
            <a:pPr marL="12700">
              <a:lnSpc>
                <a:spcPct val="100000"/>
              </a:lnSpc>
              <a:spcBef>
                <a:spcPts val="40"/>
              </a:spcBef>
            </a:pPr>
            <a:endParaRPr lang="en-GB" sz="1200" spc="-5" dirty="0"/>
          </a:p>
        </p:txBody>
      </p:sp>
      <p:sp>
        <p:nvSpPr>
          <p:cNvPr id="12"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spTree>
  </p:cSld>
  <p:clrMapOvr>
    <a:masterClrMapping/>
  </p:clrMapOvr>
  <p:transition spd="med">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8986011" cy="523220"/>
          </a:xfrm>
        </p:spPr>
        <p:txBody>
          <a:bodyPr/>
          <a:lstStyle/>
          <a:p>
            <a:r>
              <a:rPr lang="en-GB" u="sng" dirty="0">
                <a:latin typeface="+mn-lt"/>
              </a:rPr>
              <a:t>Conclusions</a:t>
            </a:r>
          </a:p>
        </p:txBody>
      </p:sp>
      <p:sp>
        <p:nvSpPr>
          <p:cNvPr id="3" name="Text Placeholder 2"/>
          <p:cNvSpPr>
            <a:spLocks noGrp="1"/>
          </p:cNvSpPr>
          <p:nvPr>
            <p:ph type="body" idx="1"/>
          </p:nvPr>
        </p:nvSpPr>
        <p:spPr>
          <a:xfrm>
            <a:off x="1666844" y="1071546"/>
            <a:ext cx="8886951" cy="4308872"/>
          </a:xfrm>
        </p:spPr>
        <p:txBody>
          <a:bodyPr/>
          <a:lstStyle/>
          <a:p>
            <a:pPr>
              <a:buFont typeface="Wingdings" pitchFamily="2" charset="2"/>
              <a:buChar char="v"/>
            </a:pPr>
            <a:r>
              <a:rPr lang="en-GB" dirty="0">
                <a:latin typeface="+mn-lt"/>
              </a:rPr>
              <a:t> 	Breast cancer if found at an early stage will help save lives of thousands of 	women</a:t>
            </a:r>
          </a:p>
          <a:p>
            <a:pPr>
              <a:buFont typeface="Wingdings" pitchFamily="2" charset="2"/>
              <a:buChar char="v"/>
            </a:pPr>
            <a:endParaRPr lang="en-GB" dirty="0">
              <a:latin typeface="+mn-lt"/>
            </a:endParaRPr>
          </a:p>
          <a:p>
            <a:pPr>
              <a:buFont typeface="Wingdings" pitchFamily="2" charset="2"/>
              <a:buChar char="v"/>
            </a:pPr>
            <a:r>
              <a:rPr lang="en-GB" dirty="0">
                <a:latin typeface="+mn-lt"/>
              </a:rPr>
              <a:t> 	This project helps the patients and doctors to gather as much    	information as they can. </a:t>
            </a:r>
          </a:p>
          <a:p>
            <a:pPr>
              <a:buFont typeface="Wingdings" pitchFamily="2" charset="2"/>
              <a:buChar char="v"/>
            </a:pPr>
            <a:endParaRPr lang="en-GB" dirty="0">
              <a:latin typeface="+mn-lt"/>
            </a:endParaRPr>
          </a:p>
          <a:p>
            <a:pPr>
              <a:buFont typeface="Wingdings" pitchFamily="2" charset="2"/>
              <a:buChar char="v"/>
            </a:pPr>
            <a:r>
              <a:rPr lang="en-GB" dirty="0">
                <a:latin typeface="+mn-lt"/>
              </a:rPr>
              <a:t> 	UCI repository helped us to get the data for this project  done	by us. By using 	machine learning algorithms we will be able to classify and predict the 	cancer into </a:t>
            </a:r>
            <a:r>
              <a:rPr lang="en-GB" b="1" spc="-5" dirty="0">
                <a:latin typeface="+mn-lt"/>
                <a:ea typeface="MingLiU_HKSCS-ExtB" pitchFamily="18" charset="-120"/>
                <a:cs typeface="Myanmar Text"/>
              </a:rPr>
              <a:t>Benign</a:t>
            </a:r>
            <a:r>
              <a:rPr lang="en-GB" b="1" dirty="0">
                <a:latin typeface="+mn-lt"/>
              </a:rPr>
              <a:t> </a:t>
            </a:r>
            <a:r>
              <a:rPr lang="en-GB" dirty="0">
                <a:latin typeface="+mn-lt"/>
              </a:rPr>
              <a:t>or </a:t>
            </a:r>
            <a:r>
              <a:rPr lang="en-GB" b="1" dirty="0">
                <a:latin typeface="+mn-lt"/>
              </a:rPr>
              <a:t>Malignant</a:t>
            </a:r>
            <a:r>
              <a:rPr lang="en-GB" dirty="0">
                <a:latin typeface="+mn-lt"/>
              </a:rPr>
              <a:t>.</a:t>
            </a:r>
          </a:p>
          <a:p>
            <a:pPr>
              <a:buFont typeface="Wingdings" pitchFamily="2" charset="2"/>
              <a:buChar char="v"/>
            </a:pPr>
            <a:endParaRPr lang="en-GB" dirty="0">
              <a:latin typeface="+mn-lt"/>
            </a:endParaRPr>
          </a:p>
          <a:p>
            <a:pPr>
              <a:buFont typeface="Wingdings" pitchFamily="2" charset="2"/>
              <a:buChar char="v"/>
            </a:pPr>
            <a:r>
              <a:rPr lang="en-GB" dirty="0">
                <a:latin typeface="+mn-lt"/>
              </a:rPr>
              <a:t> 	In this project, four classification algorithms are used to find the best results 	and Random forest has given the best accuracy of 97%</a:t>
            </a:r>
          </a:p>
          <a:p>
            <a:pPr>
              <a:buFont typeface="Wingdings" pitchFamily="2" charset="2"/>
              <a:buChar char="v"/>
            </a:pPr>
            <a:endParaRPr lang="en-GB" dirty="0">
              <a:latin typeface="+mn-lt"/>
            </a:endParaRP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20</a:t>
            </a:fld>
            <a:endParaRPr spc="-5" dirty="0"/>
          </a:p>
        </p:txBody>
      </p:sp>
    </p:spTree>
  </p:cSld>
  <p:clrMapOvr>
    <a:masterClrMapping/>
  </p:clrMapOvr>
  <p:transition spd="med">
    <p:diamon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u="sng" dirty="0">
                <a:latin typeface="+mn-lt"/>
              </a:rPr>
              <a:t>Acknowledgment</a:t>
            </a:r>
          </a:p>
        </p:txBody>
      </p:sp>
      <p:sp>
        <p:nvSpPr>
          <p:cNvPr id="3" name="Text Placeholder 2"/>
          <p:cNvSpPr>
            <a:spLocks noGrp="1"/>
          </p:cNvSpPr>
          <p:nvPr>
            <p:ph type="body" idx="1"/>
          </p:nvPr>
        </p:nvSpPr>
        <p:spPr>
          <a:xfrm>
            <a:off x="1652524" y="1461262"/>
            <a:ext cx="8886951" cy="2154436"/>
          </a:xfrm>
        </p:spPr>
        <p:txBody>
          <a:bodyPr/>
          <a:lstStyle/>
          <a:p>
            <a:r>
              <a:rPr lang="en-GB" dirty="0">
                <a:latin typeface="+mn-lt"/>
              </a:rPr>
              <a:t>We would like to thank our Project Lead Mr. </a:t>
            </a:r>
            <a:r>
              <a:rPr lang="en-GB" dirty="0" err="1">
                <a:latin typeface="+mn-lt"/>
              </a:rPr>
              <a:t>Mohit</a:t>
            </a:r>
            <a:r>
              <a:rPr lang="en-GB" dirty="0">
                <a:latin typeface="+mn-lt"/>
              </a:rPr>
              <a:t> </a:t>
            </a:r>
            <a:r>
              <a:rPr lang="en-GB" dirty="0" err="1">
                <a:latin typeface="+mn-lt"/>
              </a:rPr>
              <a:t>Kashyap</a:t>
            </a:r>
            <a:r>
              <a:rPr lang="en-GB" dirty="0">
                <a:latin typeface="+mn-lt"/>
              </a:rPr>
              <a:t>  &amp; Mr. </a:t>
            </a:r>
            <a:r>
              <a:rPr lang="en-GB" dirty="0" err="1">
                <a:latin typeface="+mn-lt"/>
              </a:rPr>
              <a:t>Virat</a:t>
            </a:r>
            <a:r>
              <a:rPr lang="en-GB" dirty="0">
                <a:latin typeface="+mn-lt"/>
              </a:rPr>
              <a:t> </a:t>
            </a:r>
            <a:r>
              <a:rPr lang="en-GB" dirty="0" err="1">
                <a:latin typeface="+mn-lt"/>
              </a:rPr>
              <a:t>Sagar</a:t>
            </a:r>
            <a:r>
              <a:rPr lang="en-GB" dirty="0">
                <a:latin typeface="+mn-lt"/>
              </a:rPr>
              <a:t> for their continuous support and valuable suggestions throughout this work carried out by us. </a:t>
            </a:r>
          </a:p>
          <a:p>
            <a:endParaRPr lang="en-GB" dirty="0">
              <a:latin typeface="+mn-lt"/>
            </a:endParaRPr>
          </a:p>
          <a:p>
            <a:endParaRPr lang="en-GB" dirty="0">
              <a:latin typeface="+mn-lt"/>
            </a:endParaRPr>
          </a:p>
          <a:p>
            <a:r>
              <a:rPr lang="en-GB" dirty="0">
                <a:latin typeface="+mn-lt"/>
              </a:rPr>
              <a:t>We would also like to thank Mr. </a:t>
            </a:r>
            <a:r>
              <a:rPr lang="en-GB" dirty="0" err="1">
                <a:latin typeface="+mn-lt"/>
              </a:rPr>
              <a:t>Sudhanshu</a:t>
            </a:r>
            <a:r>
              <a:rPr lang="en-GB" dirty="0">
                <a:latin typeface="+mn-lt"/>
              </a:rPr>
              <a:t> Kumar, CEO &amp; Chief AI Engineer, </a:t>
            </a:r>
            <a:r>
              <a:rPr lang="en-GB" dirty="0" err="1">
                <a:latin typeface="+mn-lt"/>
              </a:rPr>
              <a:t>iNeuron</a:t>
            </a:r>
            <a:r>
              <a:rPr lang="en-GB" dirty="0">
                <a:latin typeface="+mn-lt"/>
              </a:rPr>
              <a:t> Bangalore for giving us an opportunity to do an internship.</a:t>
            </a: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21</a:t>
            </a:fld>
            <a:endParaRPr spc="-5" dirty="0"/>
          </a:p>
        </p:txBody>
      </p:sp>
    </p:spTree>
  </p:cSld>
  <p:clrMapOvr>
    <a:masterClrMapping/>
  </p:clrMapOvr>
  <p:transition spd="med">
    <p:cover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r>
              <a:rPr lang="en-GB" u="sng" dirty="0">
                <a:latin typeface="+mn-lt"/>
              </a:rPr>
              <a:t>References</a:t>
            </a:r>
          </a:p>
        </p:txBody>
      </p:sp>
      <p:sp>
        <p:nvSpPr>
          <p:cNvPr id="3" name="Text Placeholder 2"/>
          <p:cNvSpPr>
            <a:spLocks noGrp="1"/>
          </p:cNvSpPr>
          <p:nvPr>
            <p:ph type="body" idx="1"/>
          </p:nvPr>
        </p:nvSpPr>
        <p:spPr>
          <a:xfrm>
            <a:off x="1652524" y="1461262"/>
            <a:ext cx="8886951" cy="4308872"/>
          </a:xfrm>
        </p:spPr>
        <p:txBody>
          <a:bodyPr/>
          <a:lstStyle/>
          <a:p>
            <a:pPr>
              <a:buFont typeface="Wingdings" pitchFamily="2" charset="2"/>
              <a:buChar char="v"/>
            </a:pPr>
            <a:r>
              <a:rPr lang="en-GB" dirty="0">
                <a:latin typeface="+mn-lt"/>
              </a:rPr>
              <a:t> 	Ultrasound characterisation of breast masses, The Indian  journal of   	radiology imaging by S. </a:t>
            </a:r>
            <a:r>
              <a:rPr lang="en-GB" dirty="0" err="1">
                <a:latin typeface="+mn-lt"/>
              </a:rPr>
              <a:t>Gokhale</a:t>
            </a:r>
            <a:r>
              <a:rPr lang="en-GB" dirty="0">
                <a:latin typeface="+mn-lt"/>
              </a:rPr>
              <a:t>., Vol. 19, pp. 242-249, 2009.</a:t>
            </a:r>
          </a:p>
          <a:p>
            <a:r>
              <a:rPr lang="en-GB" dirty="0">
                <a:latin typeface="+mn-lt"/>
              </a:rPr>
              <a:t>	K. </a:t>
            </a:r>
            <a:r>
              <a:rPr lang="en-GB" dirty="0" err="1">
                <a:latin typeface="+mn-lt"/>
              </a:rPr>
              <a:t>Elissa</a:t>
            </a:r>
            <a:r>
              <a:rPr lang="en-GB" dirty="0">
                <a:latin typeface="+mn-lt"/>
              </a:rPr>
              <a:t>, Title of paper if known, unpublished.</a:t>
            </a:r>
          </a:p>
          <a:p>
            <a:endParaRPr lang="en-GB" dirty="0">
              <a:latin typeface="+mn-lt"/>
            </a:endParaRPr>
          </a:p>
          <a:p>
            <a:pPr>
              <a:buFont typeface="Wingdings" pitchFamily="2" charset="2"/>
              <a:buChar char="v"/>
            </a:pPr>
            <a:r>
              <a:rPr lang="en-GB" dirty="0">
                <a:latin typeface="+mn-lt"/>
              </a:rPr>
              <a:t> 	Breast Cancer Prediction Using Genetic Algorithm Based Ensemble Approach 	by </a:t>
            </a:r>
            <a:r>
              <a:rPr lang="en-GB" dirty="0" err="1">
                <a:latin typeface="+mn-lt"/>
              </a:rPr>
              <a:t>Pragya</a:t>
            </a:r>
            <a:r>
              <a:rPr lang="en-GB" dirty="0">
                <a:latin typeface="+mn-lt"/>
              </a:rPr>
              <a:t> </a:t>
            </a:r>
            <a:r>
              <a:rPr lang="en-GB" dirty="0" err="1">
                <a:latin typeface="+mn-lt"/>
              </a:rPr>
              <a:t>Chauhan</a:t>
            </a:r>
            <a:r>
              <a:rPr lang="en-GB" dirty="0">
                <a:latin typeface="+mn-lt"/>
              </a:rPr>
              <a:t> and </a:t>
            </a:r>
            <a:r>
              <a:rPr lang="en-GB" dirty="0" err="1">
                <a:latin typeface="+mn-lt"/>
              </a:rPr>
              <a:t>Amit</a:t>
            </a:r>
            <a:r>
              <a:rPr lang="en-GB" dirty="0">
                <a:latin typeface="+mn-lt"/>
              </a:rPr>
              <a:t> Swami, 18 October 2018</a:t>
            </a:r>
          </a:p>
          <a:p>
            <a:pPr>
              <a:buFont typeface="Wingdings" pitchFamily="2" charset="2"/>
              <a:buChar char="v"/>
            </a:pPr>
            <a:endParaRPr lang="en-GB" dirty="0">
              <a:latin typeface="+mn-lt"/>
            </a:endParaRPr>
          </a:p>
          <a:p>
            <a:pPr>
              <a:buFont typeface="Wingdings" pitchFamily="2" charset="2"/>
              <a:buChar char="v"/>
            </a:pPr>
            <a:r>
              <a:rPr lang="en-GB" dirty="0">
                <a:latin typeface="+mn-lt"/>
              </a:rPr>
              <a:t> 	On Breast Cancer Detection: An Application of Machine Learning 	Algorithms on the Wisconsin Diagnostic Dataset by </a:t>
            </a:r>
            <a:r>
              <a:rPr lang="en-GB" dirty="0" err="1">
                <a:latin typeface="+mn-lt"/>
              </a:rPr>
              <a:t>Abien</a:t>
            </a:r>
            <a:r>
              <a:rPr lang="en-GB" dirty="0">
                <a:latin typeface="+mn-lt"/>
              </a:rPr>
              <a:t> Fred  </a:t>
            </a:r>
            <a:r>
              <a:rPr lang="en-GB" dirty="0" err="1">
                <a:latin typeface="+mn-lt"/>
              </a:rPr>
              <a:t>M.Agarap</a:t>
            </a:r>
            <a:r>
              <a:rPr lang="en-GB" dirty="0">
                <a:latin typeface="+mn-lt"/>
              </a:rPr>
              <a:t>, 7 	February 2019</a:t>
            </a:r>
          </a:p>
          <a:p>
            <a:pPr>
              <a:buFont typeface="Wingdings" pitchFamily="2" charset="2"/>
              <a:buChar char="v"/>
            </a:pPr>
            <a:endParaRPr lang="en-GB" dirty="0">
              <a:latin typeface="+mn-lt"/>
            </a:endParaRPr>
          </a:p>
          <a:p>
            <a:pPr>
              <a:buFont typeface="Wingdings" pitchFamily="2" charset="2"/>
              <a:buChar char="v"/>
            </a:pPr>
            <a:r>
              <a:rPr lang="en-GB" dirty="0">
                <a:latin typeface="+mn-lt"/>
              </a:rPr>
              <a:t> 	Analysis of Machine Learning Techniques for Breast Cancer Prediction by 	the </a:t>
            </a:r>
            <a:r>
              <a:rPr lang="en-GB" dirty="0" err="1">
                <a:latin typeface="+mn-lt"/>
              </a:rPr>
              <a:t>Priyanka</a:t>
            </a:r>
            <a:r>
              <a:rPr lang="en-GB" dirty="0">
                <a:latin typeface="+mn-lt"/>
              </a:rPr>
              <a:t> Gupta and Prof. </a:t>
            </a:r>
            <a:r>
              <a:rPr lang="en-GB" dirty="0" err="1">
                <a:latin typeface="+mn-lt"/>
              </a:rPr>
              <a:t>Shalini</a:t>
            </a:r>
            <a:r>
              <a:rPr lang="en-GB" dirty="0">
                <a:latin typeface="+mn-lt"/>
              </a:rPr>
              <a:t> L of VIT university, Vellore, 5 May 2018.</a:t>
            </a: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22</a:t>
            </a:fld>
            <a:endParaRPr spc="-5" dirty="0"/>
          </a:p>
        </p:txBody>
      </p:sp>
    </p:spTree>
  </p:cSld>
  <p:clrMapOvr>
    <a:masterClrMapping/>
  </p:clrMapOvr>
  <p:transition spd="med">
    <p:plu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23</a:t>
            </a:fld>
            <a:endParaRPr spc="-5" dirty="0"/>
          </a:p>
        </p:txBody>
      </p:sp>
      <p:sp>
        <p:nvSpPr>
          <p:cNvPr id="5"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69" y="483745"/>
            <a:ext cx="5165090" cy="543560"/>
          </a:xfrm>
          <a:prstGeom prst="rect">
            <a:avLst/>
          </a:prstGeom>
        </p:spPr>
        <p:txBody>
          <a:bodyPr vert="horz" wrap="square" lIns="0" tIns="12065" rIns="0" bIns="0" rtlCol="0">
            <a:spAutoFit/>
          </a:bodyPr>
          <a:lstStyle/>
          <a:p>
            <a:pPr marL="12700" algn="l">
              <a:lnSpc>
                <a:spcPct val="100000"/>
              </a:lnSpc>
              <a:spcBef>
                <a:spcPts val="95"/>
              </a:spcBef>
            </a:pPr>
            <a:r>
              <a:rPr u="sng" spc="-15" dirty="0">
                <a:latin typeface="+mn-lt"/>
                <a:cs typeface="Caladea"/>
              </a:rPr>
              <a:t>Breast </a:t>
            </a:r>
            <a:r>
              <a:rPr u="sng" spc="-5" dirty="0">
                <a:latin typeface="+mn-lt"/>
                <a:cs typeface="Caladea"/>
              </a:rPr>
              <a:t>Cancer: An</a:t>
            </a:r>
            <a:r>
              <a:rPr u="sng" spc="30" dirty="0">
                <a:latin typeface="+mn-lt"/>
                <a:cs typeface="Caladea"/>
              </a:rPr>
              <a:t> </a:t>
            </a:r>
            <a:r>
              <a:rPr u="sng" spc="-15" dirty="0">
                <a:latin typeface="+mn-lt"/>
                <a:cs typeface="Caladea"/>
              </a:rPr>
              <a:t>Overview</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3" name="object 3"/>
          <p:cNvSpPr txBox="1">
            <a:spLocks noGrp="1"/>
          </p:cNvSpPr>
          <p:nvPr>
            <p:ph type="body" idx="1"/>
          </p:nvPr>
        </p:nvSpPr>
        <p:spPr>
          <a:xfrm>
            <a:off x="1602804" y="1273987"/>
            <a:ext cx="8886951" cy="4310026"/>
          </a:xfrm>
          <a:prstGeom prst="rect">
            <a:avLst/>
          </a:prstGeom>
        </p:spPr>
        <p:txBody>
          <a:bodyPr vert="horz" wrap="square" lIns="0" tIns="63500" rIns="0" bIns="0" rtlCol="0">
            <a:spAutoFit/>
          </a:bodyPr>
          <a:lstStyle/>
          <a:p>
            <a:pPr>
              <a:buFont typeface="Wingdings" pitchFamily="2" charset="2"/>
              <a:buChar char="Ø"/>
            </a:pPr>
            <a:r>
              <a:rPr lang="en-GB" sz="2400" spc="-5" dirty="0">
                <a:latin typeface="+mn-lt"/>
                <a:ea typeface="MingLiU_HKSCS-ExtB" pitchFamily="18" charset="-120"/>
                <a:cs typeface="Myanmar Text"/>
              </a:rPr>
              <a:t> The most common cancer in women</a:t>
            </a:r>
            <a:r>
              <a:rPr lang="en-GB" sz="2400" spc="-15" dirty="0">
                <a:latin typeface="+mn-lt"/>
                <a:ea typeface="MingLiU_HKSCS-ExtB" pitchFamily="18" charset="-120"/>
                <a:cs typeface="Myanmar Text"/>
              </a:rPr>
              <a:t> </a:t>
            </a:r>
            <a:r>
              <a:rPr lang="en-GB" sz="2400" spc="-5" dirty="0">
                <a:latin typeface="+mn-lt"/>
                <a:ea typeface="MingLiU_HKSCS-ExtB" pitchFamily="18" charset="-120"/>
                <a:cs typeface="Myanmar Text"/>
              </a:rPr>
              <a:t>worldwide.</a:t>
            </a:r>
          </a:p>
          <a:p>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The </a:t>
            </a:r>
            <a:r>
              <a:rPr lang="en-GB" sz="2400" spc="-10" dirty="0">
                <a:latin typeface="+mn-lt"/>
                <a:ea typeface="MingLiU_HKSCS-ExtB" pitchFamily="18" charset="-120"/>
                <a:cs typeface="Myanmar Text"/>
              </a:rPr>
              <a:t>principle </a:t>
            </a:r>
            <a:r>
              <a:rPr lang="en-GB" sz="2400" spc="-5" dirty="0">
                <a:latin typeface="+mn-lt"/>
                <a:ea typeface="MingLiU_HKSCS-ExtB" pitchFamily="18" charset="-120"/>
                <a:cs typeface="Myanmar Text"/>
              </a:rPr>
              <a:t>cause of death from cancer among women</a:t>
            </a:r>
            <a:r>
              <a:rPr lang="en-GB" sz="2400" spc="40" dirty="0">
                <a:latin typeface="+mn-lt"/>
                <a:ea typeface="MingLiU_HKSCS-ExtB" pitchFamily="18" charset="-120"/>
                <a:cs typeface="Myanmar Text"/>
              </a:rPr>
              <a:t> </a:t>
            </a:r>
            <a:r>
              <a:rPr lang="en-GB" sz="2400" spc="-5" dirty="0">
                <a:latin typeface="+mn-lt"/>
                <a:ea typeface="MingLiU_HKSCS-ExtB" pitchFamily="18" charset="-120"/>
                <a:cs typeface="Myanmar Text"/>
              </a:rPr>
              <a:t>globally.</a:t>
            </a:r>
          </a:p>
          <a:p>
            <a:pPr>
              <a:buFont typeface="Wingdings" pitchFamily="2" charset="2"/>
              <a:buChar char="Ø"/>
            </a:pPr>
            <a:endParaRPr lang="en-GB" sz="2400"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detection is the </a:t>
            </a:r>
            <a:r>
              <a:rPr lang="en-GB" sz="2400" spc="-10" dirty="0">
                <a:latin typeface="+mn-lt"/>
                <a:ea typeface="MingLiU_HKSCS-ExtB" pitchFamily="18" charset="-120"/>
                <a:cs typeface="Myanmar Text"/>
              </a:rPr>
              <a:t>most </a:t>
            </a:r>
            <a:r>
              <a:rPr lang="en-GB" sz="2400" spc="-5" dirty="0">
                <a:latin typeface="+mn-lt"/>
                <a:ea typeface="MingLiU_HKSCS-ExtB" pitchFamily="18" charset="-120"/>
                <a:cs typeface="Myanmar Text"/>
              </a:rPr>
              <a:t>effective way to reduce breast cancer</a:t>
            </a:r>
            <a:r>
              <a:rPr lang="en-GB" sz="2400" spc="75" dirty="0">
                <a:latin typeface="+mn-lt"/>
                <a:ea typeface="MingLiU_HKSCS-ExtB" pitchFamily="18" charset="-120"/>
                <a:cs typeface="Myanmar Text"/>
              </a:rPr>
              <a:t> </a:t>
            </a:r>
            <a:r>
              <a:rPr lang="en-GB" sz="2400" spc="-5" dirty="0">
                <a:latin typeface="+mn-lt"/>
                <a:ea typeface="MingLiU_HKSCS-ExtB" pitchFamily="18" charset="-120"/>
                <a:cs typeface="Myanmar Text"/>
              </a:rPr>
              <a:t>deaths.</a:t>
            </a:r>
          </a:p>
          <a:p>
            <a:pPr>
              <a:buFont typeface="Wingdings" pitchFamily="2" charset="2"/>
              <a:buChar char="Ø"/>
            </a:pPr>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diagnosis requires </a:t>
            </a:r>
            <a:r>
              <a:rPr lang="en-GB" sz="2400" dirty="0">
                <a:latin typeface="+mn-lt"/>
                <a:ea typeface="MingLiU_HKSCS-ExtB" pitchFamily="18" charset="-120"/>
                <a:cs typeface="Myanmar Text"/>
              </a:rPr>
              <a:t>an </a:t>
            </a:r>
            <a:r>
              <a:rPr lang="en-GB" sz="2400" spc="-5" dirty="0">
                <a:latin typeface="+mn-lt"/>
                <a:ea typeface="MingLiU_HKSCS-ExtB" pitchFamily="18" charset="-120"/>
                <a:cs typeface="Myanmar Text"/>
              </a:rPr>
              <a:t>accurate and reliable procedure to </a:t>
            </a:r>
            <a:r>
              <a:rPr lang="en-GB" sz="2400" spc="-10" dirty="0">
                <a:latin typeface="+mn-lt"/>
                <a:ea typeface="MingLiU_HKSCS-ExtB" pitchFamily="18" charset="-120"/>
                <a:cs typeface="Myanmar Text"/>
              </a:rPr>
              <a:t>distinguish </a:t>
            </a:r>
            <a:r>
              <a:rPr lang="en-GB" sz="2400" spc="-5" dirty="0">
                <a:latin typeface="+mn-lt"/>
                <a:ea typeface="MingLiU_HKSCS-ExtB" pitchFamily="18" charset="-120"/>
                <a:cs typeface="Myanmar Text"/>
              </a:rPr>
              <a:t>between </a:t>
            </a:r>
            <a:r>
              <a:rPr lang="en-GB" sz="2400" b="1" spc="-5" dirty="0">
                <a:latin typeface="+mn-lt"/>
                <a:ea typeface="MingLiU_HKSCS-ExtB" pitchFamily="18" charset="-120"/>
                <a:cs typeface="Myanmar Text"/>
              </a:rPr>
              <a:t>Benign</a:t>
            </a:r>
            <a:r>
              <a:rPr lang="en-GB" sz="2400" spc="-5" dirty="0">
                <a:latin typeface="+mn-lt"/>
                <a:ea typeface="MingLiU_HKSCS-ExtB" pitchFamily="18" charset="-120"/>
                <a:cs typeface="Myanmar Text"/>
              </a:rPr>
              <a:t> breast tumours from </a:t>
            </a:r>
            <a:r>
              <a:rPr lang="en-GB" sz="2400" b="1" spc="-5" dirty="0">
                <a:latin typeface="+mn-lt"/>
                <a:ea typeface="MingLiU_HKSCS-ExtB" pitchFamily="18" charset="-120"/>
                <a:cs typeface="Myanmar Text"/>
              </a:rPr>
              <a:t>Malignant</a:t>
            </a:r>
            <a:r>
              <a:rPr lang="en-GB" sz="2400" dirty="0">
                <a:latin typeface="+mn-lt"/>
                <a:ea typeface="MingLiU_HKSCS-ExtB" pitchFamily="18" charset="-120"/>
                <a:cs typeface="Myanmar Text"/>
              </a:rPr>
              <a:t> </a:t>
            </a:r>
            <a:r>
              <a:rPr lang="en-GB" sz="2400" spc="-5" dirty="0">
                <a:latin typeface="+mn-lt"/>
                <a:ea typeface="MingLiU_HKSCS-ExtB" pitchFamily="18" charset="-120"/>
                <a:cs typeface="Myanmar Text"/>
              </a:rPr>
              <a:t>ones.</a:t>
            </a:r>
          </a:p>
          <a:p>
            <a:pPr>
              <a:buFont typeface="Wingdings" pitchFamily="2" charset="2"/>
              <a:buChar char="Ø"/>
            </a:pPr>
            <a:endParaRPr lang="en-GB" sz="2400" spc="-5" dirty="0">
              <a:latin typeface="+mn-lt"/>
              <a:ea typeface="MingLiU_HKSCS-ExtB" pitchFamily="18" charset="-120"/>
              <a:cs typeface="Myanmar Text"/>
            </a:endParaRPr>
          </a:p>
          <a:p>
            <a:endParaRPr lang="en-GB" sz="1800" dirty="0">
              <a:latin typeface="+mn-lt"/>
              <a:ea typeface="MingLiU_HKSCS-ExtB" pitchFamily="18" charset="-120"/>
              <a:cs typeface="Myanmar Text"/>
            </a:endParaRPr>
          </a:p>
          <a:p>
            <a:pPr marL="241935" marR="579755" indent="-228600">
              <a:lnSpc>
                <a:spcPts val="1630"/>
              </a:lnSpc>
              <a:spcBef>
                <a:spcPts val="500"/>
              </a:spcBef>
              <a:buClr>
                <a:srgbClr val="404040"/>
              </a:buClr>
              <a:buFont typeface="Arial"/>
              <a:buChar char="•"/>
              <a:tabLst>
                <a:tab pos="241300" algn="l"/>
                <a:tab pos="241935" algn="l"/>
              </a:tabLst>
            </a:pPr>
            <a:endParaRPr sz="1700" dirty="0">
              <a:latin typeface="+mn-lt"/>
            </a:endParaRPr>
          </a:p>
        </p:txBody>
      </p:sp>
      <p:sp>
        <p:nvSpPr>
          <p:cNvPr id="7"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a:t>Heman</a:t>
            </a:r>
            <a:r>
              <a:rPr lang="en-GB" spc="-5" dirty="0"/>
              <a:t> &amp; Jane</a:t>
            </a:r>
          </a:p>
          <a:p>
            <a:pPr marL="12700">
              <a:lnSpc>
                <a:spcPct val="100000"/>
              </a:lnSpc>
              <a:spcBef>
                <a:spcPts val="40"/>
              </a:spcBef>
            </a:pPr>
            <a:endParaRPr spc="-5"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464" y="94435"/>
            <a:ext cx="8986011" cy="523220"/>
          </a:xfrm>
        </p:spPr>
        <p:txBody>
          <a:bodyPr/>
          <a:lstStyle/>
          <a:p>
            <a:r>
              <a:rPr lang="en-GB" u="sng" dirty="0">
                <a:latin typeface="+mn-lt"/>
              </a:rPr>
              <a:t>Objective</a:t>
            </a:r>
          </a:p>
        </p:txBody>
      </p:sp>
      <p:sp>
        <p:nvSpPr>
          <p:cNvPr id="3" name="Text Placeholder 2"/>
          <p:cNvSpPr>
            <a:spLocks noGrp="1"/>
          </p:cNvSpPr>
          <p:nvPr>
            <p:ph type="body" idx="1"/>
          </p:nvPr>
        </p:nvSpPr>
        <p:spPr>
          <a:xfrm>
            <a:off x="1524000" y="685800"/>
            <a:ext cx="9015475" cy="3693319"/>
          </a:xfrm>
        </p:spPr>
        <p:txBody>
          <a:bodyPr/>
          <a:lstStyle/>
          <a:p>
            <a:r>
              <a:rPr lang="en-GB" sz="2400" dirty="0">
                <a:latin typeface="+mn-lt"/>
              </a:rPr>
              <a:t>The objective of this project is to analyse the data, data pre-processing, and applying the best machine learning algorithm by comparing with different algorithms and choosing the best models to predict the type of the cancer (</a:t>
            </a:r>
            <a:r>
              <a:rPr lang="en-GB" sz="2400" b="1" spc="-5" dirty="0">
                <a:latin typeface="+mn-lt"/>
                <a:ea typeface="MingLiU_HKSCS-ExtB" pitchFamily="18" charset="-120"/>
                <a:cs typeface="Myanmar Text"/>
              </a:rPr>
              <a:t>Malignant or Benign</a:t>
            </a:r>
            <a:r>
              <a:rPr lang="en-GB" sz="2400" dirty="0">
                <a:latin typeface="+mn-lt"/>
              </a:rPr>
              <a:t>) based on the given dataset.</a:t>
            </a:r>
          </a:p>
          <a:p>
            <a:endParaRPr lang="en-GB" sz="2400" b="1" i="1" dirty="0">
              <a:latin typeface="+mn-lt"/>
            </a:endParaRPr>
          </a:p>
          <a:p>
            <a:r>
              <a:rPr lang="en-GB" sz="2400" b="1" i="1" dirty="0">
                <a:latin typeface="+mn-lt"/>
              </a:rPr>
              <a:t>Link for the dataset(Classification Problem) - </a:t>
            </a:r>
            <a:r>
              <a:rPr lang="en-GB" sz="2400" dirty="0">
                <a:latin typeface="+mn-lt"/>
                <a:hlinkClick r:id="rId2"/>
              </a:rPr>
              <a:t>https://archive.ics.uci.edu/ml/datasets/Breast+Cancer+Wisconsin+%28Diagnostic%29</a:t>
            </a:r>
            <a:endParaRPr lang="en-GB" sz="2400" dirty="0">
              <a:latin typeface="+mn-lt"/>
            </a:endParaRPr>
          </a:p>
          <a:p>
            <a:endParaRPr lang="en-GB" sz="2400" dirty="0">
              <a:latin typeface="+mn-lt"/>
            </a:endParaRP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4" cstate="print"/>
              <a:stretch>
                <a:fillRect/>
              </a:stretch>
            </a:blipFill>
          </p:spPr>
          <p:txBody>
            <a:bodyPr wrap="square" lIns="0" tIns="0" rIns="0" bIns="0" rtlCol="0"/>
            <a:lstStyle/>
            <a:p>
              <a:endParaRPr/>
            </a:p>
          </p:txBody>
        </p:sp>
      </p:gr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
        <p:nvSpPr>
          <p:cNvPr id="9" name="object 6"/>
          <p:cNvSpPr/>
          <p:nvPr/>
        </p:nvSpPr>
        <p:spPr>
          <a:xfrm>
            <a:off x="5791200" y="3048000"/>
            <a:ext cx="1335658" cy="1281429"/>
          </a:xfrm>
          <a:prstGeom prst="rect">
            <a:avLst/>
          </a:prstGeom>
          <a:blipFill>
            <a:blip r:embed="rId5" cstate="print"/>
            <a:stretch>
              <a:fillRect/>
            </a:stretch>
          </a:blipFill>
        </p:spPr>
        <p:txBody>
          <a:bodyPr wrap="square" lIns="0" tIns="0" rIns="0" bIns="0" rtlCol="0"/>
          <a:lstStyle/>
          <a:p>
            <a:endParaRPr/>
          </a:p>
        </p:txBody>
      </p:sp>
      <p:sp>
        <p:nvSpPr>
          <p:cNvPr id="10" name="Rectangle 9"/>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r>
              <a:rPr lang="en-GB" u="sng" dirty="0">
                <a:latin typeface="+mn-lt"/>
              </a:rPr>
              <a:t>Dataset</a:t>
            </a:r>
            <a:br>
              <a:rPr lang="en-GB" u="sng" dirty="0">
                <a:latin typeface="+mn-lt"/>
              </a:rPr>
            </a:br>
            <a:endParaRPr lang="en-GB" u="sng"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
        <p:nvSpPr>
          <p:cNvPr id="7" name="Rectangle 6"/>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03B2B98-9CBB-42B4-97D6-2030004BE74B}"/>
              </a:ext>
            </a:extLst>
          </p:cNvPr>
          <p:cNvSpPr>
            <a:spLocks noGrp="1"/>
          </p:cNvSpPr>
          <p:nvPr>
            <p:ph type="body" idx="1"/>
          </p:nvPr>
        </p:nvSpPr>
        <p:spPr>
          <a:xfrm>
            <a:off x="1603375" y="781983"/>
            <a:ext cx="8912225" cy="5847755"/>
          </a:xfrm>
        </p:spPr>
        <p:txBody>
          <a:bodyPr/>
          <a:lstStyle/>
          <a:p>
            <a:r>
              <a:rPr lang="en-GB" sz="2400" dirty="0">
                <a:latin typeface="+mn-lt"/>
              </a:rPr>
              <a:t>Number of Rows – </a:t>
            </a:r>
            <a:r>
              <a:rPr lang="en-GB" dirty="0">
                <a:latin typeface="+mn-lt"/>
              </a:rPr>
              <a:t>569</a:t>
            </a:r>
          </a:p>
          <a:p>
            <a:r>
              <a:rPr lang="en-GB" sz="2400" dirty="0">
                <a:latin typeface="+mn-lt"/>
              </a:rPr>
              <a:t>Number of Columns – </a:t>
            </a:r>
            <a:r>
              <a:rPr lang="en-GB" dirty="0">
                <a:latin typeface="+mn-lt"/>
              </a:rPr>
              <a:t>32</a:t>
            </a:r>
          </a:p>
          <a:p>
            <a:r>
              <a:rPr lang="en-GB" sz="2400" dirty="0">
                <a:latin typeface="+mn-lt"/>
              </a:rPr>
              <a:t>Target Column – </a:t>
            </a:r>
            <a:r>
              <a:rPr lang="en-GB" dirty="0">
                <a:latin typeface="+mn-lt"/>
              </a:rPr>
              <a:t>Diagnosis (M= malignant, B = benign) </a:t>
            </a:r>
          </a:p>
          <a:p>
            <a:endParaRPr lang="en-GB" sz="2400" b="1" i="1" dirty="0">
              <a:latin typeface="+mn-lt"/>
            </a:endParaRPr>
          </a:p>
          <a:p>
            <a:r>
              <a:rPr lang="en-GB" sz="2400" b="1" i="1" dirty="0">
                <a:latin typeface="+mn-lt"/>
              </a:rPr>
              <a:t>Attribute Information</a:t>
            </a:r>
          </a:p>
          <a:p>
            <a:r>
              <a:rPr lang="en-GB" i="1" dirty="0">
                <a:latin typeface="+mn-lt"/>
              </a:rPr>
              <a:t>1) ID number 2) Diagnosis (M = malignant, B = benign) 3-32)</a:t>
            </a:r>
          </a:p>
          <a:p>
            <a:r>
              <a:rPr lang="en-GB" i="1" dirty="0">
                <a:latin typeface="+mn-lt"/>
              </a:rPr>
              <a:t>Ten real-valued features are computed for each cell nucleus:</a:t>
            </a:r>
          </a:p>
          <a:p>
            <a:r>
              <a:rPr lang="en-GB" i="1" dirty="0">
                <a:latin typeface="+mn-lt"/>
              </a:rPr>
              <a:t>a) radius (mean of distances from canter to points on the perimeter)</a:t>
            </a:r>
          </a:p>
          <a:p>
            <a:r>
              <a:rPr lang="en-GB" i="1" dirty="0">
                <a:latin typeface="+mn-lt"/>
              </a:rPr>
              <a:t>b) texture (standard deviation of grey-scale values)</a:t>
            </a:r>
          </a:p>
          <a:p>
            <a:r>
              <a:rPr lang="en-GB" i="1" dirty="0">
                <a:latin typeface="+mn-lt"/>
              </a:rPr>
              <a:t>c) perimeter</a:t>
            </a:r>
          </a:p>
          <a:p>
            <a:r>
              <a:rPr lang="en-GB" i="1" dirty="0">
                <a:latin typeface="+mn-lt"/>
              </a:rPr>
              <a:t>d) area</a:t>
            </a:r>
          </a:p>
          <a:p>
            <a:r>
              <a:rPr lang="en-GB" i="1" dirty="0">
                <a:latin typeface="+mn-lt"/>
              </a:rPr>
              <a:t>e) smoothness (local variation in radius lengths)</a:t>
            </a:r>
          </a:p>
          <a:p>
            <a:r>
              <a:rPr lang="en-GB" i="1" dirty="0">
                <a:latin typeface="+mn-lt"/>
              </a:rPr>
              <a:t>f) compactness (perimeter^2 / area - 1.0)</a:t>
            </a:r>
          </a:p>
          <a:p>
            <a:r>
              <a:rPr lang="en-GB" i="1" dirty="0">
                <a:latin typeface="+mn-lt"/>
              </a:rPr>
              <a:t>g) concavity (severity of concave portions of the contour)</a:t>
            </a:r>
          </a:p>
          <a:p>
            <a:r>
              <a:rPr lang="en-GB" i="1" dirty="0">
                <a:latin typeface="+mn-lt"/>
              </a:rPr>
              <a:t>h) concave points (number of concave portions of the contour)</a:t>
            </a:r>
          </a:p>
          <a:p>
            <a:r>
              <a:rPr lang="en-GB" i="1" dirty="0">
                <a:latin typeface="+mn-lt"/>
              </a:rPr>
              <a:t>i) symmetry</a:t>
            </a:r>
          </a:p>
          <a:p>
            <a:r>
              <a:rPr lang="en-GB" i="1" dirty="0">
                <a:latin typeface="+mn-lt"/>
              </a:rPr>
              <a:t>j) fractal dimension ("coastline approximation" - 1)</a:t>
            </a:r>
          </a:p>
          <a:p>
            <a:endParaRPr lang="en-US" dirty="0">
              <a:latin typeface="+mn-lt"/>
            </a:endParaRPr>
          </a:p>
        </p:txBody>
      </p:sp>
      <p:sp>
        <p:nvSpPr>
          <p:cNvPr id="4" name="Title 1">
            <a:extLst>
              <a:ext uri="{FF2B5EF4-FFF2-40B4-BE49-F238E27FC236}">
                <a16:creationId xmlns="" xmlns:a16="http://schemas.microsoft.com/office/drawing/2014/main" id="{5115E20E-D4AE-4AEF-A001-3A2C9C8BE74B}"/>
              </a:ext>
            </a:extLst>
          </p:cNvPr>
          <p:cNvSpPr>
            <a:spLocks noGrp="1"/>
          </p:cNvSpPr>
          <p:nvPr>
            <p:ph type="title"/>
          </p:nvPr>
        </p:nvSpPr>
        <p:spPr>
          <a:xfrm>
            <a:off x="1603375" y="258763"/>
            <a:ext cx="8985250" cy="1569660"/>
          </a:xfrm>
        </p:spPr>
        <p:txBody>
          <a:bodyPr/>
          <a:lstStyle/>
          <a:p>
            <a:r>
              <a:rPr lang="en-GB" u="sng" dirty="0">
                <a:latin typeface="+mn-lt"/>
              </a:rPr>
              <a:t>Dataset Details</a:t>
            </a:r>
            <a:br>
              <a:rPr lang="en-GB" u="sng" dirty="0">
                <a:latin typeface="+mn-lt"/>
              </a:rPr>
            </a:br>
            <a:r>
              <a:rPr lang="en-GB" u="sng" dirty="0">
                <a:latin typeface="+mn-lt"/>
              </a:rPr>
              <a:t/>
            </a:r>
            <a:br>
              <a:rPr lang="en-GB" u="sng" dirty="0">
                <a:latin typeface="+mn-lt"/>
              </a:rPr>
            </a:br>
            <a:endParaRPr lang="en-GB" u="sng" dirty="0">
              <a:latin typeface="+mn-lt"/>
            </a:endParaRPr>
          </a:p>
        </p:txBody>
      </p:sp>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noGrp="1"/>
          </p:cNvSpPr>
          <p:nvPr>
            <p:ph type="sldNum" sz="quarter" idx="7"/>
          </p:nvPr>
        </p:nvSpPr>
        <p:spPr>
          <a:xfrm>
            <a:off x="10367518" y="6653554"/>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6</a:t>
            </a:fld>
            <a:endParaRPr spc="-5" dirty="0"/>
          </a:p>
        </p:txBody>
      </p:sp>
    </p:spTree>
    <p:extLst>
      <p:ext uri="{BB962C8B-B14F-4D97-AF65-F5344CB8AC3E}">
        <p14:creationId xmlns="" xmlns:p14="http://schemas.microsoft.com/office/powerpoint/2010/main" val="3590634898"/>
      </p:ext>
    </p:extLst>
  </p:cSld>
  <p:clrMapOvr>
    <a:masterClrMapping/>
  </p:clrMapOvr>
  <p:transition spd="med">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4343400" y="533400"/>
            <a:ext cx="4118991" cy="1244571"/>
          </a:xfrm>
          <a:prstGeom prst="rect">
            <a:avLst/>
          </a:prstGeom>
        </p:spPr>
        <p:txBody>
          <a:bodyPr vert="horz" wrap="square" lIns="0" tIns="13335" rIns="0" bIns="0" rtlCol="0">
            <a:spAutoFit/>
          </a:bodyPr>
          <a:lstStyle/>
          <a:p>
            <a:pPr marL="12700" algn="ctr">
              <a:lnSpc>
                <a:spcPct val="100000"/>
              </a:lnSpc>
              <a:spcBef>
                <a:spcPts val="105"/>
              </a:spcBef>
            </a:pPr>
            <a:r>
              <a:rPr lang="en-GB" sz="4000" b="0" u="sng" spc="-5" dirty="0">
                <a:latin typeface="+mn-lt"/>
              </a:rPr>
              <a:t>Machine Learning Overview</a:t>
            </a:r>
            <a:endParaRPr sz="4000" u="sng" dirty="0">
              <a:latin typeface="+mn-lt"/>
              <a:cs typeface="Caladea"/>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7</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15" dirty="0">
                <a:cs typeface="Caladea"/>
              </a:rPr>
              <a:t>are </a:t>
            </a:r>
            <a:r>
              <a:rPr lang="en-US" sz="2000" b="1" spc="-15" dirty="0">
                <a:cs typeface="Caladea"/>
              </a:rPr>
              <a:t>we </a:t>
            </a:r>
            <a:r>
              <a:rPr sz="2000" b="1" dirty="0">
                <a:cs typeface="Caladea"/>
              </a:rPr>
              <a:t>using it?</a:t>
            </a:r>
            <a:endParaRPr sz="2000" dirty="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programmed.</a:t>
            </a:r>
            <a:endParaRPr lang="en-GB" sz="2000" spc="-10" dirty="0">
              <a:cs typeface="Caladea"/>
            </a:endParaRPr>
          </a:p>
          <a:p>
            <a:pPr marL="12700" marR="5080">
              <a:lnSpc>
                <a:spcPct val="100000"/>
              </a:lnSpc>
              <a:spcBef>
                <a:spcPts val="1800"/>
              </a:spcBef>
            </a:pPr>
            <a:r>
              <a:rPr lang="en-GB" sz="2000" dirty="0"/>
              <a:t>The process of learning begins with observations or data, such as examples, direct experience, or instruction, in order to look for patterns in data and make better decisions in the future based on the examples that we provide. </a:t>
            </a:r>
            <a:r>
              <a:rPr lang="en-GB" sz="2000" b="1" dirty="0"/>
              <a:t>The primary aim is to allow the computers learn automatically</a:t>
            </a:r>
            <a:r>
              <a:rPr lang="en-GB" sz="2000" dirty="0"/>
              <a:t> without human intervention or assistance and adjust actions accordingly.</a:t>
            </a:r>
            <a:endParaRPr sz="2000" dirty="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
        <p:nvSpPr>
          <p:cNvPr id="3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endParaRPr spc="-5" dirty="0">
              <a:latin typeface="+mn-lt"/>
            </a:endParaRPr>
          </a:p>
        </p:txBody>
      </p:sp>
    </p:spTree>
  </p:cSld>
  <p:clrMapOvr>
    <a:masterClrMapping/>
  </p:clrMapOvr>
  <p:transition spd="med">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u="sng" dirty="0">
                <a:latin typeface="+mn-lt"/>
              </a:rPr>
              <a:t>Flow Chart</a:t>
            </a:r>
          </a:p>
        </p:txBody>
      </p:sp>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8</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p:cNvPicPr/>
          <p:nvPr/>
        </p:nvPicPr>
        <p:blipFill>
          <a:blip r:embed="rId2">
            <a:extLst>
              <a:ext uri="{28A0092B-C50C-407E-A947-70E740481C1C}">
                <a14:useLocalDpi xmlns="" xmlns:a14="http://schemas.microsoft.com/office/drawing/2010/main" val="0"/>
              </a:ext>
            </a:extLst>
          </a:blip>
          <a:srcRect/>
          <a:stretch>
            <a:fillRect/>
          </a:stretch>
        </p:blipFill>
        <p:spPr bwMode="auto">
          <a:xfrm>
            <a:off x="1238216" y="1071546"/>
            <a:ext cx="9715568" cy="5357850"/>
          </a:xfrm>
          <a:prstGeom prst="rect">
            <a:avLst/>
          </a:prstGeom>
          <a:noFill/>
          <a:ln>
            <a:noFill/>
          </a:ln>
        </p:spPr>
      </p:pic>
      <p:sp>
        <p:nvSpPr>
          <p:cNvPr id="6" name="Rectangle 5"/>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0"/>
            <a:ext cx="8986011" cy="1077218"/>
          </a:xfrm>
        </p:spPr>
        <p:txBody>
          <a:bodyPr/>
          <a:lstStyle/>
          <a:p>
            <a:pPr algn="ctr"/>
            <a:r>
              <a:rPr lang="en-GB" sz="3600" u="sng" spc="-5" dirty="0">
                <a:latin typeface="+mn-lt"/>
              </a:rPr>
              <a:t>Classification Algorithms used for this problem</a:t>
            </a:r>
            <a:br>
              <a:rPr lang="en-GB" sz="3600" u="sng" spc="-5" dirty="0">
                <a:latin typeface="+mn-lt"/>
              </a:rPr>
            </a:br>
            <a:endParaRPr lang="en-GB" dirty="0">
              <a:latin typeface="+mn-lt"/>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9</a:t>
            </a:fld>
            <a:endParaRPr spc="-5" dirty="0"/>
          </a:p>
        </p:txBody>
      </p:sp>
      <p:pic>
        <p:nvPicPr>
          <p:cNvPr id="7" name="Picture 6" descr="Architecture.jpeg"/>
          <p:cNvPicPr>
            <a:picLocks noChangeAspect="1"/>
          </p:cNvPicPr>
          <p:nvPr/>
        </p:nvPicPr>
        <p:blipFill>
          <a:blip r:embed="rId2"/>
          <a:stretch>
            <a:fillRect/>
          </a:stretch>
        </p:blipFill>
        <p:spPr>
          <a:xfrm>
            <a:off x="1309654" y="571480"/>
            <a:ext cx="9286940" cy="6072230"/>
          </a:xfrm>
          <a:prstGeom prst="rect">
            <a:avLst/>
          </a:prstGeom>
        </p:spPr>
      </p:pic>
    </p:spTree>
  </p:cSld>
  <p:clrMapOvr>
    <a:masterClrMapping/>
  </p:clrMapOvr>
  <p:transition spd="med">
    <p:comb/>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4547</TotalTime>
  <Words>617</Words>
  <Application>Microsoft Office PowerPoint</Application>
  <PresentationFormat>Custom</PresentationFormat>
  <Paragraphs>171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Breast Cancer Diagnosis</vt:lpstr>
      <vt:lpstr>Breast Cancer: An Overview</vt:lpstr>
      <vt:lpstr>Objective</vt:lpstr>
      <vt:lpstr>Dataset </vt:lpstr>
      <vt:lpstr>Dataset Details  </vt:lpstr>
      <vt:lpstr>Machine Learning Overview</vt:lpstr>
      <vt:lpstr>Flow Chart</vt:lpstr>
      <vt:lpstr>Classification Algorithms used for this problem </vt:lpstr>
      <vt:lpstr>Classification Report</vt:lpstr>
      <vt:lpstr>Best Model Accuracy</vt:lpstr>
      <vt:lpstr>Explanation of Random Forest Algorithm</vt:lpstr>
      <vt:lpstr>Web App</vt:lpstr>
      <vt:lpstr>Single Prediction</vt:lpstr>
      <vt:lpstr>Bulk Prediction</vt:lpstr>
      <vt:lpstr>Predicted Result</vt:lpstr>
      <vt:lpstr>Challenges</vt:lpstr>
      <vt:lpstr>Learning Outcomes</vt:lpstr>
      <vt:lpstr>Project information</vt:lpstr>
      <vt:lpstr>Conclusions</vt:lpstr>
      <vt:lpstr>Acknowledgment</vt:lpstr>
      <vt:lpstr>References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JANE</cp:lastModifiedBy>
  <cp:revision>133</cp:revision>
  <dcterms:created xsi:type="dcterms:W3CDTF">2020-08-13T06:20:10Z</dcterms:created>
  <dcterms:modified xsi:type="dcterms:W3CDTF">2020-08-17T08:10:41Z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