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61" r:id="rId9"/>
    <p:sldId id="294" r:id="rId10"/>
    <p:sldId id="295" r:id="rId11"/>
    <p:sldId id="272" r:id="rId12"/>
    <p:sldId id="296" r:id="rId13"/>
    <p:sldId id="297" r:id="rId14"/>
    <p:sldId id="298" r:id="rId15"/>
    <p:sldId id="299" r:id="rId16"/>
    <p:sldId id="281" r:id="rId17"/>
    <p:sldId id="282" r:id="rId18"/>
    <p:sldId id="288" r:id="rId19"/>
    <p:sldId id="289" r:id="rId20"/>
    <p:sldId id="292" r:id="rId21"/>
    <p:sldId id="291" r:id="rId22"/>
    <p:sldId id="273"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68" d="100"/>
          <a:sy n="68" d="100"/>
        </p:scale>
        <p:origin x="81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hyperlink" Target="https://github.com/hemantgautam/breast_cancer_detection_main/blob/master/documents/Breast_Cancer_Detection_LLD.doc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r>
              <a:rPr lang="en-GB" u="sng" dirty="0">
                <a:latin typeface="+mn-lt"/>
              </a:rPr>
              <a:t>Classification Report</a:t>
            </a: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a:latin typeface="+mn-lt"/>
              </a:rPr>
              <a:t> 	Logistic Regression</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Random Forest</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SVM</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357850"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429288"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500726"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spTree>
  </p:cSld>
  <p:clrMapOvr>
    <a:masterClrMapping/>
  </p:clrMapOvr>
  <p:transition spd="med">
    <p:checker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GB" sz="3600" b="0" u="sng" spc="-30" dirty="0">
                <a:latin typeface="+mn-lt"/>
                <a:cs typeface="Caladea"/>
              </a:rPr>
              <a:t>Best Model </a:t>
            </a:r>
            <a:r>
              <a:rPr sz="3600" b="0" u="sng" spc="-30" dirty="0">
                <a:latin typeface="+mn-lt"/>
                <a:cs typeface="Caladea"/>
              </a:rPr>
              <a:t>A</a:t>
            </a:r>
            <a:r>
              <a:rPr sz="3600" b="0" u="sng" dirty="0">
                <a:latin typeface="+mn-lt"/>
                <a:cs typeface="Caladea"/>
              </a:rPr>
              <a:t>ccu</a:t>
            </a:r>
            <a:r>
              <a:rPr sz="3600" b="0" u="sng" spc="-70" dirty="0">
                <a:latin typeface="+mn-lt"/>
                <a:cs typeface="Caladea"/>
              </a:rPr>
              <a:t>r</a:t>
            </a:r>
            <a:r>
              <a:rPr sz="3600" b="0" u="sng" spc="-5" dirty="0">
                <a:latin typeface="+mn-lt"/>
                <a:cs typeface="Caladea"/>
              </a:rPr>
              <a:t>acy</a:t>
            </a:r>
            <a:endParaRPr sz="3600"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a:solidFill>
                  <a:srgbClr val="FFFFFF"/>
                </a:solidFill>
                <a:cs typeface="Caladea"/>
              </a:rPr>
              <a:t>7</a:t>
            </a:r>
            <a:r>
              <a:rPr lang="en-GB" dirty="0">
                <a:solidFill>
                  <a:srgbClr val="FFFFFF"/>
                </a:solidFill>
                <a:cs typeface="Caladea"/>
              </a:rPr>
              <a:t> </a:t>
            </a:r>
            <a:r>
              <a:rPr sz="180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4E1773-7326-420E-A887-9FBB8498B5ED}"/>
              </a:ext>
            </a:extLst>
          </p:cNvPr>
          <p:cNvPicPr>
            <a:picLocks noChangeAspect="1"/>
          </p:cNvPicPr>
          <p:nvPr/>
        </p:nvPicPr>
        <p:blipFill>
          <a:blip r:embed="rId2"/>
          <a:stretch>
            <a:fillRect/>
          </a:stretch>
        </p:blipFill>
        <p:spPr>
          <a:xfrm>
            <a:off x="911521" y="908720"/>
            <a:ext cx="10247661" cy="5328592"/>
          </a:xfrm>
          <a:prstGeom prst="rect">
            <a:avLst/>
          </a:prstGeom>
        </p:spPr>
      </p:pic>
      <p:sp>
        <p:nvSpPr>
          <p:cNvPr id="7" name="object 37">
            <a:extLst>
              <a:ext uri="{FF2B5EF4-FFF2-40B4-BE49-F238E27FC236}">
                <a16:creationId xmlns:a16="http://schemas.microsoft.com/office/drawing/2014/main" id="{5EB14E87-6E91-4C91-B4BF-651842591A1E}"/>
              </a:ext>
            </a:extLst>
          </p:cNvPr>
          <p:cNvSpPr txBox="1">
            <a:spLocks noGrp="1"/>
          </p:cNvSpPr>
          <p:nvPr>
            <p:ph type="title"/>
          </p:nvPr>
        </p:nvSpPr>
        <p:spPr>
          <a:xfrm>
            <a:off x="3359696" y="125914"/>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US" sz="3600" b="0" u="sng" spc="-30" dirty="0">
                <a:latin typeface="+mn-lt"/>
              </a:rPr>
              <a:t>Web App</a:t>
            </a:r>
            <a:endParaRPr sz="3600" u="sng" dirty="0">
              <a:latin typeface="+mn-lt"/>
              <a:cs typeface="Caladea"/>
            </a:endParaRPr>
          </a:p>
        </p:txBody>
      </p:sp>
    </p:spTree>
    <p:extLst>
      <p:ext uri="{BB962C8B-B14F-4D97-AF65-F5344CB8AC3E}">
        <p14:creationId xmlns:p14="http://schemas.microsoft.com/office/powerpoint/2010/main" val="298283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00583E-E620-4691-8152-6B63F1BCEA81}"/>
              </a:ext>
            </a:extLst>
          </p:cNvPr>
          <p:cNvPicPr>
            <a:picLocks noChangeAspect="1"/>
          </p:cNvPicPr>
          <p:nvPr/>
        </p:nvPicPr>
        <p:blipFill>
          <a:blip r:embed="rId2"/>
          <a:stretch>
            <a:fillRect/>
          </a:stretch>
        </p:blipFill>
        <p:spPr>
          <a:xfrm>
            <a:off x="1043859" y="980728"/>
            <a:ext cx="10095942" cy="5313224"/>
          </a:xfrm>
          <a:prstGeom prst="rect">
            <a:avLst/>
          </a:prstGeom>
        </p:spPr>
      </p:pic>
      <p:sp>
        <p:nvSpPr>
          <p:cNvPr id="4" name="object 37">
            <a:extLst>
              <a:ext uri="{FF2B5EF4-FFF2-40B4-BE49-F238E27FC236}">
                <a16:creationId xmlns:a16="http://schemas.microsoft.com/office/drawing/2014/main" id="{6436B395-45B5-4726-89B5-902F8FC1175C}"/>
              </a:ext>
            </a:extLst>
          </p:cNvPr>
          <p:cNvSpPr txBox="1">
            <a:spLocks noGrp="1"/>
          </p:cNvSpPr>
          <p:nvPr>
            <p:ph type="title"/>
          </p:nvPr>
        </p:nvSpPr>
        <p:spPr>
          <a:xfrm>
            <a:off x="3359696" y="125914"/>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US" sz="3600" b="0" u="sng" spc="-30" dirty="0">
                <a:latin typeface="+mn-lt"/>
              </a:rPr>
              <a:t>Single Prediction</a:t>
            </a:r>
            <a:endParaRPr sz="3600" u="sng" dirty="0">
              <a:latin typeface="+mn-lt"/>
              <a:cs typeface="Caladea"/>
            </a:endParaRPr>
          </a:p>
        </p:txBody>
      </p:sp>
    </p:spTree>
    <p:extLst>
      <p:ext uri="{BB962C8B-B14F-4D97-AF65-F5344CB8AC3E}">
        <p14:creationId xmlns:p14="http://schemas.microsoft.com/office/powerpoint/2010/main" val="237712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252561-A769-47D3-A232-C317AC0E81ED}"/>
              </a:ext>
            </a:extLst>
          </p:cNvPr>
          <p:cNvPicPr>
            <a:picLocks noChangeAspect="1"/>
          </p:cNvPicPr>
          <p:nvPr/>
        </p:nvPicPr>
        <p:blipFill>
          <a:blip r:embed="rId2"/>
          <a:stretch>
            <a:fillRect/>
          </a:stretch>
        </p:blipFill>
        <p:spPr>
          <a:xfrm>
            <a:off x="1163452" y="980728"/>
            <a:ext cx="9865096" cy="5587809"/>
          </a:xfrm>
          <a:prstGeom prst="rect">
            <a:avLst/>
          </a:prstGeom>
        </p:spPr>
      </p:pic>
      <p:sp>
        <p:nvSpPr>
          <p:cNvPr id="5" name="object 37">
            <a:extLst>
              <a:ext uri="{FF2B5EF4-FFF2-40B4-BE49-F238E27FC236}">
                <a16:creationId xmlns:a16="http://schemas.microsoft.com/office/drawing/2014/main" id="{8E3D5081-1E0D-4786-9D64-58DE96D24340}"/>
              </a:ext>
            </a:extLst>
          </p:cNvPr>
          <p:cNvSpPr txBox="1">
            <a:spLocks noGrp="1"/>
          </p:cNvSpPr>
          <p:nvPr>
            <p:ph type="title"/>
          </p:nvPr>
        </p:nvSpPr>
        <p:spPr>
          <a:xfrm>
            <a:off x="3359696" y="125914"/>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US" sz="3600" b="0" u="sng" spc="-30" dirty="0">
                <a:latin typeface="+mn-lt"/>
              </a:rPr>
              <a:t>Bulk Prediction</a:t>
            </a:r>
            <a:endParaRPr sz="3600" u="sng" dirty="0">
              <a:latin typeface="+mn-lt"/>
              <a:cs typeface="Caladea"/>
            </a:endParaRPr>
          </a:p>
        </p:txBody>
      </p:sp>
    </p:spTree>
    <p:extLst>
      <p:ext uri="{BB962C8B-B14F-4D97-AF65-F5344CB8AC3E}">
        <p14:creationId xmlns:p14="http://schemas.microsoft.com/office/powerpoint/2010/main" val="176140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7">
            <a:extLst>
              <a:ext uri="{FF2B5EF4-FFF2-40B4-BE49-F238E27FC236}">
                <a16:creationId xmlns:a16="http://schemas.microsoft.com/office/drawing/2014/main" id="{8E3D5081-1E0D-4786-9D64-58DE96D24340}"/>
              </a:ext>
            </a:extLst>
          </p:cNvPr>
          <p:cNvSpPr txBox="1">
            <a:spLocks noGrp="1"/>
          </p:cNvSpPr>
          <p:nvPr>
            <p:ph type="title"/>
          </p:nvPr>
        </p:nvSpPr>
        <p:spPr>
          <a:xfrm>
            <a:off x="3359696" y="125914"/>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US" sz="3600" b="0" u="sng" spc="-30" dirty="0">
                <a:latin typeface="+mn-lt"/>
              </a:rPr>
              <a:t>Predicted Result</a:t>
            </a:r>
            <a:endParaRPr sz="3600" u="sng" dirty="0">
              <a:latin typeface="+mn-lt"/>
              <a:cs typeface="Caladea"/>
            </a:endParaRPr>
          </a:p>
        </p:txBody>
      </p:sp>
      <p:pic>
        <p:nvPicPr>
          <p:cNvPr id="2" name="Picture 1">
            <a:extLst>
              <a:ext uri="{FF2B5EF4-FFF2-40B4-BE49-F238E27FC236}">
                <a16:creationId xmlns:a16="http://schemas.microsoft.com/office/drawing/2014/main" id="{8CC10DEB-D63D-4CF9-A5FD-3CDB499D9AA5}"/>
              </a:ext>
            </a:extLst>
          </p:cNvPr>
          <p:cNvPicPr>
            <a:picLocks noChangeAspect="1"/>
          </p:cNvPicPr>
          <p:nvPr/>
        </p:nvPicPr>
        <p:blipFill>
          <a:blip r:embed="rId2"/>
          <a:stretch>
            <a:fillRect/>
          </a:stretch>
        </p:blipFill>
        <p:spPr>
          <a:xfrm>
            <a:off x="1127448" y="954425"/>
            <a:ext cx="10294366" cy="5781534"/>
          </a:xfrm>
          <a:prstGeom prst="rect">
            <a:avLst/>
          </a:prstGeom>
        </p:spPr>
      </p:pic>
    </p:spTree>
    <p:extLst>
      <p:ext uri="{BB962C8B-B14F-4D97-AF65-F5344CB8AC3E}">
        <p14:creationId xmlns:p14="http://schemas.microsoft.com/office/powerpoint/2010/main" val="238588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AWS/GCP</a:t>
            </a: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Font typeface="+mj-lt"/>
              <a:buAutoNum type="arabicPeriod"/>
            </a:pPr>
            <a:r>
              <a:rPr lang="en-GB" dirty="0" err="1">
                <a:latin typeface="+mn-lt"/>
              </a:rPr>
              <a:t>Dockerization</a:t>
            </a:r>
            <a:r>
              <a:rPr lang="en-GB" dirty="0">
                <a:latin typeface="+mn-lt"/>
              </a:rPr>
              <a:t> in </a:t>
            </a:r>
            <a:r>
              <a:rPr lang="en-GB" dirty="0" err="1">
                <a:latin typeface="+mn-lt"/>
              </a:rPr>
              <a:t>Kubernetes</a:t>
            </a:r>
            <a:r>
              <a:rPr lang="en-GB" dirty="0">
                <a:latin typeface="+mn-lt"/>
              </a:rPr>
              <a:t> Engine</a:t>
            </a: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16</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pPr algn="ctr"/>
            <a:r>
              <a:rPr lang="en-GB" sz="3600" u="sng" spc="-90" dirty="0">
                <a:latin typeface="+mn-lt"/>
              </a:rPr>
              <a:t>Learning</a:t>
            </a:r>
            <a:r>
              <a:rPr lang="en-GB" sz="3600" u="sng" spc="-270" dirty="0">
                <a:latin typeface="+mn-lt"/>
              </a:rPr>
              <a:t> </a:t>
            </a:r>
            <a:r>
              <a:rPr lang="en-GB" sz="3600"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17</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55C9-053F-4B06-AC06-F6EB00DB67DB}"/>
              </a:ext>
            </a:extLst>
          </p:cNvPr>
          <p:cNvSpPr>
            <a:spLocks noGrp="1"/>
          </p:cNvSpPr>
          <p:nvPr>
            <p:ph type="title"/>
          </p:nvPr>
        </p:nvSpPr>
        <p:spPr>
          <a:xfrm>
            <a:off x="1602994" y="258825"/>
            <a:ext cx="8986011" cy="523220"/>
          </a:xfrm>
        </p:spPr>
        <p:txBody>
          <a:bodyPr/>
          <a:lstStyle/>
          <a:p>
            <a:r>
              <a:rPr lang="en-US" dirty="0">
                <a:latin typeface="+mn-lt"/>
              </a:rPr>
              <a:t>Project information</a:t>
            </a:r>
          </a:p>
        </p:txBody>
      </p:sp>
      <p:sp>
        <p:nvSpPr>
          <p:cNvPr id="3" name="Text Placeholder 2">
            <a:extLst>
              <a:ext uri="{FF2B5EF4-FFF2-40B4-BE49-F238E27FC236}">
                <a16:creationId xmlns:a16="http://schemas.microsoft.com/office/drawing/2014/main"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a:latin typeface="+mn-lt"/>
              </a:rPr>
              <a:t>:  </a:t>
            </a:r>
            <a:r>
              <a:rPr lang="en-GB" dirty="0">
                <a:latin typeface="+mn-lt"/>
                <a:hlinkClick r:id="rId2"/>
              </a:rPr>
              <a:t>https://github.com/hemantgautam/breast_cancer_detection_main</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r>
              <a:rPr lang="en-US" dirty="0">
                <a:latin typeface="+mn-lt"/>
              </a:rPr>
              <a:t>Azure Link: </a:t>
            </a:r>
            <a:r>
              <a:rPr lang="en-GB" dirty="0">
                <a:latin typeface="+mn-lt"/>
                <a:hlinkClick r:id="rId3"/>
              </a:rPr>
              <a:t>https://breastcancermodeldetection.azurewebsites.net/</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endParaRPr lang="en-US" dirty="0">
              <a:latin typeface="+mn-lt"/>
            </a:endParaRPr>
          </a:p>
          <a:p>
            <a:r>
              <a:rPr lang="en-US" dirty="0">
                <a:latin typeface="+mn-lt"/>
              </a:rPr>
              <a:t>LLD document link: </a:t>
            </a:r>
            <a:r>
              <a:rPr lang="en-GB" dirty="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18</a:t>
            </a:fld>
            <a:endParaRPr spc="-5" dirty="0"/>
          </a:p>
        </p:txBody>
      </p:sp>
    </p:spTree>
    <p:extLst>
      <p:ext uri="{BB962C8B-B14F-4D97-AF65-F5344CB8AC3E}">
        <p14:creationId xmlns:p14="http://schemas.microsoft.com/office/powerpoint/2010/main" val="242542250"/>
      </p:ext>
    </p:extLst>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r>
              <a:rPr lang="en-GB" u="sng" dirty="0">
                <a:latin typeface="+mn-lt"/>
              </a:rPr>
              <a:t>Conclusions</a:t>
            </a: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a:latin typeface="+mn-lt"/>
              </a:rPr>
              <a:t> 	Breast cancer if found at an early stage will help save lives of thousands of 	women</a:t>
            </a:r>
          </a:p>
          <a:p>
            <a:pPr>
              <a:buFont typeface="Wingdings" pitchFamily="2" charset="2"/>
              <a:buChar char="v"/>
            </a:pPr>
            <a:endParaRPr lang="en-GB" dirty="0">
              <a:latin typeface="+mn-lt"/>
            </a:endParaRPr>
          </a:p>
          <a:p>
            <a:pPr>
              <a:buFont typeface="Wingdings" pitchFamily="2" charset="2"/>
              <a:buChar char="v"/>
            </a:pPr>
            <a:r>
              <a:rPr lang="en-GB" dirty="0">
                <a:latin typeface="+mn-lt"/>
              </a:rPr>
              <a:t> 	This project helps the patients and doctors to gather as much    	information as they can. </a:t>
            </a:r>
          </a:p>
          <a:p>
            <a:pPr>
              <a:buFont typeface="Wingdings" pitchFamily="2" charset="2"/>
              <a:buChar char="v"/>
            </a:pPr>
            <a:endParaRPr lang="en-GB" dirty="0">
              <a:latin typeface="+mn-lt"/>
            </a:endParaRPr>
          </a:p>
          <a:p>
            <a:pPr>
              <a:buFont typeface="Wingdings" pitchFamily="2" charset="2"/>
              <a:buChar char="v"/>
            </a:pPr>
            <a:r>
              <a:rPr lang="en-GB" dirty="0">
                <a:latin typeface="+mn-lt"/>
              </a:rPr>
              <a:t> 	UCI repository helped us to get the data for this project  done	by us. By using 	machine learning algorithms we will be able to classify and predict the 	cancer into </a:t>
            </a:r>
            <a:r>
              <a:rPr lang="en-GB" b="1" spc="-5" dirty="0">
                <a:latin typeface="+mn-lt"/>
                <a:ea typeface="MingLiU_HKSCS-ExtB" pitchFamily="18" charset="-120"/>
                <a:cs typeface="Myanmar Text"/>
              </a:rPr>
              <a:t>Benign</a:t>
            </a:r>
            <a:r>
              <a:rPr lang="en-GB" b="1" dirty="0">
                <a:latin typeface="+mn-lt"/>
              </a:rPr>
              <a:t> </a:t>
            </a:r>
            <a:r>
              <a:rPr lang="en-GB" dirty="0">
                <a:latin typeface="+mn-lt"/>
              </a:rPr>
              <a:t>or </a:t>
            </a:r>
            <a:r>
              <a:rPr lang="en-GB" b="1" dirty="0">
                <a:latin typeface="+mn-lt"/>
              </a:rPr>
              <a:t>Malignant</a:t>
            </a:r>
            <a:r>
              <a:rPr lang="en-GB" dirty="0">
                <a:latin typeface="+mn-lt"/>
              </a:rPr>
              <a:t>.</a:t>
            </a:r>
          </a:p>
          <a:p>
            <a:pPr>
              <a:buFont typeface="Wingdings" pitchFamily="2" charset="2"/>
              <a:buChar char="v"/>
            </a:pPr>
            <a:endParaRPr lang="en-GB" dirty="0">
              <a:latin typeface="+mn-lt"/>
            </a:endParaRPr>
          </a:p>
          <a:p>
            <a:pPr>
              <a:buFont typeface="Wingdings" pitchFamily="2" charset="2"/>
              <a:buChar char="v"/>
            </a:pPr>
            <a:r>
              <a:rPr lang="en-GB" dirty="0">
                <a:latin typeface="+mn-lt"/>
              </a:rPr>
              <a:t> 	In this project, four classification algorithms are used to find the best results 	and Random forest has given the best accuracy of 97%</a:t>
            </a:r>
          </a:p>
          <a:p>
            <a:pPr>
              <a:buFont typeface="Wingdings" pitchFamily="2" charset="2"/>
              <a:buChar char="v"/>
            </a:pPr>
            <a:endParaRPr lang="en-GB" dirty="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Tree>
  </p:cSld>
  <p:clrMapOvr>
    <a:masterClrMapping/>
  </p:clrMapOvr>
  <p:transition spd="med">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77108"/>
          </a:xfrm>
        </p:spPr>
        <p:txBody>
          <a:bodyPr/>
          <a:lstStyle/>
          <a:p>
            <a:pPr algn="ctr"/>
            <a:r>
              <a:rPr lang="en-GB" sz="4400" u="sng" spc="-20" dirty="0">
                <a:latin typeface="+mn-lt"/>
              </a:rPr>
              <a:t>Breast </a:t>
            </a:r>
            <a:r>
              <a:rPr lang="en-GB" sz="4400" u="sng" dirty="0">
                <a:latin typeface="+mn-lt"/>
              </a:rPr>
              <a:t>Cancer</a:t>
            </a:r>
            <a:r>
              <a:rPr lang="en-GB" sz="4400" u="sng" spc="10" dirty="0">
                <a:latin typeface="+mn-lt"/>
              </a:rPr>
              <a:t> </a:t>
            </a:r>
            <a:r>
              <a:rPr lang="en-GB" sz="4400" u="sng" spc="-5" dirty="0">
                <a:latin typeface="+mn-lt"/>
              </a:rPr>
              <a:t>Diagnosis</a:t>
            </a:r>
            <a:endParaRPr lang="en-GB" sz="44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Acknowledgment</a:t>
            </a:r>
          </a:p>
        </p:txBody>
      </p:sp>
      <p:sp>
        <p:nvSpPr>
          <p:cNvPr id="3" name="Text Placeholder 2"/>
          <p:cNvSpPr>
            <a:spLocks noGrp="1"/>
          </p:cNvSpPr>
          <p:nvPr>
            <p:ph type="body" idx="1"/>
          </p:nvPr>
        </p:nvSpPr>
        <p:spPr>
          <a:xfrm>
            <a:off x="1652524" y="1461262"/>
            <a:ext cx="8886951" cy="2154436"/>
          </a:xfrm>
        </p:spPr>
        <p:txBody>
          <a:bodyPr/>
          <a:lstStyle/>
          <a:p>
            <a:r>
              <a:rPr lang="en-GB" dirty="0">
                <a:latin typeface="+mn-lt"/>
              </a:rPr>
              <a:t>We would like to thank our Project Lead Mr. </a:t>
            </a:r>
            <a:r>
              <a:rPr lang="en-GB" dirty="0" err="1">
                <a:latin typeface="+mn-lt"/>
              </a:rPr>
              <a:t>Mohit</a:t>
            </a:r>
            <a:r>
              <a:rPr lang="en-GB" dirty="0">
                <a:latin typeface="+mn-lt"/>
              </a:rPr>
              <a:t> </a:t>
            </a:r>
            <a:r>
              <a:rPr lang="en-GB" dirty="0" err="1">
                <a:latin typeface="+mn-lt"/>
              </a:rPr>
              <a:t>Kashyap</a:t>
            </a:r>
            <a:r>
              <a:rPr lang="en-GB" dirty="0">
                <a:latin typeface="+mn-lt"/>
              </a:rPr>
              <a:t>  &amp; Mr. </a:t>
            </a:r>
            <a:r>
              <a:rPr lang="en-GB" dirty="0" err="1">
                <a:latin typeface="+mn-lt"/>
              </a:rPr>
              <a:t>Virat</a:t>
            </a:r>
            <a:r>
              <a:rPr lang="en-GB" dirty="0">
                <a:latin typeface="+mn-lt"/>
              </a:rPr>
              <a:t> </a:t>
            </a:r>
            <a:r>
              <a:rPr lang="en-GB" dirty="0" err="1">
                <a:latin typeface="+mn-lt"/>
              </a:rPr>
              <a:t>Sagar</a:t>
            </a:r>
            <a:r>
              <a:rPr lang="en-GB" dirty="0">
                <a:latin typeface="+mn-lt"/>
              </a:rPr>
              <a:t> for their continuous support and valuable suggestions throughout this work carried out by us. </a:t>
            </a:r>
          </a:p>
          <a:p>
            <a:endParaRPr lang="en-GB" dirty="0">
              <a:latin typeface="+mn-lt"/>
            </a:endParaRPr>
          </a:p>
          <a:p>
            <a:endParaRPr lang="en-GB" dirty="0">
              <a:latin typeface="+mn-lt"/>
            </a:endParaRPr>
          </a:p>
          <a:p>
            <a:r>
              <a:rPr lang="en-GB" dirty="0">
                <a:latin typeface="+mn-lt"/>
              </a:rPr>
              <a:t>We would also like to thank Mr. </a:t>
            </a:r>
            <a:r>
              <a:rPr lang="en-GB" dirty="0" err="1">
                <a:latin typeface="+mn-lt"/>
              </a:rPr>
              <a:t>Sudhanshu</a:t>
            </a:r>
            <a:r>
              <a:rPr lang="en-GB" dirty="0">
                <a:latin typeface="+mn-lt"/>
              </a:rPr>
              <a:t> Kumar, CEO &amp; Chief AI Engineer, </a:t>
            </a:r>
            <a:r>
              <a:rPr lang="en-GB" dirty="0" err="1">
                <a:latin typeface="+mn-lt"/>
              </a:rPr>
              <a:t>iNeuron</a:t>
            </a:r>
            <a:r>
              <a:rPr lang="en-GB" dirty="0">
                <a:latin typeface="+mn-lt"/>
              </a:rPr>
              <a:t> Bangalore for giving us an opportunity to do an internship.</a:t>
            </a: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Tree>
  </p:cSld>
  <p:clrMapOvr>
    <a:masterClrMapping/>
  </p:clrMapOvr>
  <p:transition spd="med">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References</a:t>
            </a: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a:latin typeface="+mn-lt"/>
              </a:rPr>
              <a:t> 	Ultrasound characterisation of breast masses, The Indian  journal of   	radiology imaging by S. </a:t>
            </a:r>
            <a:r>
              <a:rPr lang="en-GB" dirty="0" err="1">
                <a:latin typeface="+mn-lt"/>
              </a:rPr>
              <a:t>Gokhale</a:t>
            </a:r>
            <a:r>
              <a:rPr lang="en-GB" dirty="0">
                <a:latin typeface="+mn-lt"/>
              </a:rPr>
              <a:t>., Vol. 19, pp. 242-249, 2009.</a:t>
            </a:r>
          </a:p>
          <a:p>
            <a:r>
              <a:rPr lang="en-GB" dirty="0">
                <a:latin typeface="+mn-lt"/>
              </a:rPr>
              <a:t>	K. </a:t>
            </a:r>
            <a:r>
              <a:rPr lang="en-GB" dirty="0" err="1">
                <a:latin typeface="+mn-lt"/>
              </a:rPr>
              <a:t>Elissa</a:t>
            </a:r>
            <a:r>
              <a:rPr lang="en-GB" dirty="0">
                <a:latin typeface="+mn-lt"/>
              </a:rPr>
              <a:t>, Title of paper if known, unpublished.</a:t>
            </a:r>
          </a:p>
          <a:p>
            <a:endParaRPr lang="en-GB" dirty="0">
              <a:latin typeface="+mn-lt"/>
            </a:endParaRPr>
          </a:p>
          <a:p>
            <a:pPr>
              <a:buFont typeface="Wingdings" pitchFamily="2" charset="2"/>
              <a:buChar char="v"/>
            </a:pPr>
            <a:r>
              <a:rPr lang="en-GB" dirty="0">
                <a:latin typeface="+mn-lt"/>
              </a:rPr>
              <a:t> 	Breast Cancer Prediction Using Genetic Algorithm Based Ensemble Approach 	by </a:t>
            </a:r>
            <a:r>
              <a:rPr lang="en-GB" dirty="0" err="1">
                <a:latin typeface="+mn-lt"/>
              </a:rPr>
              <a:t>Pragya</a:t>
            </a:r>
            <a:r>
              <a:rPr lang="en-GB" dirty="0">
                <a:latin typeface="+mn-lt"/>
              </a:rPr>
              <a:t> </a:t>
            </a:r>
            <a:r>
              <a:rPr lang="en-GB" dirty="0" err="1">
                <a:latin typeface="+mn-lt"/>
              </a:rPr>
              <a:t>Chauhan</a:t>
            </a:r>
            <a:r>
              <a:rPr lang="en-GB" dirty="0">
                <a:latin typeface="+mn-lt"/>
              </a:rPr>
              <a:t> and </a:t>
            </a:r>
            <a:r>
              <a:rPr lang="en-GB" dirty="0" err="1">
                <a:latin typeface="+mn-lt"/>
              </a:rPr>
              <a:t>Amit</a:t>
            </a:r>
            <a:r>
              <a:rPr lang="en-GB" dirty="0">
                <a:latin typeface="+mn-lt"/>
              </a:rPr>
              <a:t> Swami, 18 October 2018</a:t>
            </a:r>
          </a:p>
          <a:p>
            <a:pPr>
              <a:buFont typeface="Wingdings" pitchFamily="2" charset="2"/>
              <a:buChar char="v"/>
            </a:pPr>
            <a:endParaRPr lang="en-GB" dirty="0">
              <a:latin typeface="+mn-lt"/>
            </a:endParaRPr>
          </a:p>
          <a:p>
            <a:pPr>
              <a:buFont typeface="Wingdings" pitchFamily="2" charset="2"/>
              <a:buChar char="v"/>
            </a:pPr>
            <a:r>
              <a:rPr lang="en-GB" dirty="0">
                <a:latin typeface="+mn-lt"/>
              </a:rPr>
              <a:t> 	On Breast Cancer Detection: An Application of Machine Learning 	Algorithms on the Wisconsin Diagnostic Dataset by </a:t>
            </a:r>
            <a:r>
              <a:rPr lang="en-GB" dirty="0" err="1">
                <a:latin typeface="+mn-lt"/>
              </a:rPr>
              <a:t>Abien</a:t>
            </a:r>
            <a:r>
              <a:rPr lang="en-GB" dirty="0">
                <a:latin typeface="+mn-lt"/>
              </a:rPr>
              <a:t> Fred  </a:t>
            </a:r>
            <a:r>
              <a:rPr lang="en-GB" dirty="0" err="1">
                <a:latin typeface="+mn-lt"/>
              </a:rPr>
              <a:t>M.Agarap</a:t>
            </a:r>
            <a:r>
              <a:rPr lang="en-GB" dirty="0">
                <a:latin typeface="+mn-lt"/>
              </a:rPr>
              <a:t>, 7 	February 2019</a:t>
            </a:r>
          </a:p>
          <a:p>
            <a:pPr>
              <a:buFont typeface="Wingdings" pitchFamily="2" charset="2"/>
              <a:buChar char="v"/>
            </a:pPr>
            <a:endParaRPr lang="en-GB" dirty="0">
              <a:latin typeface="+mn-lt"/>
            </a:endParaRPr>
          </a:p>
          <a:p>
            <a:pPr>
              <a:buFont typeface="Wingdings" pitchFamily="2" charset="2"/>
              <a:buChar char="v"/>
            </a:pPr>
            <a:r>
              <a:rPr lang="en-GB" dirty="0">
                <a:latin typeface="+mn-lt"/>
              </a:rPr>
              <a:t> 	Analysis of Machine Learning Techniques for Breast Cancer Prediction by 	the </a:t>
            </a:r>
            <a:r>
              <a:rPr lang="en-GB" dirty="0" err="1">
                <a:latin typeface="+mn-lt"/>
              </a:rPr>
              <a:t>Priyanka</a:t>
            </a:r>
            <a:r>
              <a:rPr lang="en-GB" dirty="0">
                <a:latin typeface="+mn-lt"/>
              </a:rPr>
              <a:t> Gupta and Prof. </a:t>
            </a:r>
            <a:r>
              <a:rPr lang="en-GB" dirty="0" err="1">
                <a:latin typeface="+mn-lt"/>
              </a:rPr>
              <a:t>Shalini</a:t>
            </a:r>
            <a:r>
              <a:rPr lang="en-GB" dirty="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21</a:t>
            </a:fld>
            <a:endParaRPr spc="-5" dirty="0"/>
          </a:p>
        </p:txBody>
      </p:sp>
    </p:spTree>
  </p:cSld>
  <p:clrMapOvr>
    <a:masterClrMapping/>
  </p:clrMapOvr>
  <p:transition spd="med">
    <p:plu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22</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310026"/>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18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17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a:t>Heman</a:t>
            </a:r>
            <a:r>
              <a:rPr lang="en-GB" spc="-5" dirty="0"/>
              <a:t> &amp; Jane</a:t>
            </a:r>
          </a:p>
          <a:p>
            <a:pPr marL="12700">
              <a:lnSpc>
                <a:spcPct val="100000"/>
              </a:lnSpc>
              <a:spcBef>
                <a:spcPts val="40"/>
              </a:spcBef>
            </a:pPr>
            <a:endParaRPr spc="-5"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a16="http://schemas.microsoft.com/office/drawing/2014/main" id="{5115E20E-D4AE-4AEF-A001-3A2C9C8BE74B}"/>
              </a:ext>
            </a:extLst>
          </p:cNvPr>
          <p:cNvSpPr>
            <a:spLocks noGrp="1"/>
          </p:cNvSpPr>
          <p:nvPr>
            <p:ph type="title"/>
          </p:nvPr>
        </p:nvSpPr>
        <p:spPr>
          <a:xfrm>
            <a:off x="1603375" y="258763"/>
            <a:ext cx="8985250" cy="1569660"/>
          </a:xfrm>
        </p:spPr>
        <p:txBody>
          <a:bodyPr/>
          <a:lstStyle/>
          <a:p>
            <a:r>
              <a:rPr lang="en-GB" u="sng" dirty="0">
                <a:latin typeface="+mn-lt"/>
              </a:rPr>
              <a:t>Dataset Details</a:t>
            </a:r>
            <a:br>
              <a:rPr lang="en-GB" u="sng" dirty="0">
                <a:latin typeface="+mn-lt"/>
              </a:rPr>
            </a:br>
            <a:br>
              <a:rPr lang="en-GB" u="sng" dirty="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p14="http://schemas.microsoft.com/office/powerpoint/2010/main" val="3590634898"/>
      </p:ext>
    </p:extLst>
  </p:cSld>
  <p:clrMapOvr>
    <a:masterClrMapping/>
  </p:clrMapOvr>
  <p:transition spd="med">
    <p:pull dir="l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u="sng" spc="-5" dirty="0">
                <a:latin typeface="+mn-lt"/>
              </a:rPr>
              <a:t>Machine Learning Overview</a:t>
            </a:r>
            <a:endParaRPr sz="4000"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8</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sz="3600" u="sng" spc="-5" dirty="0">
                <a:latin typeface="+mn-lt"/>
              </a:rPr>
              <a:t>Classification Algorithms used for this problem</a:t>
            </a:r>
            <a:br>
              <a:rPr lang="en-GB" sz="3600" u="sng" spc="-5" dirty="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9</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4532</TotalTime>
  <Words>929</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Caladea</vt:lpstr>
      <vt:lpstr>Calibri</vt:lpstr>
      <vt:lpstr>Wingdings</vt:lpstr>
      <vt:lpstr>Office Theme</vt:lpstr>
      <vt:lpstr>PowerPoint Presentation</vt:lpstr>
      <vt:lpstr>Breast Cancer Diagnosis</vt:lpstr>
      <vt:lpstr>Breast Cancer: An Overview</vt:lpstr>
      <vt:lpstr>Objective</vt:lpstr>
      <vt:lpstr>Dataset </vt:lpstr>
      <vt:lpstr>Dataset Details  </vt:lpstr>
      <vt:lpstr>Machine Learning Overview</vt:lpstr>
      <vt:lpstr>Flow Chart</vt:lpstr>
      <vt:lpstr>Classification Algorithms used for this problem </vt:lpstr>
      <vt:lpstr>Classification Report</vt:lpstr>
      <vt:lpstr>Best Model Accuracy</vt:lpstr>
      <vt:lpstr>Web App</vt:lpstr>
      <vt:lpstr>Single Prediction</vt:lpstr>
      <vt:lpstr>Bulk Prediction</vt:lpstr>
      <vt:lpstr>Predicted Result</vt:lpstr>
      <vt:lpstr>Challenges</vt:lpstr>
      <vt:lpstr>Learning Outcomes</vt:lpstr>
      <vt:lpstr>Project information</vt:lpstr>
      <vt:lpstr>Conclusions</vt:lpstr>
      <vt:lpstr>Acknowledgment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Gautam, Hemant A.</cp:lastModifiedBy>
  <cp:revision>127</cp:revision>
  <dcterms:created xsi:type="dcterms:W3CDTF">2020-08-13T06:20:10Z</dcterms:created>
  <dcterms:modified xsi:type="dcterms:W3CDTF">2020-08-17T07:34:33Z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