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78E7E8-43A6-4586-A217-24C285B9E5E3}" type="datetimeFigureOut">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B452E-1998-42CA-A4B4-4BE44EB2DF26}" type="slidenum">
              <a:rPr lang="en-US" smtClean="0"/>
              <a:t>‹#›</a:t>
            </a:fld>
            <a:endParaRPr lang="en-US"/>
          </a:p>
        </p:txBody>
      </p:sp>
    </p:spTree>
    <p:extLst>
      <p:ext uri="{BB962C8B-B14F-4D97-AF65-F5344CB8AC3E}">
        <p14:creationId xmlns:p14="http://schemas.microsoft.com/office/powerpoint/2010/main" val="391926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8E7E8-43A6-4586-A217-24C285B9E5E3}" type="datetimeFigureOut">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B452E-1998-42CA-A4B4-4BE44EB2DF26}" type="slidenum">
              <a:rPr lang="en-US" smtClean="0"/>
              <a:t>‹#›</a:t>
            </a:fld>
            <a:endParaRPr lang="en-US"/>
          </a:p>
        </p:txBody>
      </p:sp>
    </p:spTree>
    <p:extLst>
      <p:ext uri="{BB962C8B-B14F-4D97-AF65-F5344CB8AC3E}">
        <p14:creationId xmlns:p14="http://schemas.microsoft.com/office/powerpoint/2010/main" val="27775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8E7E8-43A6-4586-A217-24C285B9E5E3}" type="datetimeFigureOut">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B452E-1998-42CA-A4B4-4BE44EB2DF26}" type="slidenum">
              <a:rPr lang="en-US" smtClean="0"/>
              <a:t>‹#›</a:t>
            </a:fld>
            <a:endParaRPr lang="en-US"/>
          </a:p>
        </p:txBody>
      </p:sp>
    </p:spTree>
    <p:extLst>
      <p:ext uri="{BB962C8B-B14F-4D97-AF65-F5344CB8AC3E}">
        <p14:creationId xmlns:p14="http://schemas.microsoft.com/office/powerpoint/2010/main" val="393825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8E7E8-43A6-4586-A217-24C285B9E5E3}" type="datetimeFigureOut">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B452E-1998-42CA-A4B4-4BE44EB2DF26}" type="slidenum">
              <a:rPr lang="en-US" smtClean="0"/>
              <a:t>‹#›</a:t>
            </a:fld>
            <a:endParaRPr lang="en-US"/>
          </a:p>
        </p:txBody>
      </p:sp>
    </p:spTree>
    <p:extLst>
      <p:ext uri="{BB962C8B-B14F-4D97-AF65-F5344CB8AC3E}">
        <p14:creationId xmlns:p14="http://schemas.microsoft.com/office/powerpoint/2010/main" val="138493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8E7E8-43A6-4586-A217-24C285B9E5E3}" type="datetimeFigureOut">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B452E-1998-42CA-A4B4-4BE44EB2DF26}" type="slidenum">
              <a:rPr lang="en-US" smtClean="0"/>
              <a:t>‹#›</a:t>
            </a:fld>
            <a:endParaRPr lang="en-US"/>
          </a:p>
        </p:txBody>
      </p:sp>
    </p:spTree>
    <p:extLst>
      <p:ext uri="{BB962C8B-B14F-4D97-AF65-F5344CB8AC3E}">
        <p14:creationId xmlns:p14="http://schemas.microsoft.com/office/powerpoint/2010/main" val="198900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78E7E8-43A6-4586-A217-24C285B9E5E3}" type="datetimeFigureOut">
              <a:rPr lang="en-US" smtClean="0"/>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B452E-1998-42CA-A4B4-4BE44EB2DF26}" type="slidenum">
              <a:rPr lang="en-US" smtClean="0"/>
              <a:t>‹#›</a:t>
            </a:fld>
            <a:endParaRPr lang="en-US"/>
          </a:p>
        </p:txBody>
      </p:sp>
    </p:spTree>
    <p:extLst>
      <p:ext uri="{BB962C8B-B14F-4D97-AF65-F5344CB8AC3E}">
        <p14:creationId xmlns:p14="http://schemas.microsoft.com/office/powerpoint/2010/main" val="257679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78E7E8-43A6-4586-A217-24C285B9E5E3}" type="datetimeFigureOut">
              <a:rPr lang="en-US" smtClean="0"/>
              <a:t>3/17/2021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0B452E-1998-42CA-A4B4-4BE44EB2DF26}" type="slidenum">
              <a:rPr lang="en-US" smtClean="0"/>
              <a:t>‹#›</a:t>
            </a:fld>
            <a:endParaRPr lang="en-US"/>
          </a:p>
        </p:txBody>
      </p:sp>
    </p:spTree>
    <p:extLst>
      <p:ext uri="{BB962C8B-B14F-4D97-AF65-F5344CB8AC3E}">
        <p14:creationId xmlns:p14="http://schemas.microsoft.com/office/powerpoint/2010/main" val="147153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78E7E8-43A6-4586-A217-24C285B9E5E3}" type="datetimeFigureOut">
              <a:rPr lang="en-US" smtClean="0"/>
              <a:t>3/17/2021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0B452E-1998-42CA-A4B4-4BE44EB2DF26}" type="slidenum">
              <a:rPr lang="en-US" smtClean="0"/>
              <a:t>‹#›</a:t>
            </a:fld>
            <a:endParaRPr lang="en-US"/>
          </a:p>
        </p:txBody>
      </p:sp>
    </p:spTree>
    <p:extLst>
      <p:ext uri="{BB962C8B-B14F-4D97-AF65-F5344CB8AC3E}">
        <p14:creationId xmlns:p14="http://schemas.microsoft.com/office/powerpoint/2010/main" val="383242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8E7E8-43A6-4586-A217-24C285B9E5E3}" type="datetimeFigureOut">
              <a:rPr lang="en-US" smtClean="0"/>
              <a:t>3/17/2021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0B452E-1998-42CA-A4B4-4BE44EB2DF26}" type="slidenum">
              <a:rPr lang="en-US" smtClean="0"/>
              <a:t>‹#›</a:t>
            </a:fld>
            <a:endParaRPr lang="en-US"/>
          </a:p>
        </p:txBody>
      </p:sp>
    </p:spTree>
    <p:extLst>
      <p:ext uri="{BB962C8B-B14F-4D97-AF65-F5344CB8AC3E}">
        <p14:creationId xmlns:p14="http://schemas.microsoft.com/office/powerpoint/2010/main" val="422748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8E7E8-43A6-4586-A217-24C285B9E5E3}" type="datetimeFigureOut">
              <a:rPr lang="en-US" smtClean="0"/>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B452E-1998-42CA-A4B4-4BE44EB2DF26}" type="slidenum">
              <a:rPr lang="en-US" smtClean="0"/>
              <a:t>‹#›</a:t>
            </a:fld>
            <a:endParaRPr lang="en-US"/>
          </a:p>
        </p:txBody>
      </p:sp>
    </p:spTree>
    <p:extLst>
      <p:ext uri="{BB962C8B-B14F-4D97-AF65-F5344CB8AC3E}">
        <p14:creationId xmlns:p14="http://schemas.microsoft.com/office/powerpoint/2010/main" val="175264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8E7E8-43A6-4586-A217-24C285B9E5E3}" type="datetimeFigureOut">
              <a:rPr lang="en-US" smtClean="0"/>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B452E-1998-42CA-A4B4-4BE44EB2DF26}" type="slidenum">
              <a:rPr lang="en-US" smtClean="0"/>
              <a:t>‹#›</a:t>
            </a:fld>
            <a:endParaRPr lang="en-US"/>
          </a:p>
        </p:txBody>
      </p:sp>
    </p:spTree>
    <p:extLst>
      <p:ext uri="{BB962C8B-B14F-4D97-AF65-F5344CB8AC3E}">
        <p14:creationId xmlns:p14="http://schemas.microsoft.com/office/powerpoint/2010/main" val="219216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8E7E8-43A6-4586-A217-24C285B9E5E3}" type="datetimeFigureOut">
              <a:rPr lang="en-US" smtClean="0"/>
              <a:t>3/17/2021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B452E-1998-42CA-A4B4-4BE44EB2DF26}" type="slidenum">
              <a:rPr lang="en-US" smtClean="0"/>
              <a:t>‹#›</a:t>
            </a:fld>
            <a:endParaRPr lang="en-US"/>
          </a:p>
        </p:txBody>
      </p:sp>
    </p:spTree>
    <p:extLst>
      <p:ext uri="{BB962C8B-B14F-4D97-AF65-F5344CB8AC3E}">
        <p14:creationId xmlns:p14="http://schemas.microsoft.com/office/powerpoint/2010/main" val="3579620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8458200" cy="1470025"/>
          </a:xfrm>
        </p:spPr>
        <p:txBody>
          <a:bodyPr>
            <a:normAutofit/>
          </a:bodyPr>
          <a:lstStyle/>
          <a:p>
            <a:r>
              <a:rPr lang="en-US" sz="3600" b="1" dirty="0" smtClean="0">
                <a:effectLst>
                  <a:outerShdw blurRad="38100" dist="38100" dir="2700000" algn="tl">
                    <a:srgbClr val="000000">
                      <a:alpha val="43137"/>
                    </a:srgbClr>
                  </a:outerShdw>
                </a:effectLst>
                <a:latin typeface="Algerian" pitchFamily="82" charset="0"/>
              </a:rPr>
              <a:t>ROBOTICS PROCESS AUTOMATION</a:t>
            </a:r>
            <a:endParaRPr lang="en-US" sz="3600" b="1" dirty="0">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533400" y="2133600"/>
            <a:ext cx="8077200" cy="4724400"/>
          </a:xfrm>
        </p:spPr>
        <p:txBody>
          <a:bodyPr>
            <a:noAutofit/>
          </a:bodyPr>
          <a:lstStyle/>
          <a:p>
            <a:r>
              <a:rPr lang="en-US" sz="2400" dirty="0">
                <a:solidFill>
                  <a:schemeClr val="tx1"/>
                </a:solidFill>
              </a:rPr>
              <a:t>Robotic Process Automation is the technology that allows anyone today to configure computer software, or a “robot” to emulate and integrate the actions of a human interacting within digital systems to execute a business process. RPA robots utilize the user interface to capture data and manipulate applications just like humans do. They interpret, trigger responses and communicate with other systems in order to perform on a vast variety of repetitive tasks. Only substantially better: an RPA software robot never sleeps and makes zero mistakes.</a:t>
            </a:r>
          </a:p>
        </p:txBody>
      </p:sp>
      <p:sp>
        <p:nvSpPr>
          <p:cNvPr id="4" name="TextBox 3"/>
          <p:cNvSpPr txBox="1"/>
          <p:nvPr/>
        </p:nvSpPr>
        <p:spPr>
          <a:xfrm>
            <a:off x="2209800" y="5886809"/>
            <a:ext cx="5105400" cy="646331"/>
          </a:xfrm>
          <a:prstGeom prst="rect">
            <a:avLst/>
          </a:prstGeom>
          <a:noFill/>
        </p:spPr>
        <p:txBody>
          <a:bodyPr wrap="square" rtlCol="0">
            <a:spAutoFit/>
          </a:bodyPr>
          <a:lstStyle/>
          <a:p>
            <a:r>
              <a:rPr lang="en-US" dirty="0" smtClean="0"/>
              <a:t>                  Prepared By: </a:t>
            </a:r>
            <a:r>
              <a:rPr lang="en-US" dirty="0" err="1" smtClean="0"/>
              <a:t>Hemant</a:t>
            </a:r>
            <a:r>
              <a:rPr lang="en-US" dirty="0" smtClean="0"/>
              <a:t> Gupta</a:t>
            </a:r>
          </a:p>
          <a:p>
            <a:r>
              <a:rPr lang="en-US" dirty="0" smtClean="0"/>
              <a:t>RPA Developer Intern @ Baroque Consulting </a:t>
            </a:r>
            <a:r>
              <a:rPr lang="en-US" dirty="0" err="1" smtClean="0"/>
              <a:t>Pvt</a:t>
            </a:r>
            <a:r>
              <a:rPr lang="en-US" dirty="0" smtClean="0"/>
              <a:t> Ltd</a:t>
            </a:r>
          </a:p>
        </p:txBody>
      </p:sp>
    </p:spTree>
    <p:extLst>
      <p:ext uri="{BB962C8B-B14F-4D97-AF65-F5344CB8AC3E}">
        <p14:creationId xmlns:p14="http://schemas.microsoft.com/office/powerpoint/2010/main" val="1403269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Statement</a:t>
            </a:r>
            <a:br>
              <a:rPr lang="en-US" b="1" dirty="0" smtClean="0"/>
            </a:br>
            <a:r>
              <a:rPr lang="en-US" sz="2200" i="1" dirty="0" smtClean="0"/>
              <a:t>[Manual Collection, Organization, Processing and transfer of data within departments or on CRM]</a:t>
            </a:r>
            <a:endParaRPr lang="en-US" sz="2200" i="1" dirty="0"/>
          </a:p>
        </p:txBody>
      </p:sp>
      <p:sp>
        <p:nvSpPr>
          <p:cNvPr id="3" name="Content Placeholder 2"/>
          <p:cNvSpPr>
            <a:spLocks noGrp="1"/>
          </p:cNvSpPr>
          <p:nvPr>
            <p:ph idx="1"/>
          </p:nvPr>
        </p:nvSpPr>
        <p:spPr>
          <a:xfrm>
            <a:off x="228600" y="1600200"/>
            <a:ext cx="8686800" cy="5029200"/>
          </a:xfrm>
        </p:spPr>
        <p:txBody>
          <a:bodyPr>
            <a:normAutofit/>
          </a:bodyPr>
          <a:lstStyle/>
          <a:p>
            <a:pPr marL="0" indent="0">
              <a:buNone/>
            </a:pPr>
            <a:r>
              <a:rPr lang="en-US" sz="1800" b="0" i="0" u="none" strike="noStrike" baseline="0" dirty="0" smtClean="0"/>
              <a:t>One major problem faced without RPA is that organization needs to manually collect,</a:t>
            </a:r>
            <a:r>
              <a:rPr lang="en-US" sz="1800" b="0" i="0" u="none" strike="noStrike" dirty="0" smtClean="0"/>
              <a:t> </a:t>
            </a:r>
            <a:r>
              <a:rPr lang="en-US" sz="1800" b="0" i="0" u="none" strike="noStrike" baseline="0" dirty="0" smtClean="0"/>
              <a:t>transfer, process, organize and upload their data to respective CRM, Cloud or Datacenter’s. </a:t>
            </a:r>
            <a:r>
              <a:rPr lang="en-US" sz="1800" b="0" i="0" u="none" strike="noStrike" dirty="0" smtClean="0"/>
              <a:t> </a:t>
            </a:r>
            <a:endParaRPr lang="en-US" sz="1800" b="0" i="0" u="none" strike="noStrike" baseline="0" dirty="0" smtClean="0"/>
          </a:p>
          <a:p>
            <a:pPr marL="0" indent="0" algn="ctr">
              <a:buNone/>
            </a:pPr>
            <a:r>
              <a:rPr lang="en-US" sz="1800" b="1" i="0" u="none" strike="noStrike" baseline="0" dirty="0" smtClean="0"/>
              <a:t>This process is time and efforts consuming and</a:t>
            </a:r>
            <a:r>
              <a:rPr lang="en-US" sz="1800" b="1" i="0" u="none" strike="noStrike" dirty="0" smtClean="0"/>
              <a:t> </a:t>
            </a:r>
            <a:r>
              <a:rPr lang="en-US" sz="1800" b="1" i="0" u="none" strike="noStrike" baseline="0" dirty="0" smtClean="0"/>
              <a:t>at the same time it negatively effects organization's productivity and efficiency. </a:t>
            </a:r>
            <a:endParaRPr lang="en-US" sz="1800" b="1" dirty="0" smtClean="0"/>
          </a:p>
          <a:p>
            <a:pPr marL="0" indent="0">
              <a:buNone/>
            </a:pPr>
            <a:r>
              <a:rPr lang="en-US" sz="1800" b="1" i="0" u="none" strike="noStrike" baseline="0" dirty="0" smtClean="0"/>
              <a:t>SOLUTION</a:t>
            </a:r>
          </a:p>
          <a:p>
            <a:pPr marL="0" indent="0">
              <a:buNone/>
            </a:pPr>
            <a:r>
              <a:rPr lang="en-US" sz="1800" i="0" u="none" strike="noStrike" baseline="0" dirty="0" smtClean="0"/>
              <a:t>Irrespective of the causes why Organizations do not spend enough time to manage their data for backups or restorations,</a:t>
            </a:r>
          </a:p>
          <a:p>
            <a:pPr marL="0" indent="0">
              <a:buNone/>
            </a:pPr>
            <a:r>
              <a:rPr lang="en-US" sz="1800" i="0" u="none" strike="noStrike" baseline="0" dirty="0" smtClean="0"/>
              <a:t>These processes can be fully automated with the RPA solutions by providing them with  the required credentials, source, and destination details for the whole task to be automated.</a:t>
            </a:r>
          </a:p>
          <a:p>
            <a:pPr marL="0" indent="0">
              <a:buNone/>
            </a:pPr>
            <a:r>
              <a:rPr lang="en-US" sz="1800" i="0" u="none" strike="noStrike" baseline="0" dirty="0" smtClean="0"/>
              <a:t>Monitoring the whole process can also be handled by the RPA solution, the human task can be generated if there is a requirement for human intervention</a:t>
            </a:r>
            <a:r>
              <a:rPr lang="en-US" sz="1800" i="0" u="none" strike="noStrike" baseline="0" dirty="0" smtClean="0"/>
              <a:t>.</a:t>
            </a:r>
            <a:endParaRPr lang="en-US" sz="2000" dirty="0"/>
          </a:p>
          <a:p>
            <a:pPr marL="0" indent="0" algn="ctr">
              <a:buNone/>
            </a:pPr>
            <a:r>
              <a:rPr lang="en-US" sz="2400" b="1" i="1" dirty="0" smtClean="0"/>
              <a:t>In the coming slides we are going to demonstrate a working model of a bot which can solve the problem of data entry to CRM</a:t>
            </a:r>
            <a:endParaRPr lang="en-US" sz="2400" b="1" i="1" dirty="0"/>
          </a:p>
          <a:p>
            <a:pPr marL="0" indent="0">
              <a:buNone/>
            </a:pPr>
            <a:endParaRPr lang="en-US" sz="2000" i="0" u="none" strike="noStrike" baseline="0" dirty="0" smtClean="0"/>
          </a:p>
        </p:txBody>
      </p:sp>
      <p:sp>
        <p:nvSpPr>
          <p:cNvPr id="4" name="TextBox 3"/>
          <p:cNvSpPr txBox="1"/>
          <p:nvPr/>
        </p:nvSpPr>
        <p:spPr>
          <a:xfrm>
            <a:off x="2209800" y="5886809"/>
            <a:ext cx="5105400" cy="646331"/>
          </a:xfrm>
          <a:prstGeom prst="rect">
            <a:avLst/>
          </a:prstGeom>
          <a:noFill/>
        </p:spPr>
        <p:txBody>
          <a:bodyPr wrap="square" rtlCol="0">
            <a:spAutoFit/>
          </a:bodyPr>
          <a:lstStyle/>
          <a:p>
            <a:r>
              <a:rPr lang="en-US" dirty="0" smtClean="0"/>
              <a:t>                  Prepared By: </a:t>
            </a:r>
            <a:r>
              <a:rPr lang="en-US" dirty="0" err="1" smtClean="0"/>
              <a:t>Hemant</a:t>
            </a:r>
            <a:r>
              <a:rPr lang="en-US" dirty="0" smtClean="0"/>
              <a:t> Gupta</a:t>
            </a:r>
          </a:p>
          <a:p>
            <a:r>
              <a:rPr lang="en-US" dirty="0" smtClean="0"/>
              <a:t>RPA Developer Intern @ Baroque Consulting </a:t>
            </a:r>
            <a:r>
              <a:rPr lang="en-US" dirty="0" err="1" smtClean="0"/>
              <a:t>Pvt</a:t>
            </a:r>
            <a:r>
              <a:rPr lang="en-US" dirty="0" smtClean="0"/>
              <a:t> Ltd</a:t>
            </a:r>
          </a:p>
        </p:txBody>
      </p:sp>
    </p:spTree>
    <p:extLst>
      <p:ext uri="{BB962C8B-B14F-4D97-AF65-F5344CB8AC3E}">
        <p14:creationId xmlns:p14="http://schemas.microsoft.com/office/powerpoint/2010/main" val="154261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BOT Objective</a:t>
            </a:r>
            <a:endParaRPr lang="en-US" sz="3600" b="1" dirty="0"/>
          </a:p>
        </p:txBody>
      </p:sp>
      <p:sp>
        <p:nvSpPr>
          <p:cNvPr id="3" name="Content Placeholder 2"/>
          <p:cNvSpPr>
            <a:spLocks noGrp="1"/>
          </p:cNvSpPr>
          <p:nvPr>
            <p:ph idx="1"/>
          </p:nvPr>
        </p:nvSpPr>
        <p:spPr/>
        <p:txBody>
          <a:bodyPr>
            <a:normAutofit fontScale="92500"/>
          </a:bodyPr>
          <a:lstStyle/>
          <a:p>
            <a:pPr marL="0" indent="0">
              <a:buNone/>
            </a:pPr>
            <a:r>
              <a:rPr lang="en-US" sz="2400" dirty="0" smtClean="0"/>
              <a:t>Suppose in an organization there are </a:t>
            </a:r>
            <a:r>
              <a:rPr lang="en-US" sz="2400" i="1" dirty="0" smtClean="0"/>
              <a:t>n</a:t>
            </a:r>
            <a:r>
              <a:rPr lang="en-US" sz="2400" dirty="0" smtClean="0"/>
              <a:t> number of invoices in image format like .jpg or .</a:t>
            </a:r>
            <a:r>
              <a:rPr lang="en-US" sz="2400" dirty="0" err="1" smtClean="0"/>
              <a:t>png</a:t>
            </a:r>
            <a:r>
              <a:rPr lang="en-US" sz="2400" dirty="0" smtClean="0"/>
              <a:t> etc. As per the business requirement for further processing Data needs to be extracted and loaded to CRM.</a:t>
            </a:r>
          </a:p>
          <a:p>
            <a:pPr marL="0" indent="0">
              <a:buNone/>
            </a:pPr>
            <a:r>
              <a:rPr lang="en-US" sz="2400" dirty="0" smtClean="0"/>
              <a:t>Now to load the data organization will need to provide additional human and computational resource which will incur some cost to company</a:t>
            </a:r>
            <a:r>
              <a:rPr lang="en-US" sz="2400" dirty="0" smtClean="0"/>
              <a:t>.</a:t>
            </a:r>
          </a:p>
          <a:p>
            <a:pPr marL="0" indent="0">
              <a:buNone/>
            </a:pPr>
            <a:endParaRPr lang="en-US" sz="2400" dirty="0" smtClean="0"/>
          </a:p>
          <a:p>
            <a:pPr marL="0" indent="0" algn="ctr">
              <a:buNone/>
            </a:pPr>
            <a:r>
              <a:rPr lang="en-US" sz="2400" i="1" dirty="0" smtClean="0"/>
              <a:t>In </a:t>
            </a:r>
            <a:r>
              <a:rPr lang="en-US" sz="2400" i="1" dirty="0" smtClean="0"/>
              <a:t>the coming demonstration it will be explained that how a BOT with OCR implementation can overcome the need of additional human resource and reduce company cost, on the same side the bot will increase time and accuracy efficiency of the task as compared to that of human processing.</a:t>
            </a:r>
          </a:p>
        </p:txBody>
      </p:sp>
    </p:spTree>
    <p:extLst>
      <p:ext uri="{BB962C8B-B14F-4D97-AF65-F5344CB8AC3E}">
        <p14:creationId xmlns:p14="http://schemas.microsoft.com/office/powerpoint/2010/main" val="165401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emant\Desktop\Invoices\invoic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04800"/>
            <a:ext cx="2694679"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mant\Desktop\Invoices\invoice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304800"/>
            <a:ext cx="2694679"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emant\Desktop\Invoices\invoice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90945"/>
            <a:ext cx="2667000" cy="377086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Elbow Connector 9"/>
          <p:cNvCxnSpPr>
            <a:stCxn id="1026" idx="2"/>
          </p:cNvCxnSpPr>
          <p:nvPr/>
        </p:nvCxnSpPr>
        <p:spPr>
          <a:xfrm rot="16200000" flipH="1">
            <a:off x="2680840" y="3086099"/>
            <a:ext cx="838200" cy="28956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028" idx="2"/>
          </p:cNvCxnSpPr>
          <p:nvPr/>
        </p:nvCxnSpPr>
        <p:spPr>
          <a:xfrm rot="5400000">
            <a:off x="5543026" y="3066525"/>
            <a:ext cx="891191" cy="288175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733656" y="5105400"/>
            <a:ext cx="3628172"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rgbClr val="FFFF00"/>
                </a:solidFill>
              </a:rPr>
              <a:t>n</a:t>
            </a:r>
            <a:r>
              <a:rPr lang="en-US" b="1" dirty="0" smtClean="0"/>
              <a:t> Number of Invoices</a:t>
            </a:r>
          </a:p>
          <a:p>
            <a:pPr algn="ctr"/>
            <a:r>
              <a:rPr lang="en-US" i="1" dirty="0" smtClean="0"/>
              <a:t>BOT will  Process image using OCR and Extract data and will save to variables.</a:t>
            </a:r>
            <a:endParaRPr lang="en-US" i="1" dirty="0"/>
          </a:p>
        </p:txBody>
      </p:sp>
      <p:cxnSp>
        <p:nvCxnSpPr>
          <p:cNvPr id="16" name="Straight Arrow Connector 15"/>
          <p:cNvCxnSpPr>
            <a:stCxn id="1027" idx="2"/>
          </p:cNvCxnSpPr>
          <p:nvPr/>
        </p:nvCxnSpPr>
        <p:spPr>
          <a:xfrm>
            <a:off x="4547740" y="4114800"/>
            <a:ext cx="2"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071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emant\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
            <a:ext cx="3065053" cy="51054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Elbow Connector 4"/>
          <p:cNvCxnSpPr>
            <a:stCxn id="2050" idx="1"/>
          </p:cNvCxnSpPr>
          <p:nvPr/>
        </p:nvCxnSpPr>
        <p:spPr>
          <a:xfrm rot="10800000" flipV="1">
            <a:off x="2133600" y="2705100"/>
            <a:ext cx="762000" cy="647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050" idx="3"/>
          </p:cNvCxnSpPr>
          <p:nvPr/>
        </p:nvCxnSpPr>
        <p:spPr>
          <a:xfrm>
            <a:off x="5960653" y="2705100"/>
            <a:ext cx="897347" cy="6477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81000" y="2171701"/>
            <a:ext cx="1752599" cy="23622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This is a sample Google form considered as CRM to simulate the processing of BOT</a:t>
            </a:r>
            <a:endParaRPr lang="en-US" sz="1600" b="1" dirty="0">
              <a:solidFill>
                <a:schemeClr val="tx1"/>
              </a:solidFill>
            </a:endParaRPr>
          </a:p>
        </p:txBody>
      </p:sp>
      <p:sp>
        <p:nvSpPr>
          <p:cNvPr id="12" name="Rounded Rectangle 11"/>
          <p:cNvSpPr/>
          <p:nvPr/>
        </p:nvSpPr>
        <p:spPr>
          <a:xfrm>
            <a:off x="6857999" y="1752600"/>
            <a:ext cx="1974273" cy="3429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00"/>
                </a:solidFill>
              </a:rPr>
              <a:t>This Google form can be replaced with any web based or local CRM as per the business need.</a:t>
            </a:r>
          </a:p>
          <a:p>
            <a:pPr algn="ctr"/>
            <a:r>
              <a:rPr lang="en-US" sz="1600" b="1" dirty="0" smtClean="0"/>
              <a:t>-------------------------</a:t>
            </a:r>
          </a:p>
          <a:p>
            <a:pPr algn="ctr"/>
            <a:r>
              <a:rPr lang="en-US" sz="1600" b="1" dirty="0" smtClean="0"/>
              <a:t>Conceptual model of the bot will remain almost same for any kind of CRM</a:t>
            </a:r>
          </a:p>
        </p:txBody>
      </p:sp>
      <p:sp>
        <p:nvSpPr>
          <p:cNvPr id="13" name="Snip and Round Single Corner Rectangle 12"/>
          <p:cNvSpPr/>
          <p:nvPr/>
        </p:nvSpPr>
        <p:spPr>
          <a:xfrm>
            <a:off x="1981201" y="5410200"/>
            <a:ext cx="5029200" cy="137160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DATA Captured from the Invoices [image files] will then be loaded automatically by capturing respective input fields present in CRM.</a:t>
            </a:r>
          </a:p>
          <a:p>
            <a:pPr algn="ctr"/>
            <a:r>
              <a:rPr lang="en-US" b="1" dirty="0" smtClean="0"/>
              <a:t>This BOT is Resilient Enough to load data on Dynamic and static web based CRM as well.</a:t>
            </a:r>
            <a:endParaRPr lang="en-US" b="1" dirty="0"/>
          </a:p>
        </p:txBody>
      </p:sp>
      <p:cxnSp>
        <p:nvCxnSpPr>
          <p:cNvPr id="17" name="Elbow Connector 16"/>
          <p:cNvCxnSpPr>
            <a:stCxn id="2050" idx="2"/>
            <a:endCxn id="13" idx="2"/>
          </p:cNvCxnSpPr>
          <p:nvPr/>
        </p:nvCxnSpPr>
        <p:spPr>
          <a:xfrm rot="5400000">
            <a:off x="2785564" y="4453437"/>
            <a:ext cx="838200" cy="2446926"/>
          </a:xfrm>
          <a:prstGeom prst="bentConnector4">
            <a:avLst>
              <a:gd name="adj1" fmla="val 9091"/>
              <a:gd name="adj2" fmla="val 1093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050" idx="2"/>
            <a:endCxn id="13" idx="0"/>
          </p:cNvCxnSpPr>
          <p:nvPr/>
        </p:nvCxnSpPr>
        <p:spPr>
          <a:xfrm rot="16200000" flipH="1">
            <a:off x="5300164" y="4385763"/>
            <a:ext cx="838200" cy="2582274"/>
          </a:xfrm>
          <a:prstGeom prst="bentConnector4">
            <a:avLst>
              <a:gd name="adj1" fmla="val 9091"/>
              <a:gd name="adj2" fmla="val 10885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568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506</Words>
  <Application>Microsoft Office PowerPoint</Application>
  <PresentationFormat>On-screen Show (4:3)</PresentationFormat>
  <Paragraphs>27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ROBOTICS PROCESS AUTOMATION</vt:lpstr>
      <vt:lpstr>Problem Statement [Manual Collection, Organization, Processing and transfer of data within departments or on CRM]</vt:lpstr>
      <vt:lpstr>BOT Objective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PROCESS AUTOMATION</dc:title>
  <dc:creator>hemant</dc:creator>
  <cp:lastModifiedBy>hemant</cp:lastModifiedBy>
  <cp:revision>7</cp:revision>
  <dcterms:created xsi:type="dcterms:W3CDTF">2021-03-01T12:43:28Z</dcterms:created>
  <dcterms:modified xsi:type="dcterms:W3CDTF">2021-03-17T14:45:51Z</dcterms:modified>
</cp:coreProperties>
</file>