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24-Aug-20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24-Aug-20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Critical thinking skills: </a:t>
            </a:r>
            <a:br>
              <a:rPr lang="en-US" sz="6600" dirty="0" smtClean="0"/>
            </a:br>
            <a:r>
              <a:rPr lang="en-US" sz="3200" dirty="0" smtClean="0"/>
              <a:t>Information, assumption, &amp; conclusion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19141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Dr. A. R. S. Jayanth</a:t>
            </a:r>
          </a:p>
          <a:p>
            <a:r>
              <a:rPr lang="en-US" sz="1400" dirty="0" smtClean="0"/>
              <a:t>Department of English</a:t>
            </a:r>
          </a:p>
          <a:p>
            <a:r>
              <a:rPr lang="en-US" sz="1400" dirty="0" smtClean="0"/>
              <a:t>Anna University (MIT Campus)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8713694" y="1062891"/>
            <a:ext cx="2304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/>
              <a:t>S1E2:  Aug 24, 2020</a:t>
            </a:r>
            <a:endParaRPr 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54741" y="1062891"/>
            <a:ext cx="431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II year, 3</a:t>
            </a:r>
            <a:r>
              <a:rPr lang="en-US" baseline="30000" dirty="0" smtClean="0"/>
              <a:t>rd</a:t>
            </a:r>
            <a:r>
              <a:rPr lang="en-US" dirty="0" smtClean="0"/>
              <a:t> Sem, CSE - RUSA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9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framework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850777" y="2581836"/>
            <a:ext cx="1923413" cy="1048871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240628" y="2555591"/>
            <a:ext cx="2006466" cy="1048871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INFERENCE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4957483" y="5194398"/>
            <a:ext cx="2030506" cy="10488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ASSUMPTION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280083" y="4195483"/>
            <a:ext cx="7637929" cy="134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Arrow 11"/>
          <p:cNvSpPr/>
          <p:nvPr/>
        </p:nvSpPr>
        <p:spPr>
          <a:xfrm>
            <a:off x="5562600" y="3016623"/>
            <a:ext cx="820272" cy="207489"/>
          </a:xfrm>
          <a:prstGeom prst="rightArrow">
            <a:avLst>
              <a:gd name="adj1" fmla="val 50000"/>
              <a:gd name="adj2" fmla="val 5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8560715">
            <a:off x="7147118" y="4656523"/>
            <a:ext cx="820272" cy="146384"/>
          </a:xfrm>
          <a:prstGeom prst="rightArrow">
            <a:avLst>
              <a:gd name="adj1" fmla="val 50000"/>
              <a:gd name="adj2" fmla="val 5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3339198">
            <a:off x="4072225" y="4672865"/>
            <a:ext cx="820272" cy="146384"/>
          </a:xfrm>
          <a:prstGeom prst="rightArrow">
            <a:avLst>
              <a:gd name="adj1" fmla="val 50000"/>
              <a:gd name="adj2" fmla="val 57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16200000">
            <a:off x="1211676" y="5292676"/>
            <a:ext cx="17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Subconscious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76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instance…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428999"/>
            <a:ext cx="2771834" cy="16539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266" y="531158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see a man with a black eye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1266" y="28310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INFORMATION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260629" y="4108074"/>
            <a:ext cx="753035" cy="29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32612" y="3428999"/>
            <a:ext cx="2326341" cy="165398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 was hit by someone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81282" y="28310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ASSUMPTION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135036" y="3428998"/>
            <a:ext cx="2326341" cy="1653989"/>
          </a:xfrm>
          <a:prstGeom prst="round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People with black eyes have been hit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8070477" y="4108074"/>
            <a:ext cx="753035" cy="2958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583706" y="283106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6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7970"/>
              </p:ext>
            </p:extLst>
          </p:nvPr>
        </p:nvGraphicFramePr>
        <p:xfrm>
          <a:off x="605118" y="1903010"/>
          <a:ext cx="10986246" cy="3466701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662082"/>
                <a:gridCol w="3662082"/>
                <a:gridCol w="3662082"/>
              </a:tblGrid>
              <a:tr h="449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Information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Assumption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Conclusion</a:t>
                      </a:r>
                      <a:endParaRPr lang="en-US" dirty="0"/>
                    </a:p>
                  </a:txBody>
                  <a:tcPr/>
                </a:tc>
              </a:tr>
              <a:tr h="775299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During class, a student asks</a:t>
                      </a:r>
                    </a:p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“is this going to be on the test?”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This student is not interested </a:t>
                      </a:r>
                    </a:p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in learning the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Students who ask questions like: “Is this going to be on the test?” are not interested in learning the subject</a:t>
                      </a:r>
                    </a:p>
                  </a:txBody>
                  <a:tcPr/>
                </a:tc>
              </a:tr>
              <a:tr h="44918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 police officer keeps trailing your car</a:t>
                      </a:r>
                      <a:endParaRPr lang="en-US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He is trying to catch me breaking the law</a:t>
                      </a:r>
                      <a:endParaRPr lang="en-US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Anytime a police officer trails you he is trying to catch you breaking the law</a:t>
                      </a:r>
                      <a:endParaRPr lang="en-US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  <a:tr h="449181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You see a child crying next to her mother in a grocery store</a:t>
                      </a:r>
                      <a:endParaRPr lang="en-US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mother has hurt the child</a:t>
                      </a:r>
                      <a:endParaRPr lang="en-US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Whenever a child is crying next to her mother she has been hurt by her mother</a:t>
                      </a:r>
                      <a:endParaRPr lang="en-US" dirty="0"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8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9438928" cy="83920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Information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69848" y="1916690"/>
            <a:ext cx="10058400" cy="3364994"/>
          </a:xfrm>
        </p:spPr>
        <p:txBody>
          <a:bodyPr/>
          <a:lstStyle/>
          <a:p>
            <a:r>
              <a:rPr lang="en-US" dirty="0"/>
              <a:t>Your </a:t>
            </a:r>
            <a:r>
              <a:rPr lang="en-US" dirty="0" smtClean="0"/>
              <a:t>elder/younger sib </a:t>
            </a:r>
            <a:r>
              <a:rPr lang="en-US" dirty="0"/>
              <a:t>is late coming home from </a:t>
            </a:r>
            <a:r>
              <a:rPr lang="en-US" dirty="0" smtClean="0"/>
              <a:t>a party</a:t>
            </a:r>
            <a:endParaRPr lang="en-US" dirty="0"/>
          </a:p>
          <a:p>
            <a:endParaRPr lang="en-US" dirty="0" smtClean="0"/>
          </a:p>
          <a:p>
            <a:r>
              <a:rPr lang="en-US" dirty="0"/>
              <a:t>You see a well dressed stranger near a car late in the </a:t>
            </a:r>
            <a:r>
              <a:rPr lang="en-US" dirty="0" smtClean="0"/>
              <a:t>night</a:t>
            </a:r>
          </a:p>
          <a:p>
            <a:endParaRPr lang="en-US" dirty="0"/>
          </a:p>
          <a:p>
            <a:r>
              <a:rPr lang="en-US" dirty="0"/>
              <a:t>Your friend is talking to a member of the opposite sex at a birthday party</a:t>
            </a:r>
          </a:p>
          <a:p>
            <a:endParaRPr lang="en-US" dirty="0" smtClean="0"/>
          </a:p>
          <a:p>
            <a:r>
              <a:rPr lang="en-US" dirty="0"/>
              <a:t>A toddler climbs into the waste </a:t>
            </a:r>
            <a:r>
              <a:rPr lang="en-US" dirty="0" smtClean="0"/>
              <a:t>basket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9479"/>
            <a:ext cx="6164670" cy="5776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Rebus puzzle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069848" y="1452282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 </a:t>
            </a:r>
            <a:r>
              <a:rPr lang="en-US" b="1" u="sng" dirty="0" smtClean="0">
                <a:solidFill>
                  <a:schemeClr val="tx1"/>
                </a:solidFill>
              </a:rPr>
              <a:t>AGE</a:t>
            </a:r>
            <a:r>
              <a:rPr lang="en-US" b="1" dirty="0" smtClean="0">
                <a:solidFill>
                  <a:schemeClr val="tx1"/>
                </a:solidFill>
              </a:rPr>
              <a:t> AGE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959" y="2890483"/>
            <a:ext cx="162709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Middle Age</a:t>
            </a:r>
            <a:endParaRPr lang="en-US" dirty="0"/>
          </a:p>
        </p:txBody>
      </p:sp>
      <p:grpSp>
        <p:nvGrpSpPr>
          <p:cNvPr id="11" name="Group 5"/>
          <p:cNvGrpSpPr>
            <a:grpSpLocks/>
          </p:cNvGrpSpPr>
          <p:nvPr/>
        </p:nvGrpSpPr>
        <p:grpSpPr bwMode="auto">
          <a:xfrm>
            <a:off x="4741557" y="1476655"/>
            <a:ext cx="1985963" cy="1414463"/>
            <a:chOff x="5078" y="-865"/>
            <a:chExt cx="3126" cy="222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089" y="-855"/>
              <a:ext cx="3104" cy="2204"/>
            </a:xfrm>
            <a:custGeom>
              <a:avLst/>
              <a:gdLst>
                <a:gd name="T0" fmla="+- 0 5195 5089"/>
                <a:gd name="T1" fmla="*/ T0 w 3104"/>
                <a:gd name="T2" fmla="+- 0 -854 -854"/>
                <a:gd name="T3" fmla="*/ -854 h 2204"/>
                <a:gd name="T4" fmla="+- 0 8087 5089"/>
                <a:gd name="T5" fmla="*/ T4 w 3104"/>
                <a:gd name="T6" fmla="+- 0 -854 -854"/>
                <a:gd name="T7" fmla="*/ -854 h 2204"/>
                <a:gd name="T8" fmla="+- 0 8108 5089"/>
                <a:gd name="T9" fmla="*/ T8 w 3104"/>
                <a:gd name="T10" fmla="+- 0 -854 -854"/>
                <a:gd name="T11" fmla="*/ -854 h 2204"/>
                <a:gd name="T12" fmla="+- 0 8173 5089"/>
                <a:gd name="T13" fmla="*/ T12 w 3104"/>
                <a:gd name="T14" fmla="+- 0 -834 -854"/>
                <a:gd name="T15" fmla="*/ -834 h 2204"/>
                <a:gd name="T16" fmla="+- 0 8193 5089"/>
                <a:gd name="T17" fmla="*/ T16 w 3104"/>
                <a:gd name="T18" fmla="+- 0 -769 -854"/>
                <a:gd name="T19" fmla="*/ -769 h 2204"/>
                <a:gd name="T20" fmla="+- 0 8193 5089"/>
                <a:gd name="T21" fmla="*/ T20 w 3104"/>
                <a:gd name="T22" fmla="+- 0 -749 -854"/>
                <a:gd name="T23" fmla="*/ -749 h 2204"/>
                <a:gd name="T24" fmla="+- 0 8193 5089"/>
                <a:gd name="T25" fmla="*/ T24 w 3104"/>
                <a:gd name="T26" fmla="+- 0 1244 -854"/>
                <a:gd name="T27" fmla="*/ 1244 h 2204"/>
                <a:gd name="T28" fmla="+- 0 8187 5089"/>
                <a:gd name="T29" fmla="*/ T28 w 3104"/>
                <a:gd name="T30" fmla="+- 0 1305 -854"/>
                <a:gd name="T31" fmla="*/ 1305 h 2204"/>
                <a:gd name="T32" fmla="+- 0 8137 5089"/>
                <a:gd name="T33" fmla="*/ T32 w 3104"/>
                <a:gd name="T34" fmla="+- 0 1347 -854"/>
                <a:gd name="T35" fmla="*/ 1347 h 2204"/>
                <a:gd name="T36" fmla="+- 0 8087 5089"/>
                <a:gd name="T37" fmla="*/ T36 w 3104"/>
                <a:gd name="T38" fmla="+- 0 1349 -854"/>
                <a:gd name="T39" fmla="*/ 1349 h 2204"/>
                <a:gd name="T40" fmla="+- 0 5195 5089"/>
                <a:gd name="T41" fmla="*/ T40 w 3104"/>
                <a:gd name="T42" fmla="+- 0 1349 -854"/>
                <a:gd name="T43" fmla="*/ 1349 h 2204"/>
                <a:gd name="T44" fmla="+- 0 5133 5089"/>
                <a:gd name="T45" fmla="*/ T44 w 3104"/>
                <a:gd name="T46" fmla="+- 0 1344 -854"/>
                <a:gd name="T47" fmla="*/ 1344 h 2204"/>
                <a:gd name="T48" fmla="+- 0 5092 5089"/>
                <a:gd name="T49" fmla="*/ T48 w 3104"/>
                <a:gd name="T50" fmla="+- 0 1293 -854"/>
                <a:gd name="T51" fmla="*/ 1293 h 2204"/>
                <a:gd name="T52" fmla="+- 0 5089 5089"/>
                <a:gd name="T53" fmla="*/ T52 w 3104"/>
                <a:gd name="T54" fmla="+- 0 1243 -854"/>
                <a:gd name="T55" fmla="*/ 1243 h 2204"/>
                <a:gd name="T56" fmla="+- 0 5089 5089"/>
                <a:gd name="T57" fmla="*/ T56 w 3104"/>
                <a:gd name="T58" fmla="+- 0 -749 -854"/>
                <a:gd name="T59" fmla="*/ -749 h 2204"/>
                <a:gd name="T60" fmla="+- 0 5095 5089"/>
                <a:gd name="T61" fmla="*/ T60 w 3104"/>
                <a:gd name="T62" fmla="+- 0 -811 -854"/>
                <a:gd name="T63" fmla="*/ -811 h 2204"/>
                <a:gd name="T64" fmla="+- 0 5145 5089"/>
                <a:gd name="T65" fmla="*/ T64 w 3104"/>
                <a:gd name="T66" fmla="+- 0 -852 -854"/>
                <a:gd name="T67" fmla="*/ -852 h 2204"/>
                <a:gd name="T68" fmla="+- 0 5195 5089"/>
                <a:gd name="T69" fmla="*/ T68 w 3104"/>
                <a:gd name="T70" fmla="+- 0 -854 -854"/>
                <a:gd name="T71" fmla="*/ -854 h 2204"/>
                <a:gd name="T72" fmla="+- 0 5195 5089"/>
                <a:gd name="T73" fmla="*/ T72 w 3104"/>
                <a:gd name="T74" fmla="+- 0 -854 -854"/>
                <a:gd name="T75" fmla="*/ -854 h 220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</a:cxnLst>
              <a:rect l="0" t="0" r="r" b="b"/>
              <a:pathLst>
                <a:path w="3104" h="2204">
                  <a:moveTo>
                    <a:pt x="106" y="0"/>
                  </a:moveTo>
                  <a:lnTo>
                    <a:pt x="2998" y="0"/>
                  </a:lnTo>
                  <a:lnTo>
                    <a:pt x="3019" y="0"/>
                  </a:lnTo>
                  <a:lnTo>
                    <a:pt x="3084" y="20"/>
                  </a:lnTo>
                  <a:lnTo>
                    <a:pt x="3104" y="85"/>
                  </a:lnTo>
                  <a:lnTo>
                    <a:pt x="3104" y="105"/>
                  </a:lnTo>
                  <a:lnTo>
                    <a:pt x="3104" y="2098"/>
                  </a:lnTo>
                  <a:lnTo>
                    <a:pt x="3098" y="2159"/>
                  </a:lnTo>
                  <a:lnTo>
                    <a:pt x="3048" y="2201"/>
                  </a:lnTo>
                  <a:lnTo>
                    <a:pt x="2998" y="2203"/>
                  </a:lnTo>
                  <a:lnTo>
                    <a:pt x="106" y="2203"/>
                  </a:lnTo>
                  <a:lnTo>
                    <a:pt x="44" y="2198"/>
                  </a:lnTo>
                  <a:lnTo>
                    <a:pt x="3" y="2147"/>
                  </a:lnTo>
                  <a:lnTo>
                    <a:pt x="0" y="2097"/>
                  </a:lnTo>
                  <a:lnTo>
                    <a:pt x="0" y="105"/>
                  </a:lnTo>
                  <a:lnTo>
                    <a:pt x="6" y="43"/>
                  </a:lnTo>
                  <a:lnTo>
                    <a:pt x="56" y="2"/>
                  </a:lnTo>
                  <a:lnTo>
                    <a:pt x="106" y="0"/>
                  </a:lnTo>
                  <a:close/>
                </a:path>
              </a:pathLst>
            </a:custGeom>
            <a:noFill/>
            <a:ln w="13970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606" y="-435"/>
              <a:ext cx="787" cy="1365"/>
            </a:xfrm>
            <a:custGeom>
              <a:avLst/>
              <a:gdLst>
                <a:gd name="T0" fmla="+- 0 5994 5606"/>
                <a:gd name="T1" fmla="*/ T0 w 787"/>
                <a:gd name="T2" fmla="+- 0 -434 -434"/>
                <a:gd name="T3" fmla="*/ -434 h 1365"/>
                <a:gd name="T4" fmla="+- 0 5879 5606"/>
                <a:gd name="T5" fmla="*/ T4 w 787"/>
                <a:gd name="T6" fmla="+- 0 -407 -434"/>
                <a:gd name="T7" fmla="*/ -407 h 1365"/>
                <a:gd name="T8" fmla="+- 0 5825 5606"/>
                <a:gd name="T9" fmla="*/ T8 w 787"/>
                <a:gd name="T10" fmla="+- 0 -379 -434"/>
                <a:gd name="T11" fmla="*/ -379 h 1365"/>
                <a:gd name="T12" fmla="+- 0 5774 5606"/>
                <a:gd name="T13" fmla="*/ T12 w 787"/>
                <a:gd name="T14" fmla="+- 0 -341 -434"/>
                <a:gd name="T15" fmla="*/ -341 h 1365"/>
                <a:gd name="T16" fmla="+- 0 5728 5606"/>
                <a:gd name="T17" fmla="*/ T16 w 787"/>
                <a:gd name="T18" fmla="+- 0 -294 -434"/>
                <a:gd name="T19" fmla="*/ -294 h 1365"/>
                <a:gd name="T20" fmla="+- 0 5686 5606"/>
                <a:gd name="T21" fmla="*/ T20 w 787"/>
                <a:gd name="T22" fmla="+- 0 -237 -434"/>
                <a:gd name="T23" fmla="*/ -237 h 1365"/>
                <a:gd name="T24" fmla="+- 0 5651 5606"/>
                <a:gd name="T25" fmla="*/ T24 w 787"/>
                <a:gd name="T26" fmla="+- 0 -171 -434"/>
                <a:gd name="T27" fmla="*/ -171 h 1365"/>
                <a:gd name="T28" fmla="+- 0 5625 5606"/>
                <a:gd name="T29" fmla="*/ T28 w 787"/>
                <a:gd name="T30" fmla="+- 0 -96 -434"/>
                <a:gd name="T31" fmla="*/ -96 h 1365"/>
                <a:gd name="T32" fmla="+- 0 5610 5606"/>
                <a:gd name="T33" fmla="*/ T32 w 787"/>
                <a:gd name="T34" fmla="+- 0 -19 -434"/>
                <a:gd name="T35" fmla="*/ -19 h 1365"/>
                <a:gd name="T36" fmla="+- 0 5606 5606"/>
                <a:gd name="T37" fmla="*/ T36 w 787"/>
                <a:gd name="T38" fmla="+- 0 58 -434"/>
                <a:gd name="T39" fmla="*/ 58 h 1365"/>
                <a:gd name="T40" fmla="+- 0 5614 5606"/>
                <a:gd name="T41" fmla="*/ T40 w 787"/>
                <a:gd name="T42" fmla="+- 0 134 -434"/>
                <a:gd name="T43" fmla="*/ 134 h 1365"/>
                <a:gd name="T44" fmla="+- 0 5632 5606"/>
                <a:gd name="T45" fmla="*/ T44 w 787"/>
                <a:gd name="T46" fmla="+- 0 208 -434"/>
                <a:gd name="T47" fmla="*/ 208 h 1365"/>
                <a:gd name="T48" fmla="+- 0 5660 5606"/>
                <a:gd name="T49" fmla="*/ T48 w 787"/>
                <a:gd name="T50" fmla="+- 0 277 -434"/>
                <a:gd name="T51" fmla="*/ 277 h 1365"/>
                <a:gd name="T52" fmla="+- 0 5697 5606"/>
                <a:gd name="T53" fmla="*/ T52 w 787"/>
                <a:gd name="T54" fmla="+- 0 340 -434"/>
                <a:gd name="T55" fmla="*/ 340 h 1365"/>
                <a:gd name="T56" fmla="+- 0 5744 5606"/>
                <a:gd name="T57" fmla="*/ T56 w 787"/>
                <a:gd name="T58" fmla="+- 0 395 -434"/>
                <a:gd name="T59" fmla="*/ 395 h 1365"/>
                <a:gd name="T60" fmla="+- 0 5800 5606"/>
                <a:gd name="T61" fmla="*/ T60 w 787"/>
                <a:gd name="T62" fmla="+- 0 441 -434"/>
                <a:gd name="T63" fmla="*/ 441 h 1365"/>
                <a:gd name="T64" fmla="+- 0 6390 5606"/>
                <a:gd name="T65" fmla="*/ T64 w 787"/>
                <a:gd name="T66" fmla="+- 0 930 -434"/>
                <a:gd name="T67" fmla="*/ 930 h 1365"/>
                <a:gd name="T68" fmla="+- 0 6393 5606"/>
                <a:gd name="T69" fmla="*/ T68 w 787"/>
                <a:gd name="T70" fmla="+- 0 -166 -434"/>
                <a:gd name="T71" fmla="*/ -166 h 1365"/>
                <a:gd name="T72" fmla="+- 0 6358 5606"/>
                <a:gd name="T73" fmla="*/ T72 w 787"/>
                <a:gd name="T74" fmla="+- 0 -233 -434"/>
                <a:gd name="T75" fmla="*/ -233 h 1365"/>
                <a:gd name="T76" fmla="+- 0 6317 5606"/>
                <a:gd name="T77" fmla="*/ T76 w 787"/>
                <a:gd name="T78" fmla="+- 0 -290 -434"/>
                <a:gd name="T79" fmla="*/ -290 h 1365"/>
                <a:gd name="T80" fmla="+- 0 6271 5606"/>
                <a:gd name="T81" fmla="*/ T80 w 787"/>
                <a:gd name="T82" fmla="+- 0 -338 -434"/>
                <a:gd name="T83" fmla="*/ -338 h 1365"/>
                <a:gd name="T84" fmla="+- 0 6220 5606"/>
                <a:gd name="T85" fmla="*/ T84 w 787"/>
                <a:gd name="T86" fmla="+- 0 -376 -434"/>
                <a:gd name="T87" fmla="*/ -376 h 1365"/>
                <a:gd name="T88" fmla="+- 0 6166 5606"/>
                <a:gd name="T89" fmla="*/ T88 w 787"/>
                <a:gd name="T90" fmla="+- 0 -405 -434"/>
                <a:gd name="T91" fmla="*/ -405 h 1365"/>
                <a:gd name="T92" fmla="+- 0 6052 5606"/>
                <a:gd name="T93" fmla="*/ T92 w 787"/>
                <a:gd name="T94" fmla="+- 0 -434 -434"/>
                <a:gd name="T95" fmla="*/ -434 h 1365"/>
                <a:gd name="T96" fmla="+- 0 5994 5606"/>
                <a:gd name="T97" fmla="*/ T96 w 787"/>
                <a:gd name="T98" fmla="+- 0 -434 -434"/>
                <a:gd name="T99" fmla="*/ -434 h 13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787" h="1365">
                  <a:moveTo>
                    <a:pt x="388" y="0"/>
                  </a:moveTo>
                  <a:lnTo>
                    <a:pt x="273" y="27"/>
                  </a:lnTo>
                  <a:lnTo>
                    <a:pt x="219" y="55"/>
                  </a:lnTo>
                  <a:lnTo>
                    <a:pt x="168" y="93"/>
                  </a:lnTo>
                  <a:lnTo>
                    <a:pt x="122" y="140"/>
                  </a:lnTo>
                  <a:lnTo>
                    <a:pt x="80" y="197"/>
                  </a:lnTo>
                  <a:lnTo>
                    <a:pt x="45" y="263"/>
                  </a:lnTo>
                  <a:lnTo>
                    <a:pt x="19" y="338"/>
                  </a:lnTo>
                  <a:lnTo>
                    <a:pt x="4" y="415"/>
                  </a:lnTo>
                  <a:lnTo>
                    <a:pt x="0" y="492"/>
                  </a:lnTo>
                  <a:lnTo>
                    <a:pt x="8" y="568"/>
                  </a:lnTo>
                  <a:lnTo>
                    <a:pt x="26" y="642"/>
                  </a:lnTo>
                  <a:lnTo>
                    <a:pt x="54" y="711"/>
                  </a:lnTo>
                  <a:lnTo>
                    <a:pt x="91" y="774"/>
                  </a:lnTo>
                  <a:lnTo>
                    <a:pt x="138" y="829"/>
                  </a:lnTo>
                  <a:lnTo>
                    <a:pt x="194" y="875"/>
                  </a:lnTo>
                  <a:lnTo>
                    <a:pt x="784" y="1364"/>
                  </a:lnTo>
                  <a:lnTo>
                    <a:pt x="787" y="268"/>
                  </a:lnTo>
                  <a:lnTo>
                    <a:pt x="752" y="201"/>
                  </a:lnTo>
                  <a:lnTo>
                    <a:pt x="711" y="144"/>
                  </a:lnTo>
                  <a:lnTo>
                    <a:pt x="665" y="96"/>
                  </a:lnTo>
                  <a:lnTo>
                    <a:pt x="614" y="58"/>
                  </a:lnTo>
                  <a:lnTo>
                    <a:pt x="560" y="29"/>
                  </a:lnTo>
                  <a:lnTo>
                    <a:pt x="446" y="0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rgbClr val="51A7F9">
                <a:alpha val="50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5078" y="-866"/>
              <a:ext cx="3126" cy="222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ts val="330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03223" y="1709717"/>
            <a:ext cx="12694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20991" y="2883493"/>
            <a:ext cx="162709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Half-hearted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35911" y="1476020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DECI	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54023" y="2923200"/>
            <a:ext cx="162709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Split decision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069848" y="3986101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CHIEDITOREF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28926" y="5424302"/>
            <a:ext cx="17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Editor-in-chief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02879" y="3986101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PHROMATE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235" y="5424302"/>
            <a:ext cx="20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Mixed metaphor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35910" y="3983524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talk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918" y="5421725"/>
            <a:ext cx="20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Small talk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4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9479"/>
            <a:ext cx="6164670" cy="57768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Rebus puzzle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1083357" y="1445292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7959" y="2890483"/>
            <a:ext cx="162709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Slide show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20991" y="2883493"/>
            <a:ext cx="1627094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Top secret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8335911" y="1476020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and better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and better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74918" y="2923200"/>
            <a:ext cx="200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Bigger and better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069848" y="3986101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70C0"/>
                </a:solidFill>
              </a:rPr>
              <a:t>T	2222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34271" y="5421725"/>
            <a:ext cx="174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Tea for two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4702879" y="3986101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b="1" dirty="0" smtClean="0">
                <a:solidFill>
                  <a:schemeClr val="tx1"/>
                </a:solidFill>
              </a:rPr>
              <a:t>&amp; </a:t>
            </a:r>
            <a:r>
              <a:rPr lang="en-US" sz="2800" b="1" dirty="0" smtClean="0">
                <a:solidFill>
                  <a:schemeClr val="tx1"/>
                </a:solidFill>
              </a:rPr>
              <a:t>GO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3235" y="5424302"/>
            <a:ext cx="20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 up and go!</a:t>
            </a:r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8335910" y="3983524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O-ER-T-O-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374918" y="5421725"/>
            <a:ext cx="200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Operation without Pain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867522" y="1990191"/>
            <a:ext cx="109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 H O W</a:t>
            </a:r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4695088" y="1472161"/>
            <a:ext cx="2063317" cy="1438201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SECRET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SECRET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SECRET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4934500" y="1834623"/>
            <a:ext cx="269574" cy="14847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4491092" y="4513545"/>
            <a:ext cx="109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  E  T</a:t>
            </a:r>
            <a:endParaRPr lang="en-US" dirty="0"/>
          </a:p>
        </p:txBody>
      </p:sp>
      <p:sp>
        <p:nvSpPr>
          <p:cNvPr id="6" name="Up Arrow 5"/>
          <p:cNvSpPr/>
          <p:nvPr/>
        </p:nvSpPr>
        <p:spPr>
          <a:xfrm>
            <a:off x="5199018" y="4321694"/>
            <a:ext cx="222529" cy="726141"/>
          </a:xfrm>
          <a:prstGeom prst="up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3" grpId="0"/>
      <p:bldP spid="25" grpId="0" animBg="1"/>
      <p:bldP spid="4" grpId="0" animBg="1"/>
      <p:bldP spid="26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That’s all for today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you in the next session!!!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9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BA026475D8D047B5D2EC71BEA62C2D" ma:contentTypeVersion="2" ma:contentTypeDescription="Create a new document." ma:contentTypeScope="" ma:versionID="30bde30cf6433d521b7005ecc2a65233">
  <xsd:schema xmlns:xsd="http://www.w3.org/2001/XMLSchema" xmlns:xs="http://www.w3.org/2001/XMLSchema" xmlns:p="http://schemas.microsoft.com/office/2006/metadata/properties" xmlns:ns2="1257a918-17c9-41c7-88a4-786dae458182" targetNamespace="http://schemas.microsoft.com/office/2006/metadata/properties" ma:root="true" ma:fieldsID="b5015226146f059cb7caa81a5cd8855b" ns2:_="">
    <xsd:import namespace="1257a918-17c9-41c7-88a4-786dae4581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7a918-17c9-41c7-88a4-786dae4581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777A7F-D70A-4619-8179-B85FA5708EB9}"/>
</file>

<file path=customXml/itemProps2.xml><?xml version="1.0" encoding="utf-8"?>
<ds:datastoreItem xmlns:ds="http://schemas.openxmlformats.org/officeDocument/2006/customXml" ds:itemID="{E57A634A-8FED-4E94-B650-C2C1DC833615}"/>
</file>

<file path=customXml/itemProps3.xml><?xml version="1.0" encoding="utf-8"?>
<ds:datastoreItem xmlns:ds="http://schemas.openxmlformats.org/officeDocument/2006/customXml" ds:itemID="{6DE562E9-37E0-4219-B0BD-5E60632D2B97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141</TotalTime>
  <Words>301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Rockwell</vt:lpstr>
      <vt:lpstr>Rockwell Condensed</vt:lpstr>
      <vt:lpstr>Wingdings</vt:lpstr>
      <vt:lpstr>Wood Type</vt:lpstr>
      <vt:lpstr>Critical thinking skills:  Information, assumption, &amp; conclusion</vt:lpstr>
      <vt:lpstr>Basic framework</vt:lpstr>
      <vt:lpstr>For instance…</vt:lpstr>
      <vt:lpstr>PowerPoint Presentation</vt:lpstr>
      <vt:lpstr>Information</vt:lpstr>
      <vt:lpstr>Rebus puzzle</vt:lpstr>
      <vt:lpstr>Rebus puzzle</vt:lpstr>
      <vt:lpstr>That’s all for today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thinking skills: framework</dc:title>
  <dc:creator>ARS Jayanth</dc:creator>
  <cp:lastModifiedBy>ARS Jayanth</cp:lastModifiedBy>
  <cp:revision>13</cp:revision>
  <dcterms:created xsi:type="dcterms:W3CDTF">2020-08-23T17:32:50Z</dcterms:created>
  <dcterms:modified xsi:type="dcterms:W3CDTF">2020-08-24T04:55:36Z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0x0101008BBA026475D8D047B5D2EC71BEA62C2D</vt:lpwstr>
  </property>
</Properties>
</file>