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nton"/>
      <p:regular r:id="rId26"/>
    </p:embeddedFont>
    <p:embeddedFont>
      <p:font typeface="Roboto Condensed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1B737F-93E9-464A-A5E6-BFF681052549}">
  <a:tblStyle styleId="{8C1B737F-93E9-464A-A5E6-BFF681052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Anton-regular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tableStyles" Target="tableStyles.xml"/><Relationship Id="rId34" Type="http://schemas.openxmlformats.org/officeDocument/2006/relationships/customXml" Target="../customXml/item2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29" Type="http://schemas.openxmlformats.org/officeDocument/2006/relationships/font" Target="fonts/RobotoCondensed-italic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Oswald-bold.fntdata"/><Relationship Id="rId23" Type="http://schemas.openxmlformats.org/officeDocument/2006/relationships/slide" Target="slides/slide18.xml"/><Relationship Id="rId28" Type="http://schemas.openxmlformats.org/officeDocument/2006/relationships/font" Target="fonts/RobotoCondensed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Oswald-regular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obotoCondensed-regular.fntdata"/><Relationship Id="rId30" Type="http://schemas.openxmlformats.org/officeDocument/2006/relationships/font" Target="fonts/RobotoCondensed-boldItalic.fntdata"/><Relationship Id="rId14" Type="http://schemas.openxmlformats.org/officeDocument/2006/relationships/slide" Target="slides/slide9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e4121166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e412116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412116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e412116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e412116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e412116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e4121166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e4121166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e6d811c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e6d811c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e4dfd0e5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e4dfd0e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e4121166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e4121166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5bd8789ea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5bd8789ea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e9cf7ae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e9cf7ae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5bd8789ea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5bd8789ea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dd335b6b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dd335b6b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e42f9e5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e42f9e5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577f9ac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577f9ac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577f9ac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577f9ac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577f9acb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577f9ac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bd8789e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bd8789e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5bd8789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5bd8789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e412116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e412116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5bd8789ea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5bd8789ea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01375" y="0"/>
            <a:ext cx="2842800" cy="51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824475" y="1185998"/>
            <a:ext cx="303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93075" y="3672325"/>
            <a:ext cx="5269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-49850" y="2982600"/>
            <a:ext cx="9264300" cy="221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13225" y="1106125"/>
            <a:ext cx="7360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713225" y="3152225"/>
            <a:ext cx="73608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flipH="1">
            <a:off x="125" y="0"/>
            <a:ext cx="5963700" cy="51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69850" y="521225"/>
            <a:ext cx="736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2" type="title"/>
          </p:nvPr>
        </p:nvSpPr>
        <p:spPr>
          <a:xfrm>
            <a:off x="1142850" y="1688975"/>
            <a:ext cx="11373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280225" y="2069825"/>
            <a:ext cx="17040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3" type="title"/>
          </p:nvPr>
        </p:nvSpPr>
        <p:spPr>
          <a:xfrm>
            <a:off x="4831483" y="1690775"/>
            <a:ext cx="11340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4" type="subTitle"/>
          </p:nvPr>
        </p:nvSpPr>
        <p:spPr>
          <a:xfrm>
            <a:off x="5965483" y="2069825"/>
            <a:ext cx="17040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5" type="title"/>
          </p:nvPr>
        </p:nvSpPr>
        <p:spPr>
          <a:xfrm>
            <a:off x="1142850" y="3187650"/>
            <a:ext cx="11373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6" type="subTitle"/>
          </p:nvPr>
        </p:nvSpPr>
        <p:spPr>
          <a:xfrm>
            <a:off x="2280225" y="3567150"/>
            <a:ext cx="1704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7" type="title"/>
          </p:nvPr>
        </p:nvSpPr>
        <p:spPr>
          <a:xfrm>
            <a:off x="4831483" y="3187662"/>
            <a:ext cx="11340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8" type="subTitle"/>
          </p:nvPr>
        </p:nvSpPr>
        <p:spPr>
          <a:xfrm>
            <a:off x="5965483" y="3566700"/>
            <a:ext cx="17040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49850" y="2982600"/>
            <a:ext cx="9264300" cy="221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1069850" y="521225"/>
            <a:ext cx="70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569039" y="1643975"/>
            <a:ext cx="21375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b="1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2" type="subTitle"/>
          </p:nvPr>
        </p:nvSpPr>
        <p:spPr>
          <a:xfrm>
            <a:off x="1569039" y="2002275"/>
            <a:ext cx="2139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3" type="subTitle"/>
          </p:nvPr>
        </p:nvSpPr>
        <p:spPr>
          <a:xfrm>
            <a:off x="3987904" y="1643975"/>
            <a:ext cx="21375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b="1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4" type="subTitle"/>
          </p:nvPr>
        </p:nvSpPr>
        <p:spPr>
          <a:xfrm>
            <a:off x="3987904" y="2002275"/>
            <a:ext cx="2139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5" type="subTitle"/>
          </p:nvPr>
        </p:nvSpPr>
        <p:spPr>
          <a:xfrm>
            <a:off x="6406770" y="1643975"/>
            <a:ext cx="2139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b="1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6" type="subTitle"/>
          </p:nvPr>
        </p:nvSpPr>
        <p:spPr>
          <a:xfrm>
            <a:off x="6406770" y="2002275"/>
            <a:ext cx="2139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7" type="subTitle"/>
          </p:nvPr>
        </p:nvSpPr>
        <p:spPr>
          <a:xfrm>
            <a:off x="1569039" y="3342375"/>
            <a:ext cx="2139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None/>
              <a:defRPr b="1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8" type="subTitle"/>
          </p:nvPr>
        </p:nvSpPr>
        <p:spPr>
          <a:xfrm>
            <a:off x="1569039" y="3704653"/>
            <a:ext cx="2139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9" type="subTitle"/>
          </p:nvPr>
        </p:nvSpPr>
        <p:spPr>
          <a:xfrm>
            <a:off x="3987904" y="3342375"/>
            <a:ext cx="2139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None/>
              <a:defRPr b="1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3" type="subTitle"/>
          </p:nvPr>
        </p:nvSpPr>
        <p:spPr>
          <a:xfrm>
            <a:off x="3987904" y="3704653"/>
            <a:ext cx="2139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4" type="subTitle"/>
          </p:nvPr>
        </p:nvSpPr>
        <p:spPr>
          <a:xfrm>
            <a:off x="6406770" y="3342375"/>
            <a:ext cx="2139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None/>
              <a:defRPr b="1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5" type="subTitle"/>
          </p:nvPr>
        </p:nvSpPr>
        <p:spPr>
          <a:xfrm>
            <a:off x="6406770" y="3704653"/>
            <a:ext cx="2139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-49850" y="0"/>
            <a:ext cx="9264300" cy="312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1549514" y="1643975"/>
            <a:ext cx="21375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None/>
              <a:defRPr b="1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713227" y="2002275"/>
            <a:ext cx="29739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3" type="subTitle"/>
          </p:nvPr>
        </p:nvSpPr>
        <p:spPr>
          <a:xfrm>
            <a:off x="5456870" y="1643975"/>
            <a:ext cx="21375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None/>
              <a:defRPr b="1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Oswald"/>
              <a:buNone/>
              <a:def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4" type="subTitle"/>
          </p:nvPr>
        </p:nvSpPr>
        <p:spPr>
          <a:xfrm>
            <a:off x="5456875" y="2002275"/>
            <a:ext cx="29718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5" type="subTitle"/>
          </p:nvPr>
        </p:nvSpPr>
        <p:spPr>
          <a:xfrm>
            <a:off x="1428914" y="3314552"/>
            <a:ext cx="22581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b="1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6" type="subTitle"/>
          </p:nvPr>
        </p:nvSpPr>
        <p:spPr>
          <a:xfrm>
            <a:off x="713227" y="3672852"/>
            <a:ext cx="29739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7" type="subTitle"/>
          </p:nvPr>
        </p:nvSpPr>
        <p:spPr>
          <a:xfrm>
            <a:off x="5456870" y="3314552"/>
            <a:ext cx="22581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b="1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Oswald"/>
              <a:buNone/>
              <a:defRPr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8" type="subTitle"/>
          </p:nvPr>
        </p:nvSpPr>
        <p:spPr>
          <a:xfrm>
            <a:off x="5456875" y="3672852"/>
            <a:ext cx="29718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lt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 flipH="1">
            <a:off x="-1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809811" y="538713"/>
            <a:ext cx="1936564" cy="4066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,</a:t>
            </a: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 flipH="1">
            <a:off x="1070027" y="521225"/>
            <a:ext cx="350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 flipH="1">
            <a:off x="1070100" y="1289225"/>
            <a:ext cx="35019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None/>
              <a:defRPr b="1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subTitle"/>
          </p:nvPr>
        </p:nvSpPr>
        <p:spPr>
          <a:xfrm flipH="1">
            <a:off x="1069945" y="1649601"/>
            <a:ext cx="35019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 flipH="1">
            <a:off x="1070100" y="2394674"/>
            <a:ext cx="35019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None/>
              <a:defRPr b="1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subTitle"/>
          </p:nvPr>
        </p:nvSpPr>
        <p:spPr>
          <a:xfrm flipH="1">
            <a:off x="1069945" y="2755051"/>
            <a:ext cx="35019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 flipH="1">
            <a:off x="1070100" y="3500124"/>
            <a:ext cx="35019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None/>
              <a:defRPr b="1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subTitle"/>
          </p:nvPr>
        </p:nvSpPr>
        <p:spPr>
          <a:xfrm flipH="1">
            <a:off x="1069945" y="3860500"/>
            <a:ext cx="35019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5151675" y="3390889"/>
            <a:ext cx="29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0" sz="18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4955725" y="1295064"/>
            <a:ext cx="31185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052375" y="2150850"/>
            <a:ext cx="503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8"/>
          <p:cNvSpPr/>
          <p:nvPr/>
        </p:nvSpPr>
        <p:spPr>
          <a:xfrm>
            <a:off x="1069859" y="1273529"/>
            <a:ext cx="827167" cy="2637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nton"/>
              </a:rPr>
              <a:t>{</a:t>
            </a:r>
          </a:p>
        </p:txBody>
      </p:sp>
      <p:sp>
        <p:nvSpPr>
          <p:cNvPr id="107" name="Google Shape;107;p18"/>
          <p:cNvSpPr/>
          <p:nvPr/>
        </p:nvSpPr>
        <p:spPr>
          <a:xfrm>
            <a:off x="7253889" y="1273529"/>
            <a:ext cx="824482" cy="2637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nton"/>
              </a:rPr>
              <a:t>}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738175" y="2150850"/>
            <a:ext cx="503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9"/>
          <p:cNvSpPr/>
          <p:nvPr/>
        </p:nvSpPr>
        <p:spPr>
          <a:xfrm>
            <a:off x="1325528" y="1744734"/>
            <a:ext cx="1667850" cy="1654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Oswald"/>
              </a:rPr>
              <a:t>*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713225" y="521225"/>
            <a:ext cx="58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6311425" y="457625"/>
            <a:ext cx="2832575" cy="679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Oswald"/>
              </a:rPr>
              <a:t>...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052375" y="2150850"/>
            <a:ext cx="503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1069859" y="1273529"/>
            <a:ext cx="827167" cy="2637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nton"/>
              </a:rPr>
              <a:t>{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7253889" y="1273529"/>
            <a:ext cx="824482" cy="26372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nton"/>
              </a:rPr>
              <a:t>}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hasCustomPrompt="1" type="title"/>
          </p:nvPr>
        </p:nvSpPr>
        <p:spPr>
          <a:xfrm>
            <a:off x="2291575" y="691900"/>
            <a:ext cx="6139200" cy="9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2291575" y="1360250"/>
            <a:ext cx="61392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hasCustomPrompt="1" idx="2" type="title"/>
          </p:nvPr>
        </p:nvSpPr>
        <p:spPr>
          <a:xfrm>
            <a:off x="2291575" y="1984075"/>
            <a:ext cx="6139200" cy="9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2291575" y="2652425"/>
            <a:ext cx="61392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hasCustomPrompt="1" idx="4" type="title"/>
          </p:nvPr>
        </p:nvSpPr>
        <p:spPr>
          <a:xfrm>
            <a:off x="2291575" y="3276250"/>
            <a:ext cx="6139200" cy="9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2291575" y="3944600"/>
            <a:ext cx="61392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ONLY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666200" y="387100"/>
            <a:ext cx="5811600" cy="13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/>
        </p:nvSpPr>
        <p:spPr>
          <a:xfrm>
            <a:off x="1083573" y="863771"/>
            <a:ext cx="1057400" cy="3371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nton"/>
              </a:rPr>
              <a:t>{</a:t>
            </a:r>
          </a:p>
        </p:txBody>
      </p:sp>
      <p:sp>
        <p:nvSpPr>
          <p:cNvPr id="124" name="Google Shape;124;p22"/>
          <p:cNvSpPr/>
          <p:nvPr/>
        </p:nvSpPr>
        <p:spPr>
          <a:xfrm>
            <a:off x="7376817" y="863771"/>
            <a:ext cx="1053967" cy="3371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nton"/>
              </a:rPr>
              <a:t>}</a:t>
            </a:r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2555425" y="1594750"/>
            <a:ext cx="40842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/>
        </p:nvSpPr>
        <p:spPr>
          <a:xfrm>
            <a:off x="3072000" y="3600725"/>
            <a:ext cx="30000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327175" y="2746025"/>
            <a:ext cx="2510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225" y="1228004"/>
            <a:ext cx="730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0"/>
            <a:ext cx="39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10000" y="2202418"/>
            <a:ext cx="1133583" cy="23970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21" name="Google Shape;21;p4"/>
          <p:cNvSpPr/>
          <p:nvPr/>
        </p:nvSpPr>
        <p:spPr>
          <a:xfrm>
            <a:off x="8010000" y="706525"/>
            <a:ext cx="1134000" cy="11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069850" y="521208"/>
            <a:ext cx="700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857650" y="1956725"/>
            <a:ext cx="34287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2857650" y="3564125"/>
            <a:ext cx="34287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2456250" y="1488700"/>
            <a:ext cx="42315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2456250" y="3096100"/>
            <a:ext cx="42315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713225" y="200"/>
            <a:ext cx="1222180" cy="4603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Arial"/>
              </a:rPr>
              <a:t>(</a:t>
            </a:r>
          </a:p>
        </p:txBody>
      </p:sp>
      <p:sp>
        <p:nvSpPr>
          <p:cNvPr id="29" name="Google Shape;29;p5"/>
          <p:cNvSpPr/>
          <p:nvPr/>
        </p:nvSpPr>
        <p:spPr>
          <a:xfrm>
            <a:off x="7208600" y="539512"/>
            <a:ext cx="1223449" cy="45994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Arial"/>
              </a:rPr>
              <a:t>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069825" y="521225"/>
            <a:ext cx="70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13225" y="521200"/>
            <a:ext cx="3002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13225" y="1493623"/>
            <a:ext cx="2999100" cy="28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>
            <a:off x="4572000" y="0"/>
            <a:ext cx="4572000" cy="516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419342" y="539500"/>
            <a:ext cx="2331759" cy="4059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Bebas Neue"/>
              </a:rPr>
              <a:t>?</a:t>
            </a:r>
          </a:p>
        </p:txBody>
      </p:sp>
      <p:sp>
        <p:nvSpPr>
          <p:cNvPr id="37" name="Google Shape;37;p7"/>
          <p:cNvSpPr/>
          <p:nvPr/>
        </p:nvSpPr>
        <p:spPr>
          <a:xfrm>
            <a:off x="5004317" y="554987"/>
            <a:ext cx="2331759" cy="4059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Bebas Neue"/>
              </a:rPr>
              <a:t>¿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069850" y="1043150"/>
            <a:ext cx="57882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1077675" y="4381507"/>
            <a:ext cx="57966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8"/>
          <p:cNvSpPr/>
          <p:nvPr/>
        </p:nvSpPr>
        <p:spPr>
          <a:xfrm>
            <a:off x="7347850" y="539500"/>
            <a:ext cx="800625" cy="39753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nton"/>
              </a:rPr>
              <a:t>!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713225" y="1089671"/>
            <a:ext cx="3401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1251275" y="2528246"/>
            <a:ext cx="2325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5312239" y="724200"/>
            <a:ext cx="2799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 algn="just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 algn="just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069850" y="3690082"/>
            <a:ext cx="7004100" cy="8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1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1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●"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○"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■"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●"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○"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■"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●"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○"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 Condensed"/>
              <a:buChar char="■"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2824475" y="1185998"/>
            <a:ext cx="303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Issues and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593075" y="3672325"/>
            <a:ext cx="5269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Niveditha B (2019503541), Ramyaa P (2019503547)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97625" y="913045"/>
            <a:ext cx="2085375" cy="20848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Oswald"/>
              </a:rPr>
              <a:t>.</a:t>
            </a:r>
          </a:p>
        </p:txBody>
      </p:sp>
      <p:sp>
        <p:nvSpPr>
          <p:cNvPr id="136" name="Google Shape;136;p24"/>
          <p:cNvSpPr/>
          <p:nvPr/>
        </p:nvSpPr>
        <p:spPr>
          <a:xfrm>
            <a:off x="6698875" y="629962"/>
            <a:ext cx="2047500" cy="3883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,</a:t>
            </a:r>
          </a:p>
        </p:txBody>
      </p:sp>
      <p:sp>
        <p:nvSpPr>
          <p:cNvPr id="137" name="Google Shape;137;p24"/>
          <p:cNvSpPr/>
          <p:nvPr/>
        </p:nvSpPr>
        <p:spPr>
          <a:xfrm>
            <a:off x="1894775" y="2407774"/>
            <a:ext cx="455750" cy="457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D3A69"/>
                </a:solidFill>
                <a:latin typeface="Oswald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592225" y="284450"/>
            <a:ext cx="783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communication, multicast, and ordered message delivery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592225" y="1316375"/>
            <a:ext cx="7421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Processes that share a common context and collaborate on a common task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Enable efficient and dynamic group communication and group management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Formal specifications of the semantics must be formulated.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592225" y="3080950"/>
            <a:ext cx="783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distributed events and predicates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592225" y="3723700"/>
            <a:ext cx="74214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ariables that are local to different processes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Useful for debugging, sensing the environment, and in industrial process control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Such predicates uses physical or logical time relationships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1710400" y="2172425"/>
            <a:ext cx="6038100" cy="24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n" sz="1700"/>
              <a:t>Physical clock synchronization:</a:t>
            </a:r>
            <a:r>
              <a:rPr lang="en" sz="1700"/>
              <a:t> to maintain common 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n" sz="1700"/>
              <a:t>Leader election:</a:t>
            </a:r>
            <a:r>
              <a:rPr lang="en" sz="1700"/>
              <a:t> correct asymmetries and initiate.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n" sz="1700"/>
              <a:t>Mutual exclusion:</a:t>
            </a:r>
            <a:r>
              <a:rPr lang="en" sz="1700"/>
              <a:t> </a:t>
            </a:r>
            <a:r>
              <a:rPr lang="en" sz="1700"/>
              <a:t>coordination in </a:t>
            </a:r>
            <a:r>
              <a:rPr lang="en" sz="1700"/>
              <a:t>access to the critical resource(s).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n" sz="1700"/>
              <a:t>Deadlock detection and resolution:</a:t>
            </a:r>
            <a:r>
              <a:rPr lang="en" sz="1700"/>
              <a:t> To avoid duplicate work and unnecessary aborts of processes.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n" sz="1700"/>
              <a:t>Termination detection:</a:t>
            </a:r>
            <a:r>
              <a:rPr lang="en" sz="1700"/>
              <a:t> to detect the specific global state of quiescence, synchronisation is needed.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n" sz="1700"/>
              <a:t>Garbage collection:</a:t>
            </a:r>
            <a:r>
              <a:rPr lang="en" sz="1700"/>
              <a:t> Detecting garbage requires coordination among the processes.</a:t>
            </a:r>
            <a:endParaRPr sz="1700"/>
          </a:p>
        </p:txBody>
      </p:sp>
      <p:sp>
        <p:nvSpPr>
          <p:cNvPr id="225" name="Google Shape;225;p34"/>
          <p:cNvSpPr txBox="1"/>
          <p:nvPr>
            <p:ph idx="3" type="subTitle"/>
          </p:nvPr>
        </p:nvSpPr>
        <p:spPr>
          <a:xfrm>
            <a:off x="1526225" y="1270625"/>
            <a:ext cx="59457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0" lang="en" sz="1700"/>
              <a:t> It is necessary to overcome the limited observation of the system state from the viewpoint of any one process</a:t>
            </a:r>
            <a:endParaRPr b="0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0" lang="en" sz="1700"/>
              <a:t>Problems requiring Synchronization are:</a:t>
            </a:r>
            <a:endParaRPr b="0" sz="1700"/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1789325" y="312725"/>
            <a:ext cx="55644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Synchronization/coordination mechanisms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1069850" y="369308"/>
            <a:ext cx="700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Wide Web design – caching, searching, scheduling 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1379300" y="1326875"/>
            <a:ext cx="62217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➢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Operations are predominantly read-intensive.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➢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Prefetching of objects is performed over caching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➢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 Object search and navigation are important functions and are resource-intensive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1600"/>
              </a:spcAft>
              <a:buSzPts val="2000"/>
              <a:buFont typeface="Oswald"/>
              <a:buChar char="➢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Minimize user perceived latencies.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35"/>
          <p:cNvSpPr txBox="1"/>
          <p:nvPr>
            <p:ph idx="2" type="body"/>
          </p:nvPr>
        </p:nvSpPr>
        <p:spPr>
          <a:xfrm>
            <a:off x="1744100" y="3462100"/>
            <a:ext cx="58569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★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Network latency to access resources must be reduced.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★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issues arise in determining the performance: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○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Metrics: theoretical measures for algorithms, practical measures for systems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○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Measurement methodologies and tools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1069850" y="2974483"/>
            <a:ext cx="700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/>
              <a:t>Performance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idx="4294967295" type="title"/>
          </p:nvPr>
        </p:nvSpPr>
        <p:spPr>
          <a:xfrm>
            <a:off x="474300" y="1897975"/>
            <a:ext cx="81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replication, consistency models, and caching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>
            <p:ph idx="4294967295" type="subTitle"/>
          </p:nvPr>
        </p:nvSpPr>
        <p:spPr>
          <a:xfrm>
            <a:off x="552775" y="1167400"/>
            <a:ext cx="77175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Methodically designed and verifiably correct programs can greatly reduce the overhead of software design, debugging, and engineering.</a:t>
            </a:r>
            <a:endParaRPr sz="2000"/>
          </a:p>
        </p:txBody>
      </p:sp>
      <p:sp>
        <p:nvSpPr>
          <p:cNvPr id="241" name="Google Shape;241;p36"/>
          <p:cNvSpPr txBox="1"/>
          <p:nvPr>
            <p:ph idx="4294967295" type="title"/>
          </p:nvPr>
        </p:nvSpPr>
        <p:spPr>
          <a:xfrm>
            <a:off x="513900" y="594700"/>
            <a:ext cx="81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Distributed program design and verification tools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>
            <p:ph idx="4294967295" type="subTitle"/>
          </p:nvPr>
        </p:nvSpPr>
        <p:spPr>
          <a:xfrm>
            <a:off x="552775" y="2470675"/>
            <a:ext cx="77175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>
                <a:highlight>
                  <a:schemeClr val="lt1"/>
                </a:highlight>
              </a:rPr>
              <a:t>Replication of resources must be managed efficiently and consistently. The location of the copies and updation pose a challenge.</a:t>
            </a:r>
            <a:endParaRPr sz="2000"/>
          </a:p>
        </p:txBody>
      </p:sp>
      <p:sp>
        <p:nvSpPr>
          <p:cNvPr id="243" name="Google Shape;243;p36"/>
          <p:cNvSpPr txBox="1"/>
          <p:nvPr>
            <p:ph idx="4294967295" type="title"/>
          </p:nvPr>
        </p:nvSpPr>
        <p:spPr>
          <a:xfrm>
            <a:off x="474300" y="3201250"/>
            <a:ext cx="799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distributed programs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idx="4294967295" type="subTitle"/>
          </p:nvPr>
        </p:nvSpPr>
        <p:spPr>
          <a:xfrm>
            <a:off x="552775" y="3773950"/>
            <a:ext cx="7878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 Debugging distributed programs hard because of the concurrency in actions and the ensuing uncertainty. So adequate debugging mechanisms and tools need to be designed.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 flipH="1">
            <a:off x="689025" y="643725"/>
            <a:ext cx="60333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Reliable and fault-tolerant distributed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 txBox="1"/>
          <p:nvPr>
            <p:ph idx="2" type="subTitle"/>
          </p:nvPr>
        </p:nvSpPr>
        <p:spPr>
          <a:xfrm flipH="1">
            <a:off x="430875" y="1750975"/>
            <a:ext cx="32493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Consensus algorithms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Replication and replica management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Voting and quorum systems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Failure detectors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7"/>
          <p:cNvSpPr txBox="1"/>
          <p:nvPr>
            <p:ph idx="4" type="subTitle"/>
          </p:nvPr>
        </p:nvSpPr>
        <p:spPr>
          <a:xfrm flipH="1">
            <a:off x="3747625" y="1750975"/>
            <a:ext cx="3065100" cy="14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Distributed databases and distributed commit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Self-stabilizing systems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Checkpointing and recovery algorithms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498350" y="532425"/>
            <a:ext cx="736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</a:t>
            </a:r>
            <a:endParaRPr/>
          </a:p>
        </p:txBody>
      </p:sp>
      <p:sp>
        <p:nvSpPr>
          <p:cNvPr id="257" name="Google Shape;257;p38"/>
          <p:cNvSpPr txBox="1"/>
          <p:nvPr>
            <p:ph idx="1" type="subTitle"/>
          </p:nvPr>
        </p:nvSpPr>
        <p:spPr>
          <a:xfrm>
            <a:off x="498350" y="1208400"/>
            <a:ext cx="5407500" cy="27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The goal of load balancing is to gain higher throughput, and reduce the user-perceived latency.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/>
              <a:t>Some forms of load balancing are: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Data migration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Computation migration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/>
              <a:t>Distributed scheduling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scheduling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713225" y="1228002"/>
            <a:ext cx="73005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Real-time scheduling is important for mission-critical applications, to accomplish the task execution on schedule.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The problem becomes more challenging in a distributed system where a global view of the system state is absent.</a:t>
            </a:r>
            <a:endParaRPr sz="2000"/>
          </a:p>
        </p:txBody>
      </p:sp>
      <p:sp>
        <p:nvSpPr>
          <p:cNvPr id="264" name="Google Shape;264;p39"/>
          <p:cNvSpPr txBox="1"/>
          <p:nvPr>
            <p:ph type="title"/>
          </p:nvPr>
        </p:nvSpPr>
        <p:spPr>
          <a:xfrm flipH="1">
            <a:off x="1061525" y="2639375"/>
            <a:ext cx="66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shared memory abstraction </a:t>
            </a:r>
            <a:endParaRPr/>
          </a:p>
        </p:txBody>
      </p:sp>
      <p:sp>
        <p:nvSpPr>
          <p:cNvPr id="265" name="Google Shape;265;p39"/>
          <p:cNvSpPr txBox="1"/>
          <p:nvPr>
            <p:ph idx="4294967295" type="subTitle"/>
          </p:nvPr>
        </p:nvSpPr>
        <p:spPr>
          <a:xfrm flipH="1">
            <a:off x="713225" y="4123825"/>
            <a:ext cx="35976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Wait-free algorithms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Mutual exclusion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39"/>
          <p:cNvSpPr txBox="1"/>
          <p:nvPr>
            <p:ph idx="4294967295" type="subTitle"/>
          </p:nvPr>
        </p:nvSpPr>
        <p:spPr>
          <a:xfrm flipH="1">
            <a:off x="4242875" y="4123825"/>
            <a:ext cx="30651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Register constructions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Consistency models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713225" y="3116726"/>
            <a:ext cx="73005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❖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he abstraction of a shared address space has to be implemented by using message-passing. Hence, in terms of overheads, the shared memory abstraction is not less expensive.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/>
          <p:nvPr/>
        </p:nvSpPr>
        <p:spPr>
          <a:xfrm>
            <a:off x="703688" y="2346392"/>
            <a:ext cx="1356300" cy="5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Mobile Systems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2295081" y="2346392"/>
            <a:ext cx="1356300" cy="5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Sensor Networks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3886475" y="2346392"/>
            <a:ext cx="1356300" cy="5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Pervasive Computing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40"/>
          <p:cNvSpPr/>
          <p:nvPr/>
        </p:nvSpPr>
        <p:spPr>
          <a:xfrm>
            <a:off x="5477869" y="2346392"/>
            <a:ext cx="1356300" cy="5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P2P Computing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7069263" y="2346392"/>
            <a:ext cx="1356300" cy="5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Distributed agents and mining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2452275" y="751589"/>
            <a:ext cx="4239600" cy="53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Applications and Emerging Challenges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703688" y="2991811"/>
            <a:ext cx="13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Wireless communication, Base station model and Ad-hoc network model</a:t>
            </a:r>
            <a:endParaRPr sz="1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2295081" y="2991811"/>
            <a:ext cx="13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Processor with electro</a:t>
            </a:r>
            <a:endParaRPr sz="1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mechanical interface</a:t>
            </a:r>
            <a:endParaRPr sz="1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3886475" y="2991811"/>
            <a:ext cx="13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Processors </a:t>
            </a:r>
            <a:r>
              <a:rPr lang="en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embedded in and seamless environment</a:t>
            </a:r>
            <a:endParaRPr sz="1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Eg : intelligent home</a:t>
            </a:r>
            <a:endParaRPr sz="1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5477869" y="2991811"/>
            <a:ext cx="13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hierarchy, symmetric tole, self-organizing, efficient storage and lookup</a:t>
            </a:r>
            <a:endParaRPr sz="1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7069263" y="2991811"/>
            <a:ext cx="1356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Filter info, processes moving to perform task, extract patterns of interest</a:t>
            </a:r>
            <a:endParaRPr sz="1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83" name="Google Shape;283;p40"/>
          <p:cNvCxnSpPr/>
          <p:nvPr/>
        </p:nvCxnSpPr>
        <p:spPr>
          <a:xfrm>
            <a:off x="4572000" y="976889"/>
            <a:ext cx="5400" cy="127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84" name="Google Shape;284;p40"/>
          <p:cNvCxnSpPr>
            <a:endCxn id="285" idx="0"/>
          </p:cNvCxnSpPr>
          <p:nvPr/>
        </p:nvCxnSpPr>
        <p:spPr>
          <a:xfrm>
            <a:off x="1414525" y="1773839"/>
            <a:ext cx="6303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40"/>
          <p:cNvCxnSpPr>
            <a:stCxn id="287" idx="2"/>
          </p:cNvCxnSpPr>
          <p:nvPr/>
        </p:nvCxnSpPr>
        <p:spPr>
          <a:xfrm>
            <a:off x="1377800" y="1809539"/>
            <a:ext cx="0" cy="44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88" name="Google Shape;288;p40"/>
          <p:cNvCxnSpPr/>
          <p:nvPr/>
        </p:nvCxnSpPr>
        <p:spPr>
          <a:xfrm flipH="1">
            <a:off x="2977625" y="1773839"/>
            <a:ext cx="1500" cy="47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89" name="Google Shape;289;p40"/>
          <p:cNvCxnSpPr/>
          <p:nvPr/>
        </p:nvCxnSpPr>
        <p:spPr>
          <a:xfrm>
            <a:off x="6204600" y="1777777"/>
            <a:ext cx="1500" cy="47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90" name="Google Shape;290;p40"/>
          <p:cNvCxnSpPr>
            <a:stCxn id="285" idx="2"/>
          </p:cNvCxnSpPr>
          <p:nvPr/>
        </p:nvCxnSpPr>
        <p:spPr>
          <a:xfrm flipH="1">
            <a:off x="7752475" y="1809539"/>
            <a:ext cx="2700" cy="441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287" name="Google Shape;287;p40"/>
          <p:cNvSpPr/>
          <p:nvPr/>
        </p:nvSpPr>
        <p:spPr>
          <a:xfrm flipH="1">
            <a:off x="1377800" y="1773839"/>
            <a:ext cx="74700" cy="7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"/>
          <p:cNvSpPr/>
          <p:nvPr/>
        </p:nvSpPr>
        <p:spPr>
          <a:xfrm>
            <a:off x="7680475" y="1773839"/>
            <a:ext cx="74700" cy="7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401250" y="404300"/>
            <a:ext cx="3974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Publish-subscribe, content distribution, and multimedia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402325" y="1861025"/>
            <a:ext cx="42567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With the explosion in the amount of information, there is a greater need to receive and access only information of interest. Such information can be specified using filters.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Content distribution refers to a class of mechanisms, primarily in the web and P2P computing context.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❖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When the content involves multimedia data, multimedia data is usually very large and information-intensive, requires compression, and often requires special synchronization during storage and playback.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713225" y="521225"/>
            <a:ext cx="581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Emerging Challenges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713225" y="178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{8C1B737F-93E9-464A-A5E6-BFF681052549}</a:tableStyleId>
              </a:tblPr>
              <a:tblGrid>
                <a:gridCol w="3447025"/>
                <a:gridCol w="3309500"/>
              </a:tblGrid>
              <a:tr h="52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Grid Computing</a:t>
                      </a:r>
                      <a:endParaRPr sz="20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Security</a:t>
                      </a:r>
                      <a:endParaRPr sz="20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Grid of shared computing resources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Confidentiality, authentication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Use idle CPU cycles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Availability in distributed setting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Issues with Scheduling, Security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Issues - Lack of trust and structure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And QOS guarantees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Broadcast media, resource-constrained</a:t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8010150" y="2856900"/>
            <a:ext cx="1133856" cy="22866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Oswald"/>
              </a:rPr>
              <a:t>,</a:t>
            </a:r>
          </a:p>
        </p:txBody>
      </p:sp>
      <p:sp>
        <p:nvSpPr>
          <p:cNvPr id="143" name="Google Shape;143;p25"/>
          <p:cNvSpPr/>
          <p:nvPr/>
        </p:nvSpPr>
        <p:spPr>
          <a:xfrm>
            <a:off x="1142950" y="1689070"/>
            <a:ext cx="1137266" cy="11193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D3A69"/>
                </a:solidFill>
                <a:latin typeface="Oswald"/>
              </a:rPr>
              <a:t>.</a:t>
            </a:r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1069850" y="521225"/>
            <a:ext cx="736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2280225" y="2069825"/>
            <a:ext cx="1704000" cy="357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25"/>
          <p:cNvSpPr txBox="1"/>
          <p:nvPr>
            <p:ph idx="2" type="title"/>
          </p:nvPr>
        </p:nvSpPr>
        <p:spPr>
          <a:xfrm>
            <a:off x="1142850" y="1688975"/>
            <a:ext cx="11373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" name="Google Shape;147;p25"/>
          <p:cNvSpPr txBox="1"/>
          <p:nvPr>
            <p:ph idx="3" type="title"/>
          </p:nvPr>
        </p:nvSpPr>
        <p:spPr>
          <a:xfrm>
            <a:off x="4831483" y="1690775"/>
            <a:ext cx="11340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8" name="Google Shape;148;p25"/>
          <p:cNvSpPr txBox="1"/>
          <p:nvPr>
            <p:ph idx="4" type="subTitle"/>
          </p:nvPr>
        </p:nvSpPr>
        <p:spPr>
          <a:xfrm>
            <a:off x="5965483" y="2069825"/>
            <a:ext cx="1704000" cy="357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and Design</a:t>
            </a:r>
            <a:endParaRPr/>
          </a:p>
        </p:txBody>
      </p:sp>
      <p:sp>
        <p:nvSpPr>
          <p:cNvPr id="149" name="Google Shape;149;p25"/>
          <p:cNvSpPr txBox="1"/>
          <p:nvPr>
            <p:ph idx="5" type="title"/>
          </p:nvPr>
        </p:nvSpPr>
        <p:spPr>
          <a:xfrm>
            <a:off x="1142850" y="3187650"/>
            <a:ext cx="11373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" name="Google Shape;150;p25"/>
          <p:cNvSpPr txBox="1"/>
          <p:nvPr>
            <p:ph idx="6" type="subTitle"/>
          </p:nvPr>
        </p:nvSpPr>
        <p:spPr>
          <a:xfrm>
            <a:off x="2280225" y="3567150"/>
            <a:ext cx="1704000" cy="356700"/>
          </a:xfrm>
          <a:prstGeom prst="rect">
            <a:avLst/>
          </a:prstGeom>
        </p:spPr>
        <p:txBody>
          <a:bodyPr anchorCtr="0" anchor="ctr" bIns="91425" lIns="274300" spcFirstLastPara="1" rIns="746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Perspective</a:t>
            </a:r>
            <a:endParaRPr/>
          </a:p>
        </p:txBody>
      </p:sp>
      <p:sp>
        <p:nvSpPr>
          <p:cNvPr id="151" name="Google Shape;151;p25"/>
          <p:cNvSpPr txBox="1"/>
          <p:nvPr>
            <p:ph idx="7" type="title"/>
          </p:nvPr>
        </p:nvSpPr>
        <p:spPr>
          <a:xfrm>
            <a:off x="4831483" y="3187662"/>
            <a:ext cx="11340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2" name="Google Shape;152;p25"/>
          <p:cNvSpPr txBox="1"/>
          <p:nvPr>
            <p:ph idx="8" type="subTitle"/>
          </p:nvPr>
        </p:nvSpPr>
        <p:spPr>
          <a:xfrm>
            <a:off x="5965483" y="3566700"/>
            <a:ext cx="1704000" cy="357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and Emerging challenges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2052375" y="2150850"/>
            <a:ext cx="503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713225" y="521200"/>
            <a:ext cx="3002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Perspective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713225" y="1493625"/>
            <a:ext cx="2999100" cy="3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Mechanisms : Remote Procedure Call (RPC), Remote Object Invocation (ROI), Message-oriented VS Stream-oriented communication.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Distributed Systems Security: Secure channels, access control, key management, authorization, secure group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Experimental systems : Globe, Globus, Grid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114800" y="3483399"/>
            <a:ext cx="9144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Anton"/>
              </a:rPr>
              <a:t>.</a:t>
            </a:r>
          </a:p>
        </p:txBody>
      </p:sp>
      <p:sp>
        <p:nvSpPr>
          <p:cNvPr id="164" name="Google Shape;164;p27"/>
          <p:cNvSpPr/>
          <p:nvPr/>
        </p:nvSpPr>
        <p:spPr>
          <a:xfrm>
            <a:off x="4114800" y="1816537"/>
            <a:ext cx="9144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nton"/>
              </a:rPr>
              <a:t>.</a:t>
            </a:r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Perspective</a:t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439256" y="1643975"/>
            <a:ext cx="3247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storage and access</a:t>
            </a:r>
            <a:endParaRPr/>
          </a:p>
        </p:txBody>
      </p: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713227" y="2002275"/>
            <a:ext cx="29739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Schemes for data storage, search and lookup should be fast and scalable across the network</a:t>
            </a:r>
            <a:endParaRPr/>
          </a:p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5456870" y="1643975"/>
            <a:ext cx="21375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Processes</a:t>
            </a:r>
            <a:endParaRPr/>
          </a:p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5456875" y="2002275"/>
            <a:ext cx="29718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Code migration, process/thread management at clients and servers, design of software agents</a:t>
            </a:r>
            <a:endParaRPr/>
          </a:p>
        </p:txBody>
      </p:sp>
      <p:sp>
        <p:nvSpPr>
          <p:cNvPr id="170" name="Google Shape;170;p27"/>
          <p:cNvSpPr txBox="1"/>
          <p:nvPr>
            <p:ph idx="5" type="subTitle"/>
          </p:nvPr>
        </p:nvSpPr>
        <p:spPr>
          <a:xfrm>
            <a:off x="1428914" y="3314552"/>
            <a:ext cx="22581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Naming</a:t>
            </a:r>
            <a:endParaRPr/>
          </a:p>
        </p:txBody>
      </p:sp>
      <p:sp>
        <p:nvSpPr>
          <p:cNvPr id="171" name="Google Shape;171;p27"/>
          <p:cNvSpPr txBox="1"/>
          <p:nvPr>
            <p:ph idx="6" type="subTitle"/>
          </p:nvPr>
        </p:nvSpPr>
        <p:spPr>
          <a:xfrm>
            <a:off x="713227" y="3672852"/>
            <a:ext cx="29739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Easy to use identifiers needed to locate resources and processes </a:t>
            </a:r>
            <a:r>
              <a:rPr lang="en"/>
              <a:t>transparently</a:t>
            </a:r>
            <a:r>
              <a:rPr lang="en"/>
              <a:t> and scalably</a:t>
            </a:r>
            <a:endParaRPr/>
          </a:p>
        </p:txBody>
      </p:sp>
      <p:sp>
        <p:nvSpPr>
          <p:cNvPr id="172" name="Google Shape;172;p27"/>
          <p:cNvSpPr txBox="1"/>
          <p:nvPr>
            <p:ph idx="7" type="subTitle"/>
          </p:nvPr>
        </p:nvSpPr>
        <p:spPr>
          <a:xfrm>
            <a:off x="5456876" y="3314550"/>
            <a:ext cx="2874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Consistency and Replication</a:t>
            </a:r>
            <a:endParaRPr/>
          </a:p>
        </p:txBody>
      </p:sp>
      <p:sp>
        <p:nvSpPr>
          <p:cNvPr id="173" name="Google Shape;173;p27"/>
          <p:cNvSpPr txBox="1"/>
          <p:nvPr>
            <p:ph idx="8" type="subTitle"/>
          </p:nvPr>
        </p:nvSpPr>
        <p:spPr>
          <a:xfrm>
            <a:off x="5456875" y="3672850"/>
            <a:ext cx="30873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Replication for fast access, scalability and avoid bottlenecks (consistency management needed)</a:t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4397854" y="1987387"/>
            <a:ext cx="348300" cy="572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397854" y="3654249"/>
            <a:ext cx="348300" cy="572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069850" y="521208"/>
            <a:ext cx="700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857650" y="1956725"/>
            <a:ext cx="34287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Access, Location, </a:t>
            </a:r>
            <a:r>
              <a:rPr lang="en"/>
              <a:t>Migration</a:t>
            </a:r>
            <a:r>
              <a:rPr lang="en"/>
              <a:t>, Relocation, Replication, Concurrency, Failure</a:t>
            </a:r>
            <a:endParaRPr/>
          </a:p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2857650" y="3564075"/>
            <a:ext cx="34287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Scalability, Modularity of algorithm, Synchronization </a:t>
            </a:r>
            <a:endParaRPr/>
          </a:p>
        </p:txBody>
      </p:sp>
      <p:sp>
        <p:nvSpPr>
          <p:cNvPr id="183" name="Google Shape;183;p28"/>
          <p:cNvSpPr txBox="1"/>
          <p:nvPr>
            <p:ph idx="3" type="subTitle"/>
          </p:nvPr>
        </p:nvSpPr>
        <p:spPr>
          <a:xfrm>
            <a:off x="2456250" y="1488700"/>
            <a:ext cx="42315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Hiding implementation policies from user</a:t>
            </a:r>
            <a:endParaRPr/>
          </a:p>
        </p:txBody>
      </p:sp>
      <p:sp>
        <p:nvSpPr>
          <p:cNvPr id="184" name="Google Shape;184;p28"/>
          <p:cNvSpPr txBox="1"/>
          <p:nvPr>
            <p:ph idx="4" type="subTitle"/>
          </p:nvPr>
        </p:nvSpPr>
        <p:spPr>
          <a:xfrm>
            <a:off x="2456250" y="2791375"/>
            <a:ext cx="42315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API for communication services and Ease of 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13225" y="1106125"/>
            <a:ext cx="7360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Algorithm/Design</a:t>
            </a:r>
            <a:endParaRPr sz="7700"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13225" y="3152225"/>
            <a:ext cx="73608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8074150" y="822950"/>
            <a:ext cx="656775" cy="34838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D3A69"/>
                </a:solidFill>
                <a:latin typeface="Anton"/>
              </a:rPr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5975" y="350175"/>
            <a:ext cx="4893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Designing useful execution models and frameworks</a:t>
            </a:r>
            <a:endParaRPr sz="2750">
              <a:solidFill>
                <a:schemeClr val="dk1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315975" y="1526875"/>
            <a:ext cx="41700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These models provide different degrees of infrastructure for reasoning more formally with and proving the correctness of distributed programs: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❖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Interleaving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❖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Partial order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❖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Input/output automata model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Condensed"/>
              <a:buChar char="❖"/>
            </a:pPr>
            <a:r>
              <a:rPr lang="en" sz="1900">
                <a:latin typeface="Roboto Condensed"/>
                <a:ea typeface="Roboto Condensed"/>
                <a:cs typeface="Roboto Condensed"/>
                <a:sym typeface="Roboto Condensed"/>
              </a:rPr>
              <a:t>TLA (Temporal Logic of Actions)</a:t>
            </a:r>
            <a:endParaRPr sz="1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02850" y="337025"/>
            <a:ext cx="4288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Dynamic distributed graph algorithms and distributed routing algorithms</a:t>
            </a:r>
            <a:endParaRPr sz="2750"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02850" y="1816250"/>
            <a:ext cx="4209600" cy="26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Models distributed graph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Building block of group communication, data dissemination, object location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Ability to deal with dynamically changing graphs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Efficiency of utmost importance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1180625" y="3531876"/>
            <a:ext cx="919150" cy="356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Oswald"/>
              </a:rPr>
              <a:t>*</a:t>
            </a:r>
          </a:p>
        </p:txBody>
      </p:sp>
      <p:sp>
        <p:nvSpPr>
          <p:cNvPr id="209" name="Google Shape;209;p32"/>
          <p:cNvSpPr txBox="1"/>
          <p:nvPr>
            <p:ph idx="2" type="body"/>
          </p:nvPr>
        </p:nvSpPr>
        <p:spPr>
          <a:xfrm>
            <a:off x="5312239" y="724200"/>
            <a:ext cx="2799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Global state observation: inherent distributed nature of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 Concurrency measures: concurrency depends on program logic, execution speeds within logical threads, communication speeds </a:t>
            </a:r>
            <a:endParaRPr sz="2000"/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456050" y="205646"/>
            <a:ext cx="3401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Time and global state in a distributed system</a:t>
            </a:r>
            <a:endParaRPr sz="2900"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80375" y="1687950"/>
            <a:ext cx="45006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0" lang="en" sz="2000">
                <a:highlight>
                  <a:schemeClr val="lt1"/>
                </a:highlight>
              </a:rPr>
              <a:t>Processes spread across three-dimensional physical space</a:t>
            </a:r>
            <a:endParaRPr b="0" sz="2000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0" lang="en" sz="2000">
                <a:highlight>
                  <a:schemeClr val="lt1"/>
                </a:highlight>
              </a:rPr>
              <a:t>Need to provide accurate physical time, and provide a variant of time, called logical time</a:t>
            </a:r>
            <a:endParaRPr b="0" sz="2000"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>
                <a:highlight>
                  <a:schemeClr val="lt1"/>
                </a:highlight>
              </a:rPr>
              <a:t>Logical time captures inter-process dependencies and tracks relative time progression </a:t>
            </a:r>
            <a:endParaRPr sz="2000">
              <a:highlight>
                <a:srgbClr val="FF00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00"/>
              </a:solidFill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rning Text Structure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D3A69"/>
      </a:accent1>
      <a:accent2>
        <a:srgbClr val="21212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5249D288C00A419198CF3A358578BF" ma:contentTypeVersion="0" ma:contentTypeDescription="Create a new document." ma:contentTypeScope="" ma:versionID="5a15d318583d4db4686b449523e6f4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D26C5F-F0EE-4058-BD42-B02B4BCDDDD2}"/>
</file>

<file path=customXml/itemProps2.xml><?xml version="1.0" encoding="utf-8"?>
<ds:datastoreItem xmlns:ds="http://schemas.openxmlformats.org/officeDocument/2006/customXml" ds:itemID="{201376A5-7840-4E3A-B4F0-5808F505F452}"/>
</file>

<file path=customXml/itemProps3.xml><?xml version="1.0" encoding="utf-8"?>
<ds:datastoreItem xmlns:ds="http://schemas.openxmlformats.org/officeDocument/2006/customXml" ds:itemID="{F5790F4E-4E98-4104-AFD5-EEB50B6C3C0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0x0101001B5249D288C00A419198CF3A358578BF</vt:lpwstr>
  </property>
</Properties>
</file>