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2" r:id="rId12"/>
    <p:sldId id="274" r:id="rId13"/>
    <p:sldId id="271" r:id="rId14"/>
    <p:sldId id="267" r:id="rId15"/>
    <p:sldId id="275" r:id="rId16"/>
    <p:sldId id="273" r:id="rId17"/>
    <p:sldId id="268" r:id="rId18"/>
    <p:sldId id="266" r:id="rId19"/>
    <p:sldId id="270" r:id="rId20"/>
    <p:sldId id="26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128"/>
      </p:cViewPr>
      <p:guideLst>
        <p:guide orient="horz" pos="2160"/>
        <p:guide pos="3840"/>
      </p:guideLst>
    </p:cSldViewPr>
  </p:slideViewPr>
  <p:notesTextViewPr>
    <p:cViewPr>
      <p:scale>
        <a:sx n="1" d="1"/>
        <a:sy n="1" d="1"/>
      </p:scale>
      <p:origin x="0" y="0"/>
    </p:cViewPr>
  </p:notesTextViewPr>
  <p:sorterViewPr>
    <p:cViewPr>
      <p:scale>
        <a:sx n="100" d="100"/>
        <a:sy n="100" d="100"/>
      </p:scale>
      <p:origin x="0" y="-1834"/>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11/18/2019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EA2666-7BDF-46DC-A56A-EA6DAB915E29}"/>
              </a:ext>
            </a:extLst>
          </p:cNvPr>
          <p:cNvSpPr>
            <a:spLocks noGrp="1"/>
          </p:cNvSpPr>
          <p:nvPr>
            <p:ph type="ctrTitle"/>
          </p:nvPr>
        </p:nvSpPr>
        <p:spPr>
          <a:xfrm>
            <a:off x="2237173" y="1846555"/>
            <a:ext cx="9267439" cy="1365456"/>
          </a:xfrm>
        </p:spPr>
        <p:txBody>
          <a:bodyPr>
            <a:normAutofit/>
          </a:bodyPr>
          <a:lstStyle/>
          <a:p>
            <a:r>
              <a:rPr lang="en-US" sz="6600" dirty="0"/>
              <a:t>R Semester Project</a:t>
            </a:r>
            <a:endParaRPr lang="en-IN" sz="6600" dirty="0"/>
          </a:p>
        </p:txBody>
      </p:sp>
      <p:pic>
        <p:nvPicPr>
          <p:cNvPr id="5" name="Picture 4">
            <a:extLst>
              <a:ext uri="{FF2B5EF4-FFF2-40B4-BE49-F238E27FC236}">
                <a16:creationId xmlns:a16="http://schemas.microsoft.com/office/drawing/2014/main" xmlns="" id="{4E88F948-6DCB-4381-A038-5B1406771199}"/>
              </a:ext>
            </a:extLst>
          </p:cNvPr>
          <p:cNvPicPr>
            <a:picLocks noChangeAspect="1"/>
          </p:cNvPicPr>
          <p:nvPr/>
        </p:nvPicPr>
        <p:blipFill>
          <a:blip r:embed="rId2"/>
          <a:stretch>
            <a:fillRect/>
          </a:stretch>
        </p:blipFill>
        <p:spPr>
          <a:xfrm>
            <a:off x="7686905" y="3897297"/>
            <a:ext cx="3046634" cy="2365622"/>
          </a:xfrm>
          <a:prstGeom prst="rect">
            <a:avLst/>
          </a:prstGeom>
        </p:spPr>
      </p:pic>
    </p:spTree>
    <p:extLst>
      <p:ext uri="{BB962C8B-B14F-4D97-AF65-F5344CB8AC3E}">
        <p14:creationId xmlns:p14="http://schemas.microsoft.com/office/powerpoint/2010/main" xmlns="" val="1173365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5DE703-6923-4831-9AA6-8B2A26DAC92E}"/>
              </a:ext>
            </a:extLst>
          </p:cNvPr>
          <p:cNvSpPr>
            <a:spLocks noGrp="1"/>
          </p:cNvSpPr>
          <p:nvPr>
            <p:ph type="title"/>
          </p:nvPr>
        </p:nvSpPr>
        <p:spPr/>
        <p:txBody>
          <a:bodyPr/>
          <a:lstStyle/>
          <a:p>
            <a:r>
              <a:rPr lang="en-IN" dirty="0"/>
              <a:t>Why Normalization? How does it affect the dataset?</a:t>
            </a:r>
          </a:p>
        </p:txBody>
      </p:sp>
      <p:sp>
        <p:nvSpPr>
          <p:cNvPr id="3" name="Content Placeholder 2">
            <a:extLst>
              <a:ext uri="{FF2B5EF4-FFF2-40B4-BE49-F238E27FC236}">
                <a16:creationId xmlns:a16="http://schemas.microsoft.com/office/drawing/2014/main" xmlns="" id="{37EA82BB-6714-4310-BE3D-E0FB74111719}"/>
              </a:ext>
            </a:extLst>
          </p:cNvPr>
          <p:cNvSpPr>
            <a:spLocks noGrp="1"/>
          </p:cNvSpPr>
          <p:nvPr>
            <p:ph idx="1"/>
          </p:nvPr>
        </p:nvSpPr>
        <p:spPr/>
        <p:txBody>
          <a:bodyPr>
            <a:normAutofit/>
          </a:bodyPr>
          <a:lstStyle/>
          <a:p>
            <a:r>
              <a:rPr lang="en-IN" sz="2400" dirty="0"/>
              <a:t>Normalization helps in scaling the data. By doing this, we can comparing two separate columns. This can also be used for predictions</a:t>
            </a:r>
          </a:p>
          <a:p>
            <a:pPr marL="0" indent="0">
              <a:buNone/>
            </a:pPr>
            <a:r>
              <a:rPr lang="en-IN" sz="2400" dirty="0"/>
              <a:t>    #FILL MORE</a:t>
            </a:r>
          </a:p>
        </p:txBody>
      </p:sp>
    </p:spTree>
    <p:extLst>
      <p:ext uri="{BB962C8B-B14F-4D97-AF65-F5344CB8AC3E}">
        <p14:creationId xmlns:p14="http://schemas.microsoft.com/office/powerpoint/2010/main" xmlns="" val="3682570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Grp="1" noChangeAspect="1" noChangeArrowheads="1"/>
          </p:cNvPicPr>
          <p:nvPr>
            <p:ph idx="1"/>
          </p:nvPr>
        </p:nvPicPr>
        <p:blipFill>
          <a:blip r:embed="rId2"/>
          <a:srcRect/>
          <a:stretch>
            <a:fillRect/>
          </a:stretch>
        </p:blipFill>
        <p:spPr bwMode="auto">
          <a:xfrm>
            <a:off x="873885" y="1453415"/>
            <a:ext cx="10611477" cy="4177363"/>
          </a:xfrm>
          <a:prstGeom prst="rect">
            <a:avLst/>
          </a:prstGeom>
          <a:noFill/>
          <a:ln w="9525">
            <a:noFill/>
            <a:miter lim="800000"/>
            <a:headEnd/>
            <a:tailEnd/>
          </a:ln>
        </p:spPr>
      </p:pic>
    </p:spTree>
    <p:extLst>
      <p:ext uri="{BB962C8B-B14F-4D97-AF65-F5344CB8AC3E}">
        <p14:creationId xmlns:p14="http://schemas.microsoft.com/office/powerpoint/2010/main" xmlns="" val="388034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885702" y="1357162"/>
            <a:ext cx="10972621" cy="3975233"/>
          </a:xfrm>
          <a:prstGeom prst="rect">
            <a:avLst/>
          </a:prstGeom>
          <a:noFill/>
          <a:ln w="9525">
            <a:noFill/>
            <a:miter lim="800000"/>
            <a:headEnd/>
            <a:tailEnd/>
          </a:ln>
        </p:spPr>
      </p:pic>
    </p:spTree>
    <p:extLst>
      <p:ext uri="{BB962C8B-B14F-4D97-AF65-F5344CB8AC3E}">
        <p14:creationId xmlns:p14="http://schemas.microsoft.com/office/powerpoint/2010/main" xmlns="" val="777632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19DA40-0B78-423E-8EAB-15632E5591E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BC283243-2916-4E8E-B68F-F8EDE8C251F8}"/>
              </a:ext>
            </a:extLst>
          </p:cNvPr>
          <p:cNvPicPr>
            <a:picLocks noGrp="1" noChangeAspect="1"/>
          </p:cNvPicPr>
          <p:nvPr>
            <p:ph idx="1"/>
          </p:nvPr>
        </p:nvPicPr>
        <p:blipFill>
          <a:blip r:embed="rId2"/>
          <a:stretch>
            <a:fillRect/>
          </a:stretch>
        </p:blipFill>
        <p:spPr>
          <a:xfrm>
            <a:off x="2308195" y="343590"/>
            <a:ext cx="8390426" cy="6170820"/>
          </a:xfrm>
        </p:spPr>
      </p:pic>
    </p:spTree>
    <p:extLst>
      <p:ext uri="{BB962C8B-B14F-4D97-AF65-F5344CB8AC3E}">
        <p14:creationId xmlns:p14="http://schemas.microsoft.com/office/powerpoint/2010/main" xmlns="" val="2229199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E1423D-E17C-45B1-9311-861D6172EDF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030B3CFA-777B-4C2D-9015-545DDEBD585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xmlns="" id="{CE0122E2-6B1F-469A-96DF-F901345955C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441151" y="423499"/>
            <a:ext cx="8359050" cy="6011002"/>
          </a:xfrm>
          <a:prstGeom prst="rect">
            <a:avLst/>
          </a:prstGeom>
        </p:spPr>
      </p:pic>
    </p:spTree>
    <p:extLst>
      <p:ext uri="{BB962C8B-B14F-4D97-AF65-F5344CB8AC3E}">
        <p14:creationId xmlns:p14="http://schemas.microsoft.com/office/powerpoint/2010/main" xmlns="" val="3516278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apture3.PNG"/>
          <p:cNvPicPr>
            <a:picLocks noGrp="1" noChangeAspect="1"/>
          </p:cNvPicPr>
          <p:nvPr>
            <p:ph idx="1"/>
          </p:nvPr>
        </p:nvPicPr>
        <p:blipFill>
          <a:blip r:embed="rId2"/>
          <a:stretch>
            <a:fillRect/>
          </a:stretch>
        </p:blipFill>
        <p:spPr>
          <a:xfrm>
            <a:off x="1732548" y="2457641"/>
            <a:ext cx="9143999" cy="4224230"/>
          </a:xfrm>
        </p:spPr>
      </p:pic>
      <p:pic>
        <p:nvPicPr>
          <p:cNvPr id="4098" name="Picture 2"/>
          <p:cNvPicPr>
            <a:picLocks noChangeAspect="1" noChangeArrowheads="1"/>
          </p:cNvPicPr>
          <p:nvPr/>
        </p:nvPicPr>
        <p:blipFill>
          <a:blip r:embed="rId3"/>
          <a:srcRect/>
          <a:stretch>
            <a:fillRect/>
          </a:stretch>
        </p:blipFill>
        <p:spPr bwMode="auto">
          <a:xfrm>
            <a:off x="1183306" y="558265"/>
            <a:ext cx="10248900" cy="1838426"/>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550023" y="2550695"/>
            <a:ext cx="11086920" cy="2165684"/>
          </a:xfrm>
          <a:prstGeom prst="rect">
            <a:avLst/>
          </a:prstGeom>
          <a:noFill/>
          <a:ln w="9525">
            <a:noFill/>
            <a:miter lim="800000"/>
            <a:headEnd/>
            <a:tailEnd/>
          </a:ln>
        </p:spPr>
      </p:pic>
    </p:spTree>
    <p:extLst>
      <p:ext uri="{BB962C8B-B14F-4D97-AF65-F5344CB8AC3E}">
        <p14:creationId xmlns:p14="http://schemas.microsoft.com/office/powerpoint/2010/main" xmlns="" val="2667635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593709-C7CF-4547-9D35-698C4FED64E6}"/>
              </a:ext>
            </a:extLst>
          </p:cNvPr>
          <p:cNvSpPr>
            <a:spLocks noGrp="1"/>
          </p:cNvSpPr>
          <p:nvPr>
            <p:ph type="title"/>
          </p:nvPr>
        </p:nvSpPr>
        <p:spPr>
          <a:xfrm>
            <a:off x="1980366" y="372662"/>
            <a:ext cx="8911687" cy="743051"/>
          </a:xfrm>
        </p:spPr>
        <p:txBody>
          <a:bodyPr>
            <a:normAutofit/>
          </a:bodyPr>
          <a:lstStyle/>
          <a:p>
            <a:r>
              <a:rPr lang="en-IN" sz="4000" dirty="0"/>
              <a:t>Checking for Correlation</a:t>
            </a:r>
          </a:p>
        </p:txBody>
      </p:sp>
      <p:sp>
        <p:nvSpPr>
          <p:cNvPr id="3" name="Content Placeholder 2">
            <a:extLst>
              <a:ext uri="{FF2B5EF4-FFF2-40B4-BE49-F238E27FC236}">
                <a16:creationId xmlns:a16="http://schemas.microsoft.com/office/drawing/2014/main" xmlns="" id="{79FE7469-1538-4777-840D-4BE561D521FD}"/>
              </a:ext>
            </a:extLst>
          </p:cNvPr>
          <p:cNvSpPr>
            <a:spLocks noGrp="1"/>
          </p:cNvSpPr>
          <p:nvPr>
            <p:ph idx="1"/>
          </p:nvPr>
        </p:nvSpPr>
        <p:spPr>
          <a:xfrm>
            <a:off x="1793935" y="1367161"/>
            <a:ext cx="8915400" cy="3777622"/>
          </a:xfrm>
        </p:spPr>
        <p:txBody>
          <a:bodyPr/>
          <a:lstStyle/>
          <a:p>
            <a:r>
              <a:rPr lang="en-IN" dirty="0"/>
              <a:t>The energy consumption in a particular</a:t>
            </a:r>
          </a:p>
          <a:p>
            <a:pPr marL="0" indent="0">
              <a:buNone/>
            </a:pPr>
            <a:r>
              <a:rPr lang="en-IN" dirty="0"/>
              <a:t>    household is dependent on the city in </a:t>
            </a:r>
          </a:p>
          <a:p>
            <a:pPr marL="0" indent="0">
              <a:buNone/>
            </a:pPr>
            <a:r>
              <a:rPr lang="en-IN" dirty="0"/>
              <a:t>    which that particular household or </a:t>
            </a:r>
          </a:p>
          <a:p>
            <a:pPr marL="0" indent="0">
              <a:buNone/>
            </a:pPr>
            <a:r>
              <a:rPr lang="en-IN" dirty="0"/>
              <a:t>    Industry is present. This Correlation can </a:t>
            </a:r>
          </a:p>
          <a:p>
            <a:pPr marL="0" indent="0">
              <a:buNone/>
            </a:pPr>
            <a:r>
              <a:rPr lang="en-IN" dirty="0"/>
              <a:t>    be found by plotting a HEATMAP.</a:t>
            </a:r>
          </a:p>
          <a:p>
            <a:pPr marL="0" indent="0">
              <a:buNone/>
            </a:pPr>
            <a:endParaRPr lang="en-IN" dirty="0"/>
          </a:p>
          <a:p>
            <a:r>
              <a:rPr lang="en-IN" dirty="0"/>
              <a:t>As we can see the total energy</a:t>
            </a:r>
          </a:p>
          <a:p>
            <a:pPr marL="0" indent="0">
              <a:buNone/>
            </a:pPr>
            <a:r>
              <a:rPr lang="en-IN" dirty="0"/>
              <a:t>    consumption is geography specific.</a:t>
            </a:r>
          </a:p>
        </p:txBody>
      </p:sp>
      <p:pic>
        <p:nvPicPr>
          <p:cNvPr id="4" name="Picture 3">
            <a:extLst>
              <a:ext uri="{FF2B5EF4-FFF2-40B4-BE49-F238E27FC236}">
                <a16:creationId xmlns:a16="http://schemas.microsoft.com/office/drawing/2014/main" xmlns="" id="{3437525C-67D7-4E3A-9C49-6E23453F107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718169" y="1607315"/>
            <a:ext cx="5238202" cy="5040000"/>
          </a:xfrm>
          <a:prstGeom prst="rect">
            <a:avLst/>
          </a:prstGeom>
        </p:spPr>
      </p:pic>
    </p:spTree>
    <p:extLst>
      <p:ext uri="{BB962C8B-B14F-4D97-AF65-F5344CB8AC3E}">
        <p14:creationId xmlns:p14="http://schemas.microsoft.com/office/powerpoint/2010/main" xmlns="" val="3963032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5323BD-E5F8-46D9-A7FC-D2E8C63CEC85}"/>
              </a:ext>
            </a:extLst>
          </p:cNvPr>
          <p:cNvSpPr>
            <a:spLocks noGrp="1"/>
          </p:cNvSpPr>
          <p:nvPr>
            <p:ph type="title"/>
          </p:nvPr>
        </p:nvSpPr>
        <p:spPr>
          <a:xfrm>
            <a:off x="2592925" y="624110"/>
            <a:ext cx="8911687" cy="689785"/>
          </a:xfrm>
        </p:spPr>
        <p:txBody>
          <a:bodyPr/>
          <a:lstStyle/>
          <a:p>
            <a:r>
              <a:rPr lang="en-US" dirty="0"/>
              <a:t>Hypothesis Testing</a:t>
            </a:r>
            <a:endParaRPr lang="en-IN" dirty="0"/>
          </a:p>
        </p:txBody>
      </p:sp>
      <p:sp>
        <p:nvSpPr>
          <p:cNvPr id="3" name="Content Placeholder 2">
            <a:extLst>
              <a:ext uri="{FF2B5EF4-FFF2-40B4-BE49-F238E27FC236}">
                <a16:creationId xmlns:a16="http://schemas.microsoft.com/office/drawing/2014/main" xmlns="" id="{D1CF56F3-C26A-4D99-92B1-56C4A247788D}"/>
              </a:ext>
            </a:extLst>
          </p:cNvPr>
          <p:cNvSpPr>
            <a:spLocks noGrp="1"/>
          </p:cNvSpPr>
          <p:nvPr>
            <p:ph idx="1"/>
          </p:nvPr>
        </p:nvSpPr>
        <p:spPr>
          <a:xfrm>
            <a:off x="2585498" y="1540189"/>
            <a:ext cx="9088637" cy="4194786"/>
          </a:xfrm>
        </p:spPr>
        <p:txBody>
          <a:bodyPr>
            <a:normAutofit/>
          </a:bodyPr>
          <a:lstStyle/>
          <a:p>
            <a:r>
              <a:rPr lang="en-US" dirty="0"/>
              <a:t>Let the Hypothesis be as follows</a:t>
            </a:r>
          </a:p>
          <a:p>
            <a:pPr marL="0" indent="0">
              <a:buNone/>
            </a:pPr>
            <a:r>
              <a:rPr lang="en-US" dirty="0"/>
              <a:t>	NULL Hypothesis H0 : </a:t>
            </a:r>
          </a:p>
          <a:p>
            <a:pPr marL="0" indent="0">
              <a:buNone/>
            </a:pPr>
            <a:r>
              <a:rPr lang="en-US" dirty="0"/>
              <a:t>			sample mean for the thermal consumption in the month of JUNE</a:t>
            </a:r>
          </a:p>
          <a:p>
            <a:pPr marL="0" indent="0">
              <a:buNone/>
            </a:pPr>
            <a:r>
              <a:rPr lang="en-US" dirty="0"/>
              <a:t>			is same as that of SEPTEMBER</a:t>
            </a:r>
          </a:p>
          <a:p>
            <a:pPr marL="0" indent="0">
              <a:buNone/>
            </a:pPr>
            <a:r>
              <a:rPr lang="en-US" dirty="0"/>
              <a:t>				</a:t>
            </a:r>
            <a:r>
              <a:rPr lang="en-IN" dirty="0"/>
              <a:t>mA=</a:t>
            </a:r>
            <a:r>
              <a:rPr lang="en-IN" dirty="0" err="1"/>
              <a:t>mB</a:t>
            </a:r>
            <a:r>
              <a:rPr lang="en-IN" dirty="0"/>
              <a:t/>
            </a:r>
            <a:br>
              <a:rPr lang="en-IN" dirty="0"/>
            </a:br>
            <a:r>
              <a:rPr lang="en-IN" dirty="0"/>
              <a:t>	</a:t>
            </a:r>
          </a:p>
          <a:p>
            <a:pPr marL="0" indent="0">
              <a:buNone/>
            </a:pPr>
            <a:r>
              <a:rPr lang="en-IN" dirty="0"/>
              <a:t>	Alternate Hypothesis H1 :</a:t>
            </a:r>
          </a:p>
          <a:p>
            <a:pPr marL="0" indent="0">
              <a:buNone/>
            </a:pPr>
            <a:r>
              <a:rPr lang="en-IN" dirty="0"/>
              <a:t>			</a:t>
            </a:r>
            <a:r>
              <a:rPr lang="en-US" dirty="0"/>
              <a:t>sample mean for the thermal consumption in the month of JUNE</a:t>
            </a:r>
          </a:p>
          <a:p>
            <a:pPr marL="0" indent="0">
              <a:buNone/>
            </a:pPr>
            <a:r>
              <a:rPr lang="en-US" dirty="0"/>
              <a:t>			is not same as that of SEPTEMBER</a:t>
            </a:r>
          </a:p>
          <a:p>
            <a:pPr marL="0" indent="0">
              <a:buNone/>
            </a:pPr>
            <a:r>
              <a:rPr lang="en-US" dirty="0"/>
              <a:t>				</a:t>
            </a:r>
            <a:r>
              <a:rPr lang="en-IN" dirty="0"/>
              <a:t> mA != </a:t>
            </a:r>
            <a:r>
              <a:rPr lang="en-IN" dirty="0" err="1"/>
              <a:t>mB</a:t>
            </a:r>
            <a:endParaRPr lang="en-US" dirty="0"/>
          </a:p>
          <a:p>
            <a:pPr marL="0" indent="0">
              <a:buNone/>
            </a:pPr>
            <a:endParaRPr lang="en-IN" dirty="0"/>
          </a:p>
        </p:txBody>
      </p:sp>
      <p:sp>
        <p:nvSpPr>
          <p:cNvPr id="5" name="Rectangle 2">
            <a:extLst>
              <a:ext uri="{FF2B5EF4-FFF2-40B4-BE49-F238E27FC236}">
                <a16:creationId xmlns:a16="http://schemas.microsoft.com/office/drawing/2014/main" xmlns="" id="{762A03B2-2C2F-4422-A385-05C63E55FBF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21B34"/>
                </a:solidFill>
                <a:effectLst/>
                <a:latin typeface="MathJax_Math-italic"/>
              </a:rPr>
              <a:t>m</a:t>
            </a:r>
            <a:r>
              <a:rPr kumimoji="0" lang="en-US" altLang="en-US" sz="800" b="0" i="0" u="none" strike="noStrike" cap="none" normalizeH="0" baseline="0">
                <a:ln>
                  <a:noFill/>
                </a:ln>
                <a:solidFill>
                  <a:srgbClr val="021B34"/>
                </a:solidFill>
                <a:effectLst/>
                <a:latin typeface="MathJax_Math-italic"/>
              </a:rPr>
              <a:t>A</a:t>
            </a:r>
            <a:r>
              <a:rPr kumimoji="0" lang="en-US" altLang="en-US" sz="1200" b="0" i="0" u="none" strike="noStrike" cap="none" normalizeH="0" baseline="0">
                <a:ln>
                  <a:noFill/>
                </a:ln>
                <a:solidFill>
                  <a:srgbClr val="021B34"/>
                </a:solidFill>
                <a:effectLst/>
                <a:latin typeface="MathJax_Main"/>
              </a:rPr>
              <a:t>≠</a:t>
            </a:r>
            <a:r>
              <a:rPr kumimoji="0" lang="en-US" altLang="en-US" sz="1200" b="0" i="0" u="none" strike="noStrike" cap="none" normalizeH="0" baseline="0">
                <a:ln>
                  <a:noFill/>
                </a:ln>
                <a:solidFill>
                  <a:srgbClr val="021B34"/>
                </a:solidFill>
                <a:effectLst/>
                <a:latin typeface="MathJax_Math-italic"/>
              </a:rPr>
              <a:t>m</a:t>
            </a:r>
            <a:r>
              <a:rPr kumimoji="0" lang="en-US" altLang="en-US" sz="800" b="0" i="0" u="none" strike="noStrike" cap="none" normalizeH="0" baseline="0">
                <a:ln>
                  <a:noFill/>
                </a:ln>
                <a:solidFill>
                  <a:srgbClr val="021B34"/>
                </a:solidFill>
                <a:effectLst/>
                <a:latin typeface="MathJax_Math-italic"/>
              </a:rPr>
              <a:t>B</a:t>
            </a:r>
            <a:r>
              <a:rPr kumimoji="0" lang="en-US" altLang="en-US" sz="900" b="0" i="0" u="none" strike="noStrike" cap="none" normalizeH="0" baseline="0">
                <a:ln>
                  <a:noFill/>
                </a:ln>
                <a:solidFill>
                  <a:srgbClr val="021B34"/>
                </a:solidFill>
                <a:effectLst/>
                <a:latin typeface="Open Sans"/>
              </a:rPr>
              <a:t>Ha:mA≠mB</a:t>
            </a:r>
            <a:r>
              <a:rPr kumimoji="0" lang="en-US" altLang="en-US" sz="800" b="0" i="0" u="none" strike="noStrike" cap="none" normalizeH="0" baseline="0">
                <a:ln>
                  <a:noFill/>
                </a:ln>
                <a:solidFill>
                  <a:schemeClr val="tx1"/>
                </a:solidFill>
                <a:effectLst/>
              </a:rPr>
              <a:t/>
            </a: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xmlns="" id="{08A19830-6AD7-4D64-9816-4AD73391F4FB}"/>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21B34"/>
                </a:solidFill>
                <a:effectLst/>
                <a:latin typeface="MathJax_Math-italic"/>
              </a:rPr>
              <a:t>m</a:t>
            </a:r>
            <a:r>
              <a:rPr kumimoji="0" lang="en-US" altLang="en-US" sz="800" b="0" i="0" u="none" strike="noStrike" cap="none" normalizeH="0" baseline="0">
                <a:ln>
                  <a:noFill/>
                </a:ln>
                <a:solidFill>
                  <a:srgbClr val="021B34"/>
                </a:solidFill>
                <a:effectLst/>
                <a:latin typeface="MathJax_Math-italic"/>
              </a:rPr>
              <a:t>A</a:t>
            </a:r>
            <a:r>
              <a:rPr kumimoji="0" lang="en-US" altLang="en-US" sz="1200" b="0" i="0" u="none" strike="noStrike" cap="none" normalizeH="0" baseline="0">
                <a:ln>
                  <a:noFill/>
                </a:ln>
                <a:solidFill>
                  <a:srgbClr val="021B34"/>
                </a:solidFill>
                <a:effectLst/>
                <a:latin typeface="MathJax_Main"/>
              </a:rPr>
              <a:t>≠</a:t>
            </a:r>
            <a:r>
              <a:rPr kumimoji="0" lang="en-US" altLang="en-US" sz="1200" b="0" i="0" u="none" strike="noStrike" cap="none" normalizeH="0" baseline="0">
                <a:ln>
                  <a:noFill/>
                </a:ln>
                <a:solidFill>
                  <a:srgbClr val="021B34"/>
                </a:solidFill>
                <a:effectLst/>
                <a:latin typeface="MathJax_Math-italic"/>
              </a:rPr>
              <a:t>m</a:t>
            </a:r>
            <a:r>
              <a:rPr kumimoji="0" lang="en-US" altLang="en-US" sz="800" b="0" i="0" u="none" strike="noStrike" cap="none" normalizeH="0" baseline="0">
                <a:ln>
                  <a:noFill/>
                </a:ln>
                <a:solidFill>
                  <a:srgbClr val="021B34"/>
                </a:solidFill>
                <a:effectLst/>
                <a:latin typeface="MathJax_Math-italic"/>
              </a:rPr>
              <a:t>B</a:t>
            </a:r>
            <a:r>
              <a:rPr kumimoji="0" lang="en-US" altLang="en-US" sz="900" b="0" i="0" u="none" strike="noStrike" cap="none" normalizeH="0" baseline="0">
                <a:ln>
                  <a:noFill/>
                </a:ln>
                <a:solidFill>
                  <a:srgbClr val="021B34"/>
                </a:solidFill>
                <a:effectLst/>
                <a:latin typeface="Open Sans"/>
              </a:rPr>
              <a:t>Ha:mA≠mB</a:t>
            </a:r>
            <a:r>
              <a:rPr kumimoji="0" lang="en-US" altLang="en-US" sz="800" b="0" i="0" u="none" strike="noStrike" cap="none" normalizeH="0" baseline="0">
                <a:ln>
                  <a:noFill/>
                </a:ln>
                <a:solidFill>
                  <a:schemeClr val="tx1"/>
                </a:solidFill>
                <a:effectLst/>
              </a:rPr>
              <a:t/>
            </a: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535434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8B8505-4557-41ED-9DB7-B04F48DB916F}"/>
              </a:ext>
            </a:extLst>
          </p:cNvPr>
          <p:cNvSpPr>
            <a:spLocks noGrp="1"/>
          </p:cNvSpPr>
          <p:nvPr>
            <p:ph type="title"/>
          </p:nvPr>
        </p:nvSpPr>
        <p:spPr>
          <a:xfrm>
            <a:off x="2592925" y="624110"/>
            <a:ext cx="8911687" cy="885094"/>
          </a:xfrm>
        </p:spPr>
        <p:txBody>
          <a:bodyPr>
            <a:normAutofit/>
          </a:bodyPr>
          <a:lstStyle/>
          <a:p>
            <a:r>
              <a:rPr lang="en-US" sz="4000" dirty="0"/>
              <a:t>   Proof for the Hypothesis Test</a:t>
            </a:r>
            <a:endParaRPr lang="en-IN" sz="4000" dirty="0"/>
          </a:p>
        </p:txBody>
      </p:sp>
      <p:sp>
        <p:nvSpPr>
          <p:cNvPr id="3" name="Content Placeholder 2">
            <a:extLst>
              <a:ext uri="{FF2B5EF4-FFF2-40B4-BE49-F238E27FC236}">
                <a16:creationId xmlns:a16="http://schemas.microsoft.com/office/drawing/2014/main" xmlns="" id="{46455697-383F-4AF8-A0CC-5F8316B6AF5A}"/>
              </a:ext>
            </a:extLst>
          </p:cNvPr>
          <p:cNvSpPr>
            <a:spLocks noGrp="1"/>
          </p:cNvSpPr>
          <p:nvPr>
            <p:ph idx="1"/>
          </p:nvPr>
        </p:nvSpPr>
        <p:spPr>
          <a:xfrm>
            <a:off x="2589212" y="1540189"/>
            <a:ext cx="8915400" cy="3777622"/>
          </a:xfrm>
        </p:spPr>
        <p:txBody>
          <a:bodyPr>
            <a:normAutofit/>
          </a:bodyPr>
          <a:lstStyle/>
          <a:p>
            <a:r>
              <a:rPr lang="en-US" sz="2400" dirty="0"/>
              <a:t>We will be using a t-test to check for the hypothesis</a:t>
            </a:r>
            <a:endParaRPr lang="en-IN" sz="2400" dirty="0"/>
          </a:p>
        </p:txBody>
      </p:sp>
      <p:pic>
        <p:nvPicPr>
          <p:cNvPr id="5" name="Picture 4">
            <a:extLst>
              <a:ext uri="{FF2B5EF4-FFF2-40B4-BE49-F238E27FC236}">
                <a16:creationId xmlns:a16="http://schemas.microsoft.com/office/drawing/2014/main" xmlns="" id="{C8BF7E04-4E26-4A41-ABEE-A2CACB1364FD}"/>
              </a:ext>
            </a:extLst>
          </p:cNvPr>
          <p:cNvPicPr>
            <a:picLocks noChangeAspect="1"/>
          </p:cNvPicPr>
          <p:nvPr/>
        </p:nvPicPr>
        <p:blipFill>
          <a:blip r:embed="rId2"/>
          <a:stretch>
            <a:fillRect/>
          </a:stretch>
        </p:blipFill>
        <p:spPr>
          <a:xfrm>
            <a:off x="3178206" y="2429964"/>
            <a:ext cx="7190912" cy="3531415"/>
          </a:xfrm>
          <a:prstGeom prst="rect">
            <a:avLst/>
          </a:prstGeom>
        </p:spPr>
      </p:pic>
    </p:spTree>
    <p:extLst>
      <p:ext uri="{BB962C8B-B14F-4D97-AF65-F5344CB8AC3E}">
        <p14:creationId xmlns:p14="http://schemas.microsoft.com/office/powerpoint/2010/main" xmlns="" val="2883115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D5C640-53D7-4502-8B49-C8A2C64433F7}"/>
              </a:ext>
            </a:extLst>
          </p:cNvPr>
          <p:cNvSpPr>
            <a:spLocks noGrp="1"/>
          </p:cNvSpPr>
          <p:nvPr>
            <p:ph type="title"/>
          </p:nvPr>
        </p:nvSpPr>
        <p:spPr/>
        <p:txBody>
          <a:bodyPr/>
          <a:lstStyle/>
          <a:p>
            <a:r>
              <a:rPr lang="en-US" dirty="0"/>
              <a:t>What is our dataset about?</a:t>
            </a:r>
            <a:endParaRPr lang="en-IN" dirty="0"/>
          </a:p>
        </p:txBody>
      </p:sp>
      <p:sp>
        <p:nvSpPr>
          <p:cNvPr id="3" name="Content Placeholder 2">
            <a:extLst>
              <a:ext uri="{FF2B5EF4-FFF2-40B4-BE49-F238E27FC236}">
                <a16:creationId xmlns:a16="http://schemas.microsoft.com/office/drawing/2014/main" xmlns="" id="{7882E380-7A6B-4A52-A78E-C8CAA504340C}"/>
              </a:ext>
            </a:extLst>
          </p:cNvPr>
          <p:cNvSpPr>
            <a:spLocks noGrp="1"/>
          </p:cNvSpPr>
          <p:nvPr>
            <p:ph idx="1"/>
          </p:nvPr>
        </p:nvSpPr>
        <p:spPr>
          <a:xfrm>
            <a:off x="2272683" y="1500326"/>
            <a:ext cx="9231929" cy="4410896"/>
          </a:xfrm>
        </p:spPr>
        <p:txBody>
          <a:bodyPr>
            <a:normAutofit/>
          </a:bodyPr>
          <a:lstStyle/>
          <a:p>
            <a:r>
              <a:rPr lang="en-US" sz="2400" dirty="0"/>
              <a:t>Our Dataset is about the energy consumption in the state of Chicago in the year 2010. It basically contains the Electricity and Thermal(CNG or Heat) consumption of different households and Industries based on their geographical attribute</a:t>
            </a:r>
            <a:endParaRPr lang="en-IN" sz="2400" dirty="0"/>
          </a:p>
        </p:txBody>
      </p:sp>
      <p:pic>
        <p:nvPicPr>
          <p:cNvPr id="5" name="Picture 4">
            <a:extLst>
              <a:ext uri="{FF2B5EF4-FFF2-40B4-BE49-F238E27FC236}">
                <a16:creationId xmlns:a16="http://schemas.microsoft.com/office/drawing/2014/main" xmlns="" id="{CCC77549-3EF4-41A2-B308-457D2783BB62}"/>
              </a:ext>
            </a:extLst>
          </p:cNvPr>
          <p:cNvPicPr>
            <a:picLocks noChangeAspect="1"/>
          </p:cNvPicPr>
          <p:nvPr/>
        </p:nvPicPr>
        <p:blipFill>
          <a:blip r:embed="rId2"/>
          <a:stretch>
            <a:fillRect/>
          </a:stretch>
        </p:blipFill>
        <p:spPr>
          <a:xfrm>
            <a:off x="2272683" y="3802281"/>
            <a:ext cx="9640135" cy="2301439"/>
          </a:xfrm>
          <a:prstGeom prst="rect">
            <a:avLst/>
          </a:prstGeom>
        </p:spPr>
      </p:pic>
    </p:spTree>
    <p:extLst>
      <p:ext uri="{BB962C8B-B14F-4D97-AF65-F5344CB8AC3E}">
        <p14:creationId xmlns:p14="http://schemas.microsoft.com/office/powerpoint/2010/main" xmlns="" val="2861719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BD58D2-B38B-4A19-A612-2EED39E17CF4}"/>
              </a:ext>
            </a:extLst>
          </p:cNvPr>
          <p:cNvSpPr>
            <a:spLocks noGrp="1"/>
          </p:cNvSpPr>
          <p:nvPr>
            <p:ph type="title"/>
          </p:nvPr>
        </p:nvSpPr>
        <p:spPr>
          <a:xfrm>
            <a:off x="2589212" y="535333"/>
            <a:ext cx="8911687" cy="867339"/>
          </a:xfrm>
        </p:spPr>
        <p:txBody>
          <a:bodyPr>
            <a:normAutofit/>
          </a:bodyPr>
          <a:lstStyle/>
          <a:p>
            <a:r>
              <a:rPr lang="en-US" sz="4000" dirty="0"/>
              <a:t>            Conclusion</a:t>
            </a:r>
            <a:endParaRPr lang="en-IN" sz="4000" dirty="0"/>
          </a:p>
        </p:txBody>
      </p:sp>
      <p:sp>
        <p:nvSpPr>
          <p:cNvPr id="3" name="Content Placeholder 2">
            <a:extLst>
              <a:ext uri="{FF2B5EF4-FFF2-40B4-BE49-F238E27FC236}">
                <a16:creationId xmlns:a16="http://schemas.microsoft.com/office/drawing/2014/main" xmlns="" id="{4384848C-5A07-4C2D-B69E-6865F2A3FB16}"/>
              </a:ext>
            </a:extLst>
          </p:cNvPr>
          <p:cNvSpPr>
            <a:spLocks noGrp="1"/>
          </p:cNvSpPr>
          <p:nvPr>
            <p:ph idx="1"/>
          </p:nvPr>
        </p:nvSpPr>
        <p:spPr>
          <a:xfrm>
            <a:off x="2589212" y="1734105"/>
            <a:ext cx="8915400" cy="3777622"/>
          </a:xfrm>
        </p:spPr>
        <p:txBody>
          <a:bodyPr/>
          <a:lstStyle/>
          <a:p>
            <a:r>
              <a:rPr lang="en-US" sz="2400" dirty="0"/>
              <a:t>Since the p-value of the test is less than the alpha value(which is 0.05 considering the 95% significance level</a:t>
            </a:r>
            <a:r>
              <a:rPr lang="en-IN" sz="2400" dirty="0"/>
              <a:t>) , The NULL hypothesis can be rejected</a:t>
            </a:r>
          </a:p>
          <a:p>
            <a:endParaRPr lang="en-IN" sz="2400" dirty="0"/>
          </a:p>
          <a:p>
            <a:r>
              <a:rPr lang="en-IN" sz="2400" dirty="0"/>
              <a:t>Therefore we can say that the </a:t>
            </a:r>
            <a:r>
              <a:rPr lang="en-US" sz="2400" dirty="0"/>
              <a:t>sample mean for the thermal consumption in the month of JUNE is not same as that of SEPTEMBER</a:t>
            </a:r>
          </a:p>
          <a:p>
            <a:endParaRPr lang="en-US" dirty="0"/>
          </a:p>
        </p:txBody>
      </p:sp>
    </p:spTree>
    <p:extLst>
      <p:ext uri="{BB962C8B-B14F-4D97-AF65-F5344CB8AC3E}">
        <p14:creationId xmlns:p14="http://schemas.microsoft.com/office/powerpoint/2010/main" xmlns="" val="78214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A1979E-B1DC-45C8-BB4F-8B6E5EE099F7}"/>
              </a:ext>
            </a:extLst>
          </p:cNvPr>
          <p:cNvSpPr>
            <a:spLocks noGrp="1"/>
          </p:cNvSpPr>
          <p:nvPr>
            <p:ph type="title"/>
          </p:nvPr>
        </p:nvSpPr>
        <p:spPr>
          <a:xfrm>
            <a:off x="2379861" y="206859"/>
            <a:ext cx="8911687" cy="778562"/>
          </a:xfrm>
        </p:spPr>
        <p:txBody>
          <a:bodyPr>
            <a:normAutofit/>
          </a:bodyPr>
          <a:lstStyle/>
          <a:p>
            <a:r>
              <a:rPr lang="en-IN" sz="4000" dirty="0"/>
              <a:t>Cleaning the Data set</a:t>
            </a:r>
          </a:p>
        </p:txBody>
      </p:sp>
      <p:sp>
        <p:nvSpPr>
          <p:cNvPr id="3" name="Content Placeholder 2">
            <a:extLst>
              <a:ext uri="{FF2B5EF4-FFF2-40B4-BE49-F238E27FC236}">
                <a16:creationId xmlns:a16="http://schemas.microsoft.com/office/drawing/2014/main" xmlns="" id="{3D512C28-46CE-48D3-9FE7-DC5116BA5D4C}"/>
              </a:ext>
            </a:extLst>
          </p:cNvPr>
          <p:cNvSpPr>
            <a:spLocks noGrp="1"/>
          </p:cNvSpPr>
          <p:nvPr>
            <p:ph idx="1"/>
          </p:nvPr>
        </p:nvSpPr>
        <p:spPr>
          <a:xfrm>
            <a:off x="916497" y="1145219"/>
            <a:ext cx="8915400" cy="3777622"/>
          </a:xfrm>
        </p:spPr>
        <p:txBody>
          <a:bodyPr>
            <a:normAutofit/>
          </a:bodyPr>
          <a:lstStyle/>
          <a:p>
            <a:r>
              <a:rPr lang="en-IN" sz="2400" dirty="0"/>
              <a:t>Categorical Data</a:t>
            </a:r>
          </a:p>
          <a:p>
            <a:pPr marL="0" indent="0">
              <a:buNone/>
            </a:pPr>
            <a:r>
              <a:rPr lang="en-IN" sz="2400" dirty="0"/>
              <a:t>	The missing values in the categorical data have been filled 	with the values in the previous row.</a:t>
            </a:r>
          </a:p>
          <a:p>
            <a:endParaRPr lang="en-IN" sz="2400" dirty="0"/>
          </a:p>
        </p:txBody>
      </p:sp>
      <p:pic>
        <p:nvPicPr>
          <p:cNvPr id="5" name="Picture 4">
            <a:extLst>
              <a:ext uri="{FF2B5EF4-FFF2-40B4-BE49-F238E27FC236}">
                <a16:creationId xmlns:a16="http://schemas.microsoft.com/office/drawing/2014/main" xmlns="" id="{109F31F1-4BC4-44C2-98AC-50C8101A5876}"/>
              </a:ext>
            </a:extLst>
          </p:cNvPr>
          <p:cNvPicPr>
            <a:picLocks noChangeAspect="1"/>
          </p:cNvPicPr>
          <p:nvPr/>
        </p:nvPicPr>
        <p:blipFill>
          <a:blip r:embed="rId2"/>
          <a:stretch>
            <a:fillRect/>
          </a:stretch>
        </p:blipFill>
        <p:spPr>
          <a:xfrm>
            <a:off x="2489215" y="2600985"/>
            <a:ext cx="8754985" cy="3111796"/>
          </a:xfrm>
          <a:prstGeom prst="rect">
            <a:avLst/>
          </a:prstGeom>
        </p:spPr>
      </p:pic>
    </p:spTree>
    <p:extLst>
      <p:ext uri="{BB962C8B-B14F-4D97-AF65-F5344CB8AC3E}">
        <p14:creationId xmlns:p14="http://schemas.microsoft.com/office/powerpoint/2010/main" xmlns="" val="1500484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CA79C1-F2CE-40A1-82B3-6A7247EFBA60}"/>
              </a:ext>
            </a:extLst>
          </p:cNvPr>
          <p:cNvSpPr>
            <a:spLocks noGrp="1"/>
          </p:cNvSpPr>
          <p:nvPr>
            <p:ph type="title"/>
          </p:nvPr>
        </p:nvSpPr>
        <p:spPr>
          <a:xfrm>
            <a:off x="2592925" y="624110"/>
            <a:ext cx="8911687" cy="796317"/>
          </a:xfrm>
        </p:spPr>
        <p:txBody>
          <a:bodyPr>
            <a:normAutofit/>
          </a:bodyPr>
          <a:lstStyle/>
          <a:p>
            <a:r>
              <a:rPr lang="en-IN" sz="4000" dirty="0"/>
              <a:t>      Cleaning the Data set</a:t>
            </a:r>
          </a:p>
        </p:txBody>
      </p:sp>
      <p:pic>
        <p:nvPicPr>
          <p:cNvPr id="5" name="Picture 4">
            <a:extLst>
              <a:ext uri="{FF2B5EF4-FFF2-40B4-BE49-F238E27FC236}">
                <a16:creationId xmlns:a16="http://schemas.microsoft.com/office/drawing/2014/main" xmlns="" id="{DA54801D-371E-4EE9-88AD-D270865E6C46}"/>
              </a:ext>
            </a:extLst>
          </p:cNvPr>
          <p:cNvPicPr>
            <a:picLocks noChangeAspect="1"/>
          </p:cNvPicPr>
          <p:nvPr/>
        </p:nvPicPr>
        <p:blipFill>
          <a:blip r:embed="rId2"/>
          <a:stretch>
            <a:fillRect/>
          </a:stretch>
        </p:blipFill>
        <p:spPr>
          <a:xfrm>
            <a:off x="2592925" y="1546262"/>
            <a:ext cx="9001809" cy="5119240"/>
          </a:xfrm>
          <a:prstGeom prst="rect">
            <a:avLst/>
          </a:prstGeom>
        </p:spPr>
      </p:pic>
    </p:spTree>
    <p:extLst>
      <p:ext uri="{BB962C8B-B14F-4D97-AF65-F5344CB8AC3E}">
        <p14:creationId xmlns:p14="http://schemas.microsoft.com/office/powerpoint/2010/main" xmlns="" val="450278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429A27-FAF7-4F6E-AF36-EFD064F27ADC}"/>
              </a:ext>
            </a:extLst>
          </p:cNvPr>
          <p:cNvSpPr>
            <a:spLocks noGrp="1"/>
          </p:cNvSpPr>
          <p:nvPr>
            <p:ph type="title"/>
          </p:nvPr>
        </p:nvSpPr>
        <p:spPr>
          <a:xfrm>
            <a:off x="2592925" y="624110"/>
            <a:ext cx="8911687" cy="796317"/>
          </a:xfrm>
        </p:spPr>
        <p:txBody>
          <a:bodyPr>
            <a:normAutofit/>
          </a:bodyPr>
          <a:lstStyle/>
          <a:p>
            <a:r>
              <a:rPr lang="en-IN" sz="4000" dirty="0"/>
              <a:t> Cleaning the Data set</a:t>
            </a:r>
          </a:p>
        </p:txBody>
      </p:sp>
      <p:sp>
        <p:nvSpPr>
          <p:cNvPr id="3" name="Content Placeholder 2">
            <a:extLst>
              <a:ext uri="{FF2B5EF4-FFF2-40B4-BE49-F238E27FC236}">
                <a16:creationId xmlns:a16="http://schemas.microsoft.com/office/drawing/2014/main" xmlns="" id="{A908CE8F-8AC8-44A3-81E5-35E95086770E}"/>
              </a:ext>
            </a:extLst>
          </p:cNvPr>
          <p:cNvSpPr>
            <a:spLocks noGrp="1"/>
          </p:cNvSpPr>
          <p:nvPr>
            <p:ph idx="1"/>
          </p:nvPr>
        </p:nvSpPr>
        <p:spPr>
          <a:xfrm>
            <a:off x="2589212" y="1420427"/>
            <a:ext cx="8915400" cy="4490795"/>
          </a:xfrm>
        </p:spPr>
        <p:txBody>
          <a:bodyPr/>
          <a:lstStyle/>
          <a:p>
            <a:r>
              <a:rPr lang="en-IN" sz="2400" dirty="0"/>
              <a:t>Filling the missing values(for Numerical)</a:t>
            </a:r>
          </a:p>
          <a:p>
            <a:pPr marL="0" indent="0">
              <a:buNone/>
            </a:pPr>
            <a:r>
              <a:rPr lang="en-IN" sz="2400" dirty="0"/>
              <a:t>	The missing values have been filled with zeros. This is done because, 	if at all the values are missing it means there is 	</a:t>
            </a:r>
          </a:p>
          <a:p>
            <a:pPr marL="0" indent="0">
              <a:buNone/>
            </a:pPr>
            <a:r>
              <a:rPr lang="en-IN" sz="2400" dirty="0"/>
              <a:t>	no usage of electricity or thermal.</a:t>
            </a:r>
          </a:p>
          <a:p>
            <a:r>
              <a:rPr lang="en-IN" sz="2400" dirty="0"/>
              <a:t>Treatment of Outliers</a:t>
            </a:r>
          </a:p>
          <a:p>
            <a:pPr marL="457200" lvl="1" indent="0">
              <a:buNone/>
            </a:pPr>
            <a:r>
              <a:rPr lang="en-IN" sz="2200" dirty="0"/>
              <a:t>The outliers in the electricity columns have been filled </a:t>
            </a:r>
          </a:p>
          <a:p>
            <a:pPr marL="457200" lvl="1" indent="0">
              <a:buNone/>
            </a:pPr>
            <a:r>
              <a:rPr lang="en-IN" sz="2200" dirty="0"/>
              <a:t>with the average of that particular columns. While that</a:t>
            </a:r>
          </a:p>
          <a:p>
            <a:pPr marL="457200" lvl="1" indent="0">
              <a:buNone/>
            </a:pPr>
            <a:r>
              <a:rPr lang="en-IN" sz="2200" dirty="0"/>
              <a:t>In the thermal section have been interpolated</a:t>
            </a:r>
            <a:endParaRPr lang="en-IN" dirty="0"/>
          </a:p>
        </p:txBody>
      </p:sp>
    </p:spTree>
    <p:extLst>
      <p:ext uri="{BB962C8B-B14F-4D97-AF65-F5344CB8AC3E}">
        <p14:creationId xmlns:p14="http://schemas.microsoft.com/office/powerpoint/2010/main" xmlns="" val="4101616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1230AB-71F4-470E-904C-0FFD134DD056}"/>
              </a:ext>
            </a:extLst>
          </p:cNvPr>
          <p:cNvSpPr>
            <a:spLocks noGrp="1"/>
          </p:cNvSpPr>
          <p:nvPr>
            <p:ph type="title"/>
          </p:nvPr>
        </p:nvSpPr>
        <p:spPr>
          <a:xfrm>
            <a:off x="2592925" y="419924"/>
            <a:ext cx="8911687" cy="840705"/>
          </a:xfrm>
        </p:spPr>
        <p:txBody>
          <a:bodyPr>
            <a:normAutofit/>
          </a:bodyPr>
          <a:lstStyle/>
          <a:p>
            <a:r>
              <a:rPr lang="en-US" sz="4400" dirty="0"/>
              <a:t>Examples</a:t>
            </a:r>
            <a:endParaRPr lang="en-IN" sz="4400" dirty="0"/>
          </a:p>
        </p:txBody>
      </p:sp>
      <p:pic>
        <p:nvPicPr>
          <p:cNvPr id="4" name="Content Placeholder 3">
            <a:extLst>
              <a:ext uri="{FF2B5EF4-FFF2-40B4-BE49-F238E27FC236}">
                <a16:creationId xmlns:a16="http://schemas.microsoft.com/office/drawing/2014/main" xmlns="" id="{2AB4FFFF-8BC0-4C77-B629-632872C4F176}"/>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521904" y="1260629"/>
            <a:ext cx="8915400" cy="2291108"/>
          </a:xfrm>
          <a:prstGeom prst="rect">
            <a:avLst/>
          </a:prstGeom>
        </p:spPr>
      </p:pic>
      <p:pic>
        <p:nvPicPr>
          <p:cNvPr id="5" name="Content Placeholder 4">
            <a:extLst>
              <a:ext uri="{FF2B5EF4-FFF2-40B4-BE49-F238E27FC236}">
                <a16:creationId xmlns:a16="http://schemas.microsoft.com/office/drawing/2014/main" xmlns="" id="{1170F92D-C6FB-460B-BE41-679B54997F36}"/>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955524" y="3770111"/>
            <a:ext cx="10048160" cy="2266915"/>
          </a:xfrm>
          <a:prstGeom prst="rect">
            <a:avLst/>
          </a:prstGeom>
        </p:spPr>
      </p:pic>
    </p:spTree>
    <p:extLst>
      <p:ext uri="{BB962C8B-B14F-4D97-AF65-F5344CB8AC3E}">
        <p14:creationId xmlns:p14="http://schemas.microsoft.com/office/powerpoint/2010/main" xmlns="" val="2574719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B32DBB-4211-4C89-9BB1-93DBBDC68043}"/>
              </a:ext>
            </a:extLst>
          </p:cNvPr>
          <p:cNvSpPr>
            <a:spLocks noGrp="1"/>
          </p:cNvSpPr>
          <p:nvPr>
            <p:ph type="title"/>
          </p:nvPr>
        </p:nvSpPr>
        <p:spPr>
          <a:xfrm>
            <a:off x="2584048" y="224245"/>
            <a:ext cx="8911687" cy="1280890"/>
          </a:xfrm>
        </p:spPr>
        <p:txBody>
          <a:bodyPr>
            <a:normAutofit/>
          </a:bodyPr>
          <a:lstStyle/>
          <a:p>
            <a:r>
              <a:rPr lang="en-US" sz="4400" dirty="0"/>
              <a:t>Examples</a:t>
            </a:r>
            <a:endParaRPr lang="en-IN" sz="4400" dirty="0"/>
          </a:p>
        </p:txBody>
      </p:sp>
      <p:pic>
        <p:nvPicPr>
          <p:cNvPr id="5" name="Picture 4">
            <a:extLst>
              <a:ext uri="{FF2B5EF4-FFF2-40B4-BE49-F238E27FC236}">
                <a16:creationId xmlns:a16="http://schemas.microsoft.com/office/drawing/2014/main" xmlns="" id="{DF41D761-6518-4197-8081-BE6050212041}"/>
              </a:ext>
            </a:extLst>
          </p:cNvPr>
          <p:cNvPicPr>
            <a:picLocks noChangeAspect="1"/>
          </p:cNvPicPr>
          <p:nvPr/>
        </p:nvPicPr>
        <p:blipFill>
          <a:blip r:embed="rId2"/>
          <a:stretch>
            <a:fillRect/>
          </a:stretch>
        </p:blipFill>
        <p:spPr>
          <a:xfrm>
            <a:off x="2145659" y="864690"/>
            <a:ext cx="8823960" cy="1752600"/>
          </a:xfrm>
          <a:prstGeom prst="rect">
            <a:avLst/>
          </a:prstGeom>
        </p:spPr>
      </p:pic>
      <p:pic>
        <p:nvPicPr>
          <p:cNvPr id="7" name="Picture 6">
            <a:extLst>
              <a:ext uri="{FF2B5EF4-FFF2-40B4-BE49-F238E27FC236}">
                <a16:creationId xmlns:a16="http://schemas.microsoft.com/office/drawing/2014/main" xmlns="" id="{E3ACD7BF-6B4D-429B-8850-84A34360BF59}"/>
              </a:ext>
            </a:extLst>
          </p:cNvPr>
          <p:cNvPicPr>
            <a:picLocks noChangeAspect="1"/>
          </p:cNvPicPr>
          <p:nvPr/>
        </p:nvPicPr>
        <p:blipFill>
          <a:blip r:embed="rId3"/>
          <a:stretch>
            <a:fillRect/>
          </a:stretch>
        </p:blipFill>
        <p:spPr>
          <a:xfrm>
            <a:off x="2145659" y="2868264"/>
            <a:ext cx="9051524" cy="3765491"/>
          </a:xfrm>
          <a:prstGeom prst="rect">
            <a:avLst/>
          </a:prstGeom>
        </p:spPr>
      </p:pic>
    </p:spTree>
    <p:extLst>
      <p:ext uri="{BB962C8B-B14F-4D97-AF65-F5344CB8AC3E}">
        <p14:creationId xmlns:p14="http://schemas.microsoft.com/office/powerpoint/2010/main" xmlns="" val="2010664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6240F3-01CF-4286-B3A5-6329B55A91D9}"/>
              </a:ext>
            </a:extLst>
          </p:cNvPr>
          <p:cNvSpPr>
            <a:spLocks noGrp="1"/>
          </p:cNvSpPr>
          <p:nvPr>
            <p:ph type="title"/>
          </p:nvPr>
        </p:nvSpPr>
        <p:spPr>
          <a:xfrm>
            <a:off x="2592925" y="624110"/>
            <a:ext cx="8911687" cy="787440"/>
          </a:xfrm>
        </p:spPr>
        <p:txBody>
          <a:bodyPr>
            <a:normAutofit/>
          </a:bodyPr>
          <a:lstStyle/>
          <a:p>
            <a:r>
              <a:rPr lang="en-IN" sz="4000" dirty="0"/>
              <a:t>Normalization of Data</a:t>
            </a:r>
            <a:endParaRPr lang="en-IN" sz="4000" b="1" dirty="0"/>
          </a:p>
        </p:txBody>
      </p:sp>
      <p:sp>
        <p:nvSpPr>
          <p:cNvPr id="3" name="Content Placeholder 2">
            <a:extLst>
              <a:ext uri="{FF2B5EF4-FFF2-40B4-BE49-F238E27FC236}">
                <a16:creationId xmlns:a16="http://schemas.microsoft.com/office/drawing/2014/main" xmlns="" id="{EEEE1924-178E-4765-B96A-9CA9EF78CE58}"/>
              </a:ext>
            </a:extLst>
          </p:cNvPr>
          <p:cNvSpPr>
            <a:spLocks noGrp="1"/>
          </p:cNvSpPr>
          <p:nvPr>
            <p:ph idx="1"/>
          </p:nvPr>
        </p:nvSpPr>
        <p:spPr>
          <a:xfrm>
            <a:off x="2592925" y="1540189"/>
            <a:ext cx="8915400" cy="3777622"/>
          </a:xfrm>
        </p:spPr>
        <p:txBody>
          <a:bodyPr/>
          <a:lstStyle/>
          <a:p>
            <a:r>
              <a:rPr lang="en-IN" sz="2400" dirty="0"/>
              <a:t>The data is standardized such that the mean of the row is 0 and the variance is 1. The mean and variance are only for those who have used the energy and not for everyone</a:t>
            </a:r>
          </a:p>
          <a:p>
            <a:endParaRPr lang="en-IN" dirty="0"/>
          </a:p>
        </p:txBody>
      </p:sp>
      <p:pic>
        <p:nvPicPr>
          <p:cNvPr id="5" name="Picture 4">
            <a:extLst>
              <a:ext uri="{FF2B5EF4-FFF2-40B4-BE49-F238E27FC236}">
                <a16:creationId xmlns:a16="http://schemas.microsoft.com/office/drawing/2014/main" xmlns="" id="{E577747F-B09C-4A7E-85CE-1DD3BD36134F}"/>
              </a:ext>
            </a:extLst>
          </p:cNvPr>
          <p:cNvPicPr>
            <a:picLocks noChangeAspect="1"/>
          </p:cNvPicPr>
          <p:nvPr/>
        </p:nvPicPr>
        <p:blipFill>
          <a:blip r:embed="rId2"/>
          <a:stretch>
            <a:fillRect/>
          </a:stretch>
        </p:blipFill>
        <p:spPr>
          <a:xfrm>
            <a:off x="4190259" y="3230583"/>
            <a:ext cx="7714695" cy="3407323"/>
          </a:xfrm>
          <a:prstGeom prst="rect">
            <a:avLst/>
          </a:prstGeom>
        </p:spPr>
      </p:pic>
    </p:spTree>
    <p:extLst>
      <p:ext uri="{BB962C8B-B14F-4D97-AF65-F5344CB8AC3E}">
        <p14:creationId xmlns:p14="http://schemas.microsoft.com/office/powerpoint/2010/main" xmlns="" val="4094854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99987D-BEE9-4E7F-AF02-A6DDFC0569C2}"/>
              </a:ext>
            </a:extLst>
          </p:cNvPr>
          <p:cNvSpPr>
            <a:spLocks noGrp="1"/>
          </p:cNvSpPr>
          <p:nvPr>
            <p:ph type="title"/>
          </p:nvPr>
        </p:nvSpPr>
        <p:spPr>
          <a:xfrm>
            <a:off x="2592925" y="624110"/>
            <a:ext cx="8911687" cy="787440"/>
          </a:xfrm>
        </p:spPr>
        <p:txBody>
          <a:bodyPr/>
          <a:lstStyle/>
          <a:p>
            <a:r>
              <a:rPr lang="en-IN" dirty="0"/>
              <a:t>Proof that the data is normal</a:t>
            </a:r>
          </a:p>
        </p:txBody>
      </p:sp>
      <p:sp>
        <p:nvSpPr>
          <p:cNvPr id="3" name="Content Placeholder 2">
            <a:extLst>
              <a:ext uri="{FF2B5EF4-FFF2-40B4-BE49-F238E27FC236}">
                <a16:creationId xmlns:a16="http://schemas.microsoft.com/office/drawing/2014/main" xmlns="" id="{258DFA0D-41DD-4A00-A715-8843BF3E2F1C}"/>
              </a:ext>
            </a:extLst>
          </p:cNvPr>
          <p:cNvSpPr>
            <a:spLocks noGrp="1"/>
          </p:cNvSpPr>
          <p:nvPr>
            <p:ph idx="1"/>
          </p:nvPr>
        </p:nvSpPr>
        <p:spPr>
          <a:xfrm>
            <a:off x="2592925" y="1316855"/>
            <a:ext cx="8915400" cy="3777622"/>
          </a:xfrm>
        </p:spPr>
        <p:txBody>
          <a:bodyPr/>
          <a:lstStyle/>
          <a:p>
            <a:r>
              <a:rPr lang="en-IN" dirty="0"/>
              <a:t>We can find out if the given data is approximately normal by plotting the quantile-quantile plot and the cumulative frequency plot.</a:t>
            </a:r>
          </a:p>
        </p:txBody>
      </p:sp>
      <p:pic>
        <p:nvPicPr>
          <p:cNvPr id="5" name="Picture 4">
            <a:extLst>
              <a:ext uri="{FF2B5EF4-FFF2-40B4-BE49-F238E27FC236}">
                <a16:creationId xmlns:a16="http://schemas.microsoft.com/office/drawing/2014/main" xmlns="" id="{F923843D-A5E1-4536-96FE-E64DA983DA52}"/>
              </a:ext>
            </a:extLst>
          </p:cNvPr>
          <p:cNvPicPr>
            <a:picLocks noChangeAspect="1"/>
          </p:cNvPicPr>
          <p:nvPr/>
        </p:nvPicPr>
        <p:blipFill>
          <a:blip r:embed="rId2"/>
          <a:stretch>
            <a:fillRect/>
          </a:stretch>
        </p:blipFill>
        <p:spPr>
          <a:xfrm>
            <a:off x="6184296" y="2104295"/>
            <a:ext cx="5818314" cy="4545039"/>
          </a:xfrm>
          <a:prstGeom prst="rect">
            <a:avLst/>
          </a:prstGeom>
        </p:spPr>
      </p:pic>
      <p:pic>
        <p:nvPicPr>
          <p:cNvPr id="6" name="Picture 5">
            <a:extLst>
              <a:ext uri="{FF2B5EF4-FFF2-40B4-BE49-F238E27FC236}">
                <a16:creationId xmlns:a16="http://schemas.microsoft.com/office/drawing/2014/main" xmlns="" id="{523BE693-CEBB-4E7E-BF68-B7E4E94258C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83675" y="2499624"/>
            <a:ext cx="5319583" cy="3287598"/>
          </a:xfrm>
          <a:prstGeom prst="rect">
            <a:avLst/>
          </a:prstGeom>
        </p:spPr>
      </p:pic>
    </p:spTree>
    <p:extLst>
      <p:ext uri="{BB962C8B-B14F-4D97-AF65-F5344CB8AC3E}">
        <p14:creationId xmlns:p14="http://schemas.microsoft.com/office/powerpoint/2010/main" xmlns="" val="336100942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366</TotalTime>
  <Words>318</Words>
  <Application>Microsoft Office PowerPoint</Application>
  <PresentationFormat>Custom</PresentationFormat>
  <Paragraphs>51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Wisp</vt:lpstr>
      <vt:lpstr>R Semester Project</vt:lpstr>
      <vt:lpstr>What is our dataset about?</vt:lpstr>
      <vt:lpstr>Cleaning the Data set</vt:lpstr>
      <vt:lpstr>      Cleaning the Data set</vt:lpstr>
      <vt:lpstr> Cleaning the Data set</vt:lpstr>
      <vt:lpstr>Examples</vt:lpstr>
      <vt:lpstr>Examples</vt:lpstr>
      <vt:lpstr>Normalization of Data</vt:lpstr>
      <vt:lpstr>Proof that the data is normal</vt:lpstr>
      <vt:lpstr>Why Normalization? How does it affect the dataset?</vt:lpstr>
      <vt:lpstr>Slide 11</vt:lpstr>
      <vt:lpstr>Slide 12</vt:lpstr>
      <vt:lpstr>Slide 13</vt:lpstr>
      <vt:lpstr>Slide 14</vt:lpstr>
      <vt:lpstr>Slide 15</vt:lpstr>
      <vt:lpstr>Slide 16</vt:lpstr>
      <vt:lpstr>Checking for Correlation</vt:lpstr>
      <vt:lpstr>Hypothesis Testing</vt:lpstr>
      <vt:lpstr>   Proof for the Hypothesis Test</vt:lpstr>
      <vt:lpstr>            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Semester Project</dc:title>
  <dc:creator>Romaanchan Skanda</dc:creator>
  <cp:lastModifiedBy>pc</cp:lastModifiedBy>
  <cp:revision>31</cp:revision>
  <dcterms:created xsi:type="dcterms:W3CDTF">2019-11-18T12:57:54Z</dcterms:created>
  <dcterms:modified xsi:type="dcterms:W3CDTF">2019-11-18T21:03:21Z</dcterms:modified>
</cp:coreProperties>
</file>