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81" r:id="rId3"/>
    <p:sldId id="258" r:id="rId4"/>
    <p:sldId id="257" r:id="rId5"/>
    <p:sldId id="259" r:id="rId6"/>
    <p:sldId id="282" r:id="rId7"/>
    <p:sldId id="260" r:id="rId8"/>
    <p:sldId id="261" r:id="rId9"/>
    <p:sldId id="283" r:id="rId10"/>
    <p:sldId id="262" r:id="rId11"/>
    <p:sldId id="263" r:id="rId12"/>
    <p:sldId id="265" r:id="rId13"/>
    <p:sldId id="266" r:id="rId14"/>
    <p:sldId id="267" r:id="rId15"/>
    <p:sldId id="268" r:id="rId16"/>
    <p:sldId id="269" r:id="rId17"/>
    <p:sldId id="270" r:id="rId18"/>
    <p:sldId id="271" r:id="rId19"/>
    <p:sldId id="280" r:id="rId20"/>
    <p:sldId id="272" r:id="rId21"/>
    <p:sldId id="273" r:id="rId22"/>
    <p:sldId id="274" r:id="rId23"/>
    <p:sldId id="276" r:id="rId24"/>
    <p:sldId id="275" r:id="rId25"/>
    <p:sldId id="277" r:id="rId26"/>
    <p:sldId id="279"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524"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9B2A66-0656-46DD-B551-50CC12E81AB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F88F8E-C11A-4672-995A-EF5FE33580CC}"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7777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B2A66-0656-46DD-B551-50CC12E81AB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F88F8E-C11A-4672-995A-EF5FE33580CC}" type="slidenum">
              <a:rPr lang="en-IN" smtClean="0"/>
              <a:pPr/>
              <a:t>‹#›</a:t>
            </a:fld>
            <a:endParaRPr lang="en-IN"/>
          </a:p>
        </p:txBody>
      </p:sp>
    </p:spTree>
    <p:extLst>
      <p:ext uri="{BB962C8B-B14F-4D97-AF65-F5344CB8AC3E}">
        <p14:creationId xmlns:p14="http://schemas.microsoft.com/office/powerpoint/2010/main" xmlns="" val="212347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B2A66-0656-46DD-B551-50CC12E81AB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F88F8E-C11A-4672-995A-EF5FE33580CC}" type="slidenum">
              <a:rPr lang="en-IN" smtClean="0"/>
              <a:pPr/>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9717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B2A66-0656-46DD-B551-50CC12E81AB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F88F8E-C11A-4672-995A-EF5FE33580CC}" type="slidenum">
              <a:rPr lang="en-IN" smtClean="0"/>
              <a:pPr/>
              <a:t>‹#›</a:t>
            </a:fld>
            <a:endParaRPr lang="en-IN"/>
          </a:p>
        </p:txBody>
      </p:sp>
    </p:spTree>
    <p:extLst>
      <p:ext uri="{BB962C8B-B14F-4D97-AF65-F5344CB8AC3E}">
        <p14:creationId xmlns:p14="http://schemas.microsoft.com/office/powerpoint/2010/main" xmlns="" val="131897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B2A66-0656-46DD-B551-50CC12E81ABD}" type="datetimeFigureOut">
              <a:rPr lang="en-IN" smtClean="0"/>
              <a:pPr/>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F88F8E-C11A-4672-995A-EF5FE33580CC}"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9507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B2A66-0656-46DD-B551-50CC12E81ABD}" type="datetimeFigureOut">
              <a:rPr lang="en-IN" smtClean="0"/>
              <a:pPr/>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F88F8E-C11A-4672-995A-EF5FE33580CC}" type="slidenum">
              <a:rPr lang="en-IN" smtClean="0"/>
              <a:pPr/>
              <a:t>‹#›</a:t>
            </a:fld>
            <a:endParaRPr lang="en-IN"/>
          </a:p>
        </p:txBody>
      </p:sp>
    </p:spTree>
    <p:extLst>
      <p:ext uri="{BB962C8B-B14F-4D97-AF65-F5344CB8AC3E}">
        <p14:creationId xmlns:p14="http://schemas.microsoft.com/office/powerpoint/2010/main" xmlns="" val="287578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B2A66-0656-46DD-B551-50CC12E81ABD}" type="datetimeFigureOut">
              <a:rPr lang="en-IN" smtClean="0"/>
              <a:pPr/>
              <a:t>24-11-2019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F88F8E-C11A-4672-995A-EF5FE33580CC}" type="slidenum">
              <a:rPr lang="en-IN" smtClean="0"/>
              <a:pPr/>
              <a:t>‹#›</a:t>
            </a:fld>
            <a:endParaRPr lang="en-IN"/>
          </a:p>
        </p:txBody>
      </p:sp>
    </p:spTree>
    <p:extLst>
      <p:ext uri="{BB962C8B-B14F-4D97-AF65-F5344CB8AC3E}">
        <p14:creationId xmlns:p14="http://schemas.microsoft.com/office/powerpoint/2010/main" xmlns="" val="234159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9B2A66-0656-46DD-B551-50CC12E81ABD}" type="datetimeFigureOut">
              <a:rPr lang="en-IN" smtClean="0"/>
              <a:pPr/>
              <a:t>24-11-2019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F88F8E-C11A-4672-995A-EF5FE33580CC}" type="slidenum">
              <a:rPr lang="en-IN" smtClean="0"/>
              <a:pPr/>
              <a:t>‹#›</a:t>
            </a:fld>
            <a:endParaRPr lang="en-IN"/>
          </a:p>
        </p:txBody>
      </p:sp>
    </p:spTree>
    <p:extLst>
      <p:ext uri="{BB962C8B-B14F-4D97-AF65-F5344CB8AC3E}">
        <p14:creationId xmlns:p14="http://schemas.microsoft.com/office/powerpoint/2010/main" xmlns="" val="3530216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B2A66-0656-46DD-B551-50CC12E81ABD}" type="datetimeFigureOut">
              <a:rPr lang="en-IN" smtClean="0"/>
              <a:pPr/>
              <a:t>24-11-2019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F88F8E-C11A-4672-995A-EF5FE33580CC}" type="slidenum">
              <a:rPr lang="en-IN" smtClean="0"/>
              <a:pPr/>
              <a:t>‹#›</a:t>
            </a:fld>
            <a:endParaRPr lang="en-IN"/>
          </a:p>
        </p:txBody>
      </p:sp>
    </p:spTree>
    <p:extLst>
      <p:ext uri="{BB962C8B-B14F-4D97-AF65-F5344CB8AC3E}">
        <p14:creationId xmlns:p14="http://schemas.microsoft.com/office/powerpoint/2010/main" xmlns="" val="379263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9B2A66-0656-46DD-B551-50CC12E81ABD}" type="datetimeFigureOut">
              <a:rPr lang="en-IN" smtClean="0"/>
              <a:pPr/>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F88F8E-C11A-4672-995A-EF5FE33580CC}" type="slidenum">
              <a:rPr lang="en-IN" smtClean="0"/>
              <a:pPr/>
              <a:t>‹#›</a:t>
            </a:fld>
            <a:endParaRPr lang="en-IN"/>
          </a:p>
        </p:txBody>
      </p:sp>
    </p:spTree>
    <p:extLst>
      <p:ext uri="{BB962C8B-B14F-4D97-AF65-F5344CB8AC3E}">
        <p14:creationId xmlns:p14="http://schemas.microsoft.com/office/powerpoint/2010/main" xmlns="" val="76830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B2A66-0656-46DD-B551-50CC12E81ABD}" type="datetimeFigureOut">
              <a:rPr lang="en-IN" smtClean="0"/>
              <a:pPr/>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F88F8E-C11A-4672-995A-EF5FE33580CC}"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0656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9B2A66-0656-46DD-B551-50CC12E81ABD}" type="datetimeFigureOut">
              <a:rPr lang="en-IN" smtClean="0"/>
              <a:pPr/>
              <a:t>24-11-2019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DF88F8E-C11A-4672-995A-EF5FE33580CC}" type="slidenum">
              <a:rPr lang="en-IN" smtClean="0"/>
              <a:pPr/>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714344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A77E5-4176-48A6-8C83-157F69B2FB3D}"/>
              </a:ext>
            </a:extLst>
          </p:cNvPr>
          <p:cNvSpPr>
            <a:spLocks noGrp="1"/>
          </p:cNvSpPr>
          <p:nvPr>
            <p:ph type="ctrTitle"/>
          </p:nvPr>
        </p:nvSpPr>
        <p:spPr/>
        <p:txBody>
          <a:bodyPr/>
          <a:lstStyle/>
          <a:p>
            <a:r>
              <a:rPr lang="en-IN" dirty="0"/>
              <a:t>GOOGLEPLAY STORE DATASET</a:t>
            </a:r>
          </a:p>
        </p:txBody>
      </p:sp>
      <p:sp>
        <p:nvSpPr>
          <p:cNvPr id="3" name="Subtitle 2">
            <a:extLst>
              <a:ext uri="{FF2B5EF4-FFF2-40B4-BE49-F238E27FC236}">
                <a16:creationId xmlns:a16="http://schemas.microsoft.com/office/drawing/2014/main" xmlns="" id="{3D4618A2-64CE-4295-97F5-4FA9B5BFD6AE}"/>
              </a:ext>
            </a:extLst>
          </p:cNvPr>
          <p:cNvSpPr>
            <a:spLocks noGrp="1"/>
          </p:cNvSpPr>
          <p:nvPr>
            <p:ph type="subTitle" idx="1"/>
          </p:nvPr>
        </p:nvSpPr>
        <p:spPr/>
        <p:txBody>
          <a:bodyPr>
            <a:normAutofit/>
          </a:bodyPr>
          <a:lstStyle/>
          <a:p>
            <a:r>
              <a:rPr lang="en-IN" dirty="0"/>
              <a:t>BY</a:t>
            </a:r>
          </a:p>
          <a:p>
            <a:r>
              <a:rPr lang="en-IN" b="1" dirty="0"/>
              <a:t>Hemanth Alva R </a:t>
            </a:r>
          </a:p>
          <a:p>
            <a:r>
              <a:rPr lang="en-IN" b="1" dirty="0"/>
              <a:t>Sneha Jayaraman </a:t>
            </a:r>
          </a:p>
          <a:p>
            <a:r>
              <a:rPr lang="en-IN" b="1" dirty="0"/>
              <a:t>Rohit Kumar A.S</a:t>
            </a:r>
          </a:p>
        </p:txBody>
      </p:sp>
    </p:spTree>
    <p:extLst>
      <p:ext uri="{BB962C8B-B14F-4D97-AF65-F5344CB8AC3E}">
        <p14:creationId xmlns:p14="http://schemas.microsoft.com/office/powerpoint/2010/main" xmlns="" val="3676425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xmlns="" id="{4FAE1107-CEC3-4041-8BAA-CDB6F6759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5895F48-3BD1-40FD-B381-5930300E9861}"/>
              </a:ext>
            </a:extLst>
          </p:cNvPr>
          <p:cNvSpPr>
            <a:spLocks noGrp="1"/>
          </p:cNvSpPr>
          <p:nvPr>
            <p:ph type="title"/>
          </p:nvPr>
        </p:nvSpPr>
        <p:spPr>
          <a:xfrm>
            <a:off x="1024129" y="585216"/>
            <a:ext cx="3779085" cy="1499616"/>
          </a:xfrm>
        </p:spPr>
        <p:txBody>
          <a:bodyPr>
            <a:normAutofit/>
          </a:bodyPr>
          <a:lstStyle/>
          <a:p>
            <a:r>
              <a:rPr lang="en-IN" sz="3900" dirty="0">
                <a:solidFill>
                  <a:srgbClr val="FFFFFF"/>
                </a:solidFill>
              </a:rPr>
              <a:t>RATING VS FREQUENCY HISTOGRAM PLOT</a:t>
            </a:r>
          </a:p>
        </p:txBody>
      </p:sp>
      <p:cxnSp>
        <p:nvCxnSpPr>
          <p:cNvPr id="16" name="Straight Connector 15">
            <a:extLst>
              <a:ext uri="{FF2B5EF4-FFF2-40B4-BE49-F238E27FC236}">
                <a16:creationId xmlns:a16="http://schemas.microsoft.com/office/drawing/2014/main" xmlns="" id="{1AEA88FB-F5DD-45CE-AAE1-7B33D0ABDD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xmlns="" id="{FDF4A069-CCE7-4B64-B12D-57CB2F7BA79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00" y="985202"/>
            <a:ext cx="5455921" cy="4887596"/>
          </a:xfrm>
          <a:prstGeom prst="rect">
            <a:avLst/>
          </a:prstGeom>
        </p:spPr>
      </p:pic>
    </p:spTree>
    <p:extLst>
      <p:ext uri="{BB962C8B-B14F-4D97-AF65-F5344CB8AC3E}">
        <p14:creationId xmlns:p14="http://schemas.microsoft.com/office/powerpoint/2010/main" xmlns="" val="362404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3BAFF5-90C7-4455-8CC5-C2DC32F38C27}"/>
              </a:ext>
            </a:extLst>
          </p:cNvPr>
          <p:cNvSpPr>
            <a:spLocks noGrp="1"/>
          </p:cNvSpPr>
          <p:nvPr>
            <p:ph type="title"/>
          </p:nvPr>
        </p:nvSpPr>
        <p:spPr/>
        <p:txBody>
          <a:bodyPr/>
          <a:lstStyle/>
          <a:p>
            <a:endParaRPr lang="en-IN" dirty="0"/>
          </a:p>
        </p:txBody>
      </p:sp>
      <p:pic>
        <p:nvPicPr>
          <p:cNvPr id="5" name="Content Placeholder 4" descr="A screenshot of a cell phone&#10;&#10;Description automatically generated">
            <a:extLst>
              <a:ext uri="{FF2B5EF4-FFF2-40B4-BE49-F238E27FC236}">
                <a16:creationId xmlns:a16="http://schemas.microsoft.com/office/drawing/2014/main" xmlns="" id="{4C9CE815-1417-45E7-9B7C-16D5407466D1}"/>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978084" y="1726436"/>
            <a:ext cx="4312789" cy="4012302"/>
          </a:xfrm>
        </p:spPr>
      </p:pic>
      <p:pic>
        <p:nvPicPr>
          <p:cNvPr id="9" name="Picture 8" descr="A screenshot of a social media post&#10;&#10;Description automatically generated">
            <a:extLst>
              <a:ext uri="{FF2B5EF4-FFF2-40B4-BE49-F238E27FC236}">
                <a16:creationId xmlns:a16="http://schemas.microsoft.com/office/drawing/2014/main" xmlns="" id="{EDF7959F-847A-4517-AEA6-1F4E0E2F04C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7455" y="323797"/>
            <a:ext cx="5953956" cy="3696216"/>
          </a:xfrm>
          <a:prstGeom prst="rect">
            <a:avLst/>
          </a:prstGeom>
        </p:spPr>
      </p:pic>
      <p:sp>
        <p:nvSpPr>
          <p:cNvPr id="10" name="TextBox 9">
            <a:extLst>
              <a:ext uri="{FF2B5EF4-FFF2-40B4-BE49-F238E27FC236}">
                <a16:creationId xmlns:a16="http://schemas.microsoft.com/office/drawing/2014/main" xmlns="" id="{29DCA64B-066B-48D2-90A6-B28292002751}"/>
              </a:ext>
            </a:extLst>
          </p:cNvPr>
          <p:cNvSpPr txBox="1"/>
          <p:nvPr/>
        </p:nvSpPr>
        <p:spPr>
          <a:xfrm>
            <a:off x="7337502" y="6177776"/>
            <a:ext cx="4360127" cy="646331"/>
          </a:xfrm>
          <a:prstGeom prst="rect">
            <a:avLst/>
          </a:prstGeom>
          <a:noFill/>
        </p:spPr>
        <p:txBody>
          <a:bodyPr wrap="square" rtlCol="0">
            <a:spAutoFit/>
          </a:bodyPr>
          <a:lstStyle/>
          <a:p>
            <a:r>
              <a:rPr lang="en-IN" dirty="0"/>
              <a:t>INSIGHTS: Many free apps also got good rating</a:t>
            </a:r>
          </a:p>
        </p:txBody>
      </p:sp>
      <p:sp>
        <p:nvSpPr>
          <p:cNvPr id="11" name="TextBox 10">
            <a:extLst>
              <a:ext uri="{FF2B5EF4-FFF2-40B4-BE49-F238E27FC236}">
                <a16:creationId xmlns:a16="http://schemas.microsoft.com/office/drawing/2014/main" xmlns="" id="{59B3A92D-1CB3-41C5-8C05-9E8BFEE4B096}"/>
              </a:ext>
            </a:extLst>
          </p:cNvPr>
          <p:cNvSpPr txBox="1"/>
          <p:nvPr/>
        </p:nvSpPr>
        <p:spPr>
          <a:xfrm>
            <a:off x="1983133" y="5131564"/>
            <a:ext cx="5309765" cy="584775"/>
          </a:xfrm>
          <a:prstGeom prst="rect">
            <a:avLst/>
          </a:prstGeom>
          <a:noFill/>
        </p:spPr>
        <p:txBody>
          <a:bodyPr wrap="square" rtlCol="0">
            <a:spAutoFit/>
          </a:bodyPr>
          <a:lstStyle/>
          <a:p>
            <a:r>
              <a:rPr lang="en-IN" sz="3200" dirty="0"/>
              <a:t>SCATTER PLOTS</a:t>
            </a:r>
          </a:p>
        </p:txBody>
      </p:sp>
    </p:spTree>
    <p:extLst>
      <p:ext uri="{BB962C8B-B14F-4D97-AF65-F5344CB8AC3E}">
        <p14:creationId xmlns:p14="http://schemas.microsoft.com/office/powerpoint/2010/main" xmlns="" val="374242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17994-18B6-4072-986B-A33FD37A8AA5}"/>
              </a:ext>
            </a:extLst>
          </p:cNvPr>
          <p:cNvSpPr>
            <a:spLocks noGrp="1"/>
          </p:cNvSpPr>
          <p:nvPr>
            <p:ph type="title"/>
          </p:nvPr>
        </p:nvSpPr>
        <p:spPr/>
        <p:txBody>
          <a:bodyPr/>
          <a:lstStyle/>
          <a:p>
            <a:endParaRPr lang="en-IN"/>
          </a:p>
        </p:txBody>
      </p:sp>
      <p:pic>
        <p:nvPicPr>
          <p:cNvPr id="4" name="Content Placeholder 4" descr="A screenshot of a cell phone&#10;&#10;Description automatically generated">
            <a:extLst>
              <a:ext uri="{FF2B5EF4-FFF2-40B4-BE49-F238E27FC236}">
                <a16:creationId xmlns:a16="http://schemas.microsoft.com/office/drawing/2014/main" xmlns="" id="{070EBF44-F754-49FF-A737-8FBF6E2C5EE1}"/>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44265" y="555679"/>
            <a:ext cx="6461279" cy="4022725"/>
          </a:xfrm>
        </p:spPr>
      </p:pic>
      <p:pic>
        <p:nvPicPr>
          <p:cNvPr id="5" name="Picture 4" descr="A screenshot of a cell phone&#10;&#10;Description automatically generated">
            <a:extLst>
              <a:ext uri="{FF2B5EF4-FFF2-40B4-BE49-F238E27FC236}">
                <a16:creationId xmlns:a16="http://schemas.microsoft.com/office/drawing/2014/main" xmlns="" id="{414913CD-7C07-4005-B6DD-8E028673D84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47391" y="2567042"/>
            <a:ext cx="5420481" cy="3705742"/>
          </a:xfrm>
          <a:prstGeom prst="rect">
            <a:avLst/>
          </a:prstGeom>
        </p:spPr>
      </p:pic>
    </p:spTree>
    <p:extLst>
      <p:ext uri="{BB962C8B-B14F-4D97-AF65-F5344CB8AC3E}">
        <p14:creationId xmlns:p14="http://schemas.microsoft.com/office/powerpoint/2010/main" xmlns="" val="61753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9D3B01-9623-4AAE-9257-0CA931F7085E}"/>
              </a:ext>
            </a:extLst>
          </p:cNvPr>
          <p:cNvSpPr>
            <a:spLocks noGrp="1"/>
          </p:cNvSpPr>
          <p:nvPr>
            <p:ph type="title"/>
          </p:nvPr>
        </p:nvSpPr>
        <p:spPr/>
        <p:txBody>
          <a:bodyPr/>
          <a:lstStyle/>
          <a:p>
            <a:endParaRPr lang="en-IN"/>
          </a:p>
        </p:txBody>
      </p:sp>
      <p:pic>
        <p:nvPicPr>
          <p:cNvPr id="5" name="Content Placeholder 4" descr="A screenshot of a social media post&#10;&#10;Description automatically generated">
            <a:extLst>
              <a:ext uri="{FF2B5EF4-FFF2-40B4-BE49-F238E27FC236}">
                <a16:creationId xmlns:a16="http://schemas.microsoft.com/office/drawing/2014/main" xmlns="" id="{F2CF1514-20C5-4D33-AEC9-1F143FBC6A3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7347" y="261719"/>
            <a:ext cx="5906324" cy="3400900"/>
          </a:xfrm>
        </p:spPr>
      </p:pic>
      <p:pic>
        <p:nvPicPr>
          <p:cNvPr id="7" name="Picture 6" descr="A screenshot of a cell phone&#10;&#10;Description automatically generated">
            <a:extLst>
              <a:ext uri="{FF2B5EF4-FFF2-40B4-BE49-F238E27FC236}">
                <a16:creationId xmlns:a16="http://schemas.microsoft.com/office/drawing/2014/main" xmlns="" id="{BB83E911-9911-46BC-8BCD-A0463F43006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2369" y="2546247"/>
            <a:ext cx="7333134" cy="3810532"/>
          </a:xfrm>
          <a:prstGeom prst="rect">
            <a:avLst/>
          </a:prstGeom>
        </p:spPr>
      </p:pic>
      <p:sp>
        <p:nvSpPr>
          <p:cNvPr id="8" name="TextBox 7">
            <a:extLst>
              <a:ext uri="{FF2B5EF4-FFF2-40B4-BE49-F238E27FC236}">
                <a16:creationId xmlns:a16="http://schemas.microsoft.com/office/drawing/2014/main" xmlns="" id="{4FDD8D0C-A7A1-4A01-B7C8-F9B5FA9E5843}"/>
              </a:ext>
            </a:extLst>
          </p:cNvPr>
          <p:cNvSpPr txBox="1"/>
          <p:nvPr/>
        </p:nvSpPr>
        <p:spPr>
          <a:xfrm>
            <a:off x="624468" y="4382429"/>
            <a:ext cx="4077901" cy="923330"/>
          </a:xfrm>
          <a:prstGeom prst="rect">
            <a:avLst/>
          </a:prstGeom>
          <a:noFill/>
        </p:spPr>
        <p:txBody>
          <a:bodyPr wrap="square" rtlCol="0">
            <a:spAutoFit/>
          </a:bodyPr>
          <a:lstStyle/>
          <a:p>
            <a:r>
              <a:rPr lang="en-IN" dirty="0"/>
              <a:t>PLOT FOR NO. OF INSTALLS AND NO. OF REVIEWS FOR APPS WITH FULL RATING OF 5 </a:t>
            </a:r>
          </a:p>
        </p:txBody>
      </p:sp>
    </p:spTree>
    <p:extLst>
      <p:ext uri="{BB962C8B-B14F-4D97-AF65-F5344CB8AC3E}">
        <p14:creationId xmlns:p14="http://schemas.microsoft.com/office/powerpoint/2010/main" xmlns="" val="261137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00166-394A-46DD-AEBA-684405C95DD8}"/>
              </a:ext>
            </a:extLst>
          </p:cNvPr>
          <p:cNvSpPr>
            <a:spLocks noGrp="1"/>
          </p:cNvSpPr>
          <p:nvPr>
            <p:ph type="title"/>
          </p:nvPr>
        </p:nvSpPr>
        <p:spPr/>
        <p:txBody>
          <a:bodyPr/>
          <a:lstStyle/>
          <a:p>
            <a:r>
              <a:rPr lang="en-IN" dirty="0"/>
              <a:t>NUMBER OF INSTALLS FOR APPS WITH FULL RATINGS </a:t>
            </a:r>
          </a:p>
        </p:txBody>
      </p:sp>
      <p:pic>
        <p:nvPicPr>
          <p:cNvPr id="5" name="Content Placeholder 4" descr="A screenshot of a cell phone&#10;&#10;Description automatically generated">
            <a:extLst>
              <a:ext uri="{FF2B5EF4-FFF2-40B4-BE49-F238E27FC236}">
                <a16:creationId xmlns:a16="http://schemas.microsoft.com/office/drawing/2014/main" xmlns="" id="{CB0D6D88-849A-45C2-B225-F17D991AAC04}"/>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168536" y="2992255"/>
            <a:ext cx="9431066" cy="2610214"/>
          </a:xfrm>
        </p:spPr>
      </p:pic>
    </p:spTree>
    <p:extLst>
      <p:ext uri="{BB962C8B-B14F-4D97-AF65-F5344CB8AC3E}">
        <p14:creationId xmlns:p14="http://schemas.microsoft.com/office/powerpoint/2010/main" xmlns="" val="338180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AE1956-AC4B-46D5-B9E4-4D70338C3D16}"/>
              </a:ext>
            </a:extLst>
          </p:cNvPr>
          <p:cNvSpPr>
            <a:spLocks noGrp="1"/>
          </p:cNvSpPr>
          <p:nvPr>
            <p:ph type="title"/>
          </p:nvPr>
        </p:nvSpPr>
        <p:spPr/>
        <p:txBody>
          <a:bodyPr/>
          <a:lstStyle/>
          <a:p>
            <a:r>
              <a:rPr lang="en-IN" dirty="0"/>
              <a:t>GENRES OF APPS WITH FULL RATING </a:t>
            </a:r>
          </a:p>
        </p:txBody>
      </p:sp>
      <p:pic>
        <p:nvPicPr>
          <p:cNvPr id="5" name="Content Placeholder 4" descr="A screenshot of a cell phone&#10;&#10;Description automatically generated">
            <a:extLst>
              <a:ext uri="{FF2B5EF4-FFF2-40B4-BE49-F238E27FC236}">
                <a16:creationId xmlns:a16="http://schemas.microsoft.com/office/drawing/2014/main" xmlns="" id="{378D5EC9-7DF5-4E4A-A454-77A7B28A0519}"/>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74210" y="2286000"/>
            <a:ext cx="8019717" cy="4022725"/>
          </a:xfrm>
        </p:spPr>
      </p:pic>
    </p:spTree>
    <p:extLst>
      <p:ext uri="{BB962C8B-B14F-4D97-AF65-F5344CB8AC3E}">
        <p14:creationId xmlns:p14="http://schemas.microsoft.com/office/powerpoint/2010/main" xmlns="" val="115539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B6C64-9759-4984-9648-9A7245C96236}"/>
              </a:ext>
            </a:extLst>
          </p:cNvPr>
          <p:cNvSpPr>
            <a:spLocks noGrp="1"/>
          </p:cNvSpPr>
          <p:nvPr>
            <p:ph type="title"/>
          </p:nvPr>
        </p:nvSpPr>
        <p:spPr/>
        <p:txBody>
          <a:bodyPr/>
          <a:lstStyle/>
          <a:p>
            <a:r>
              <a:rPr lang="en-IN" dirty="0"/>
              <a:t>BOXPLOT FOR COMPARISON OF RATING AND CATEGORY </a:t>
            </a:r>
          </a:p>
        </p:txBody>
      </p:sp>
      <p:pic>
        <p:nvPicPr>
          <p:cNvPr id="5" name="Content Placeholder 4" descr="A close up of a logo&#10;&#10;Description automatically generated">
            <a:extLst>
              <a:ext uri="{FF2B5EF4-FFF2-40B4-BE49-F238E27FC236}">
                <a16:creationId xmlns:a16="http://schemas.microsoft.com/office/drawing/2014/main" xmlns="" id="{4423728E-41B7-4640-9339-C9DF28E19C79}"/>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74127" y="2286000"/>
            <a:ext cx="7095699" cy="4022725"/>
          </a:xfrm>
        </p:spPr>
      </p:pic>
    </p:spTree>
    <p:extLst>
      <p:ext uri="{BB962C8B-B14F-4D97-AF65-F5344CB8AC3E}">
        <p14:creationId xmlns:p14="http://schemas.microsoft.com/office/powerpoint/2010/main" xmlns="" val="228475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807AB-09DB-45AD-9654-B56852A9174E}"/>
              </a:ext>
            </a:extLst>
          </p:cNvPr>
          <p:cNvSpPr>
            <a:spLocks noGrp="1"/>
          </p:cNvSpPr>
          <p:nvPr>
            <p:ph type="title"/>
          </p:nvPr>
        </p:nvSpPr>
        <p:spPr/>
        <p:txBody>
          <a:bodyPr/>
          <a:lstStyle/>
          <a:p>
            <a:r>
              <a:rPr lang="en-IN" dirty="0"/>
              <a:t>NUMBER OF APPS INSTALLED BASED ON CONTENT RATING</a:t>
            </a:r>
          </a:p>
        </p:txBody>
      </p:sp>
      <p:pic>
        <p:nvPicPr>
          <p:cNvPr id="5" name="Content Placeholder 4" descr="A screenshot of a cell phone&#10;&#10;Description automatically generated">
            <a:extLst>
              <a:ext uri="{FF2B5EF4-FFF2-40B4-BE49-F238E27FC236}">
                <a16:creationId xmlns:a16="http://schemas.microsoft.com/office/drawing/2014/main" xmlns="" id="{14C79D22-F60F-4D48-A0AE-9BC50378D631}"/>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068096" y="2286000"/>
            <a:ext cx="3631945" cy="4022725"/>
          </a:xfrm>
        </p:spPr>
      </p:pic>
    </p:spTree>
    <p:extLst>
      <p:ext uri="{BB962C8B-B14F-4D97-AF65-F5344CB8AC3E}">
        <p14:creationId xmlns:p14="http://schemas.microsoft.com/office/powerpoint/2010/main" xmlns="" val="74151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0">
            <a:extLst>
              <a:ext uri="{FF2B5EF4-FFF2-40B4-BE49-F238E27FC236}">
                <a16:creationId xmlns:a16="http://schemas.microsoft.com/office/drawing/2014/main" xmlns="" id="{4FAE1107-CEC3-4041-8BAA-CDB6F6759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4D26D16-51AB-4642-B98A-1F297C005F34}"/>
              </a:ext>
            </a:extLst>
          </p:cNvPr>
          <p:cNvSpPr>
            <a:spLocks noGrp="1"/>
          </p:cNvSpPr>
          <p:nvPr>
            <p:ph type="title"/>
          </p:nvPr>
        </p:nvSpPr>
        <p:spPr>
          <a:xfrm>
            <a:off x="1024129" y="585216"/>
            <a:ext cx="3779085" cy="1499616"/>
          </a:xfrm>
        </p:spPr>
        <p:txBody>
          <a:bodyPr vert="horz" lIns="91440" tIns="45720" rIns="91440" bIns="45720" rtlCol="0">
            <a:normAutofit/>
          </a:bodyPr>
          <a:lstStyle/>
          <a:p>
            <a:r>
              <a:rPr lang="en-US" sz="2800" kern="1200" cap="all" spc="200" baseline="0" dirty="0">
                <a:solidFill>
                  <a:srgbClr val="FFFFFF"/>
                </a:solidFill>
                <a:latin typeface="+mj-lt"/>
                <a:ea typeface="+mj-ea"/>
                <a:cs typeface="+mj-cs"/>
              </a:rPr>
              <a:t>NORMALISATION</a:t>
            </a:r>
            <a:br>
              <a:rPr lang="en-US" sz="2800" kern="1200" cap="all" spc="200" baseline="0" dirty="0">
                <a:solidFill>
                  <a:srgbClr val="FFFFFF"/>
                </a:solidFill>
                <a:latin typeface="+mj-lt"/>
                <a:ea typeface="+mj-ea"/>
                <a:cs typeface="+mj-cs"/>
              </a:rPr>
            </a:br>
            <a:r>
              <a:rPr lang="en-US" sz="2800" kern="1200" cap="all" spc="200" baseline="0" dirty="0">
                <a:solidFill>
                  <a:srgbClr val="FFFFFF"/>
                </a:solidFill>
                <a:latin typeface="+mj-lt"/>
                <a:ea typeface="+mj-ea"/>
                <a:cs typeface="+mj-cs"/>
              </a:rPr>
              <a:t/>
            </a:r>
            <a:br>
              <a:rPr lang="en-US" sz="2800" kern="1200" cap="all" spc="200" baseline="0" dirty="0">
                <a:solidFill>
                  <a:srgbClr val="FFFFFF"/>
                </a:solidFill>
                <a:latin typeface="+mj-lt"/>
                <a:ea typeface="+mj-ea"/>
                <a:cs typeface="+mj-cs"/>
              </a:rPr>
            </a:br>
            <a:r>
              <a:rPr lang="en-US" sz="2800" kern="1200" cap="all" spc="200" baseline="0" dirty="0">
                <a:solidFill>
                  <a:srgbClr val="FFFFFF"/>
                </a:solidFill>
                <a:latin typeface="+mj-lt"/>
                <a:ea typeface="+mj-ea"/>
                <a:cs typeface="+mj-cs"/>
              </a:rPr>
              <a:t>MEAN=0</a:t>
            </a:r>
            <a:br>
              <a:rPr lang="en-US" sz="2800" kern="1200" cap="all" spc="200" baseline="0" dirty="0">
                <a:solidFill>
                  <a:srgbClr val="FFFFFF"/>
                </a:solidFill>
                <a:latin typeface="+mj-lt"/>
                <a:ea typeface="+mj-ea"/>
                <a:cs typeface="+mj-cs"/>
              </a:rPr>
            </a:br>
            <a:r>
              <a:rPr lang="en-US" sz="2800" kern="1200" cap="all" spc="200" baseline="0" dirty="0">
                <a:solidFill>
                  <a:srgbClr val="FFFFFF"/>
                </a:solidFill>
                <a:latin typeface="+mj-lt"/>
                <a:ea typeface="+mj-ea"/>
                <a:cs typeface="+mj-cs"/>
              </a:rPr>
              <a:t>VARIANCE=1</a:t>
            </a:r>
          </a:p>
        </p:txBody>
      </p:sp>
      <p:cxnSp>
        <p:nvCxnSpPr>
          <p:cNvPr id="26" name="Straight Connector 22">
            <a:extLst>
              <a:ext uri="{FF2B5EF4-FFF2-40B4-BE49-F238E27FC236}">
                <a16:creationId xmlns:a16="http://schemas.microsoft.com/office/drawing/2014/main" xmlns="" id="{1AEA88FB-F5DD-45CE-AAE1-7B33D0ABDD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9">
            <a:extLst>
              <a:ext uri="{FF2B5EF4-FFF2-40B4-BE49-F238E27FC236}">
                <a16:creationId xmlns:a16="http://schemas.microsoft.com/office/drawing/2014/main" xmlns="" id="{D0212760-0D8A-4881-8AE1-647231F167DC}"/>
              </a:ext>
            </a:extLst>
          </p:cNvPr>
          <p:cNvSpPr>
            <a:spLocks noGrp="1"/>
          </p:cNvSpPr>
          <p:nvPr>
            <p:ph idx="1"/>
          </p:nvPr>
        </p:nvSpPr>
        <p:spPr>
          <a:xfrm>
            <a:off x="1024129" y="2286000"/>
            <a:ext cx="3791711" cy="3931920"/>
          </a:xfrm>
        </p:spPr>
        <p:txBody>
          <a:bodyPr vert="horz" lIns="91440" tIns="45720" rIns="91440" bIns="45720" rtlCol="0">
            <a:normAutofit/>
          </a:bodyPr>
          <a:lstStyle/>
          <a:p>
            <a:pPr marL="0" indent="0">
              <a:spcBef>
                <a:spcPts val="0"/>
              </a:spcBef>
              <a:buNone/>
            </a:pPr>
            <a:r>
              <a:rPr lang="en-US" sz="2000">
                <a:solidFill>
                  <a:srgbClr val="FFFFFF"/>
                </a:solidFill>
              </a:rPr>
              <a:t>NORMALISATION OF RATING</a:t>
            </a:r>
          </a:p>
          <a:p>
            <a:pPr marL="0" indent="0">
              <a:spcBef>
                <a:spcPts val="0"/>
              </a:spcBef>
              <a:buNone/>
            </a:pPr>
            <a:r>
              <a:rPr lang="en-US" sz="2000">
                <a:solidFill>
                  <a:srgbClr val="FFFFFF"/>
                </a:solidFill>
                <a:latin typeface="+mj-lt"/>
              </a:rPr>
              <a:t>By making the ranges consistent between variables, </a:t>
            </a:r>
            <a:r>
              <a:rPr lang="en-US" sz="2000" b="1">
                <a:solidFill>
                  <a:srgbClr val="FFFFFF"/>
                </a:solidFill>
                <a:latin typeface="+mj-lt"/>
              </a:rPr>
              <a:t>normalization</a:t>
            </a:r>
            <a:r>
              <a:rPr lang="en-US" sz="2000">
                <a:solidFill>
                  <a:srgbClr val="FFFFFF"/>
                </a:solidFill>
                <a:latin typeface="+mj-lt"/>
              </a:rPr>
              <a:t> enables a fair comparison between the different features, making sure they have the same impact. It is also </a:t>
            </a:r>
            <a:r>
              <a:rPr lang="en-US" sz="2000" b="1">
                <a:solidFill>
                  <a:srgbClr val="FFFFFF"/>
                </a:solidFill>
                <a:latin typeface="+mj-lt"/>
              </a:rPr>
              <a:t>important</a:t>
            </a:r>
            <a:r>
              <a:rPr lang="en-US" sz="2000">
                <a:solidFill>
                  <a:srgbClr val="FFFFFF"/>
                </a:solidFill>
                <a:latin typeface="+mj-lt"/>
              </a:rPr>
              <a:t> for computational reasons.</a:t>
            </a:r>
          </a:p>
          <a:p>
            <a:pPr marL="0" indent="0">
              <a:spcBef>
                <a:spcPts val="0"/>
              </a:spcBef>
              <a:buNone/>
            </a:pPr>
            <a:endParaRPr lang="en-US" sz="2000">
              <a:solidFill>
                <a:srgbClr val="FFFFFF"/>
              </a:solidFill>
              <a:latin typeface="+mj-lt"/>
            </a:endParaRPr>
          </a:p>
          <a:p>
            <a:pPr marL="0" indent="0">
              <a:spcBef>
                <a:spcPts val="0"/>
              </a:spcBef>
              <a:buNone/>
            </a:pPr>
            <a:r>
              <a:rPr lang="en-US" sz="2000">
                <a:solidFill>
                  <a:srgbClr val="FFFFFF"/>
                </a:solidFill>
                <a:latin typeface="+mj-lt"/>
              </a:rPr>
              <a:t>The ratings are extremely skewed towards the high end of the total range so the  transformation was not able to correct the skew as much as it would if it were less extreme.</a:t>
            </a:r>
            <a:endParaRPr lang="en-IN" sz="2000">
              <a:solidFill>
                <a:srgbClr val="FFFFFF"/>
              </a:solidFill>
              <a:latin typeface="+mj-lt"/>
            </a:endParaRPr>
          </a:p>
          <a:p>
            <a:pPr marL="0" indent="0">
              <a:spcBef>
                <a:spcPts val="0"/>
              </a:spcBef>
              <a:buNone/>
            </a:pPr>
            <a:endParaRPr lang="en-US" sz="2000">
              <a:solidFill>
                <a:srgbClr val="FFFFFF"/>
              </a:solidFill>
            </a:endParaRPr>
          </a:p>
        </p:txBody>
      </p:sp>
      <p:pic>
        <p:nvPicPr>
          <p:cNvPr id="5" name="Content Placeholder 4" descr="A screenshot of a social media post&#10;&#10;Description automatically generated">
            <a:extLst>
              <a:ext uri="{FF2B5EF4-FFF2-40B4-BE49-F238E27FC236}">
                <a16:creationId xmlns:a16="http://schemas.microsoft.com/office/drawing/2014/main" xmlns="" id="{DA3AEB3E-BCE4-463F-B21D-AF9930351B7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105" r="43571" b="-1"/>
          <a:stretch/>
        </p:blipFill>
        <p:spPr>
          <a:xfrm>
            <a:off x="6096000" y="789356"/>
            <a:ext cx="5455921" cy="5279287"/>
          </a:xfrm>
          <a:prstGeom prst="rect">
            <a:avLst/>
          </a:prstGeom>
        </p:spPr>
      </p:pic>
    </p:spTree>
    <p:extLst>
      <p:ext uri="{BB962C8B-B14F-4D97-AF65-F5344CB8AC3E}">
        <p14:creationId xmlns:p14="http://schemas.microsoft.com/office/powerpoint/2010/main" xmlns="" val="3741474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DCFAB-33C7-4D45-B664-7B2EFF26E7A0}"/>
              </a:ext>
            </a:extLst>
          </p:cNvPr>
          <p:cNvSpPr>
            <a:spLocks noGrp="1"/>
          </p:cNvSpPr>
          <p:nvPr>
            <p:ph type="title"/>
          </p:nvPr>
        </p:nvSpPr>
        <p:spPr>
          <a:xfrm>
            <a:off x="1024128" y="585216"/>
            <a:ext cx="3133581" cy="1499616"/>
          </a:xfrm>
        </p:spPr>
        <p:txBody>
          <a:bodyPr>
            <a:normAutofit/>
          </a:bodyPr>
          <a:lstStyle/>
          <a:p>
            <a:r>
              <a:rPr lang="en-IN" sz="4000" dirty="0"/>
              <a:t>NORMALISATION OF RATING</a:t>
            </a:r>
          </a:p>
        </p:txBody>
      </p:sp>
      <p:sp>
        <p:nvSpPr>
          <p:cNvPr id="9" name="Content Placeholder 8">
            <a:extLst>
              <a:ext uri="{FF2B5EF4-FFF2-40B4-BE49-F238E27FC236}">
                <a16:creationId xmlns:a16="http://schemas.microsoft.com/office/drawing/2014/main" xmlns="" id="{D9006105-ECD9-4FFE-B198-ACD2BB045467}"/>
              </a:ext>
            </a:extLst>
          </p:cNvPr>
          <p:cNvSpPr>
            <a:spLocks noGrp="1"/>
          </p:cNvSpPr>
          <p:nvPr>
            <p:ph idx="1"/>
          </p:nvPr>
        </p:nvSpPr>
        <p:spPr>
          <a:xfrm>
            <a:off x="1024128" y="2286000"/>
            <a:ext cx="3133580" cy="3931920"/>
          </a:xfrm>
        </p:spPr>
        <p:txBody>
          <a:bodyPr>
            <a:normAutofit/>
          </a:bodyPr>
          <a:lstStyle/>
          <a:p>
            <a:endParaRPr lang="en-US" sz="1600"/>
          </a:p>
        </p:txBody>
      </p:sp>
      <p:pic>
        <p:nvPicPr>
          <p:cNvPr id="5" name="Content Placeholder 4" descr="A screenshot of a cell phone&#10;&#10;Description automatically generated">
            <a:extLst>
              <a:ext uri="{FF2B5EF4-FFF2-40B4-BE49-F238E27FC236}">
                <a16:creationId xmlns:a16="http://schemas.microsoft.com/office/drawing/2014/main" xmlns="" id="{4B87E123-D8BA-4497-8837-D11D5525A63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68551" y="640080"/>
            <a:ext cx="6857159" cy="5577840"/>
          </a:xfrm>
          <a:prstGeom prst="rect">
            <a:avLst/>
          </a:prstGeom>
        </p:spPr>
      </p:pic>
    </p:spTree>
    <p:extLst>
      <p:ext uri="{BB962C8B-B14F-4D97-AF65-F5344CB8AC3E}">
        <p14:creationId xmlns:p14="http://schemas.microsoft.com/office/powerpoint/2010/main" xmlns="" val="315698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9E4C68A-A4A9-48A4-9FF2-D2896B1EA0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E2B9AEA5-52CB-49A6-AF8A-33502F291B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D2F4F53-69F9-448B-B381-45B0ECDC06BB}"/>
              </a:ext>
            </a:extLst>
          </p:cNvPr>
          <p:cNvSpPr>
            <a:spLocks noGrp="1"/>
          </p:cNvSpPr>
          <p:nvPr>
            <p:ph type="title"/>
          </p:nvPr>
        </p:nvSpPr>
        <p:spPr>
          <a:xfrm>
            <a:off x="964788" y="804333"/>
            <a:ext cx="3391900" cy="5249334"/>
          </a:xfrm>
        </p:spPr>
        <p:txBody>
          <a:bodyPr>
            <a:normAutofit/>
          </a:bodyPr>
          <a:lstStyle/>
          <a:p>
            <a:pPr algn="r"/>
            <a:r>
              <a:rPr lang="en-IN" dirty="0">
                <a:solidFill>
                  <a:srgbClr val="FFFFFF"/>
                </a:solidFill>
              </a:rPr>
              <a:t>DATASET ANALYSIS</a:t>
            </a:r>
          </a:p>
        </p:txBody>
      </p:sp>
      <p:sp>
        <p:nvSpPr>
          <p:cNvPr id="3" name="Content Placeholder 2">
            <a:extLst>
              <a:ext uri="{FF2B5EF4-FFF2-40B4-BE49-F238E27FC236}">
                <a16:creationId xmlns:a16="http://schemas.microsoft.com/office/drawing/2014/main" xmlns="" id="{5E6332C5-3824-4152-9F2D-D0EC9D6BE9DD}"/>
              </a:ext>
            </a:extLst>
          </p:cNvPr>
          <p:cNvSpPr>
            <a:spLocks noGrp="1"/>
          </p:cNvSpPr>
          <p:nvPr>
            <p:ph idx="1"/>
          </p:nvPr>
        </p:nvSpPr>
        <p:spPr>
          <a:xfrm>
            <a:off x="4951048" y="804333"/>
            <a:ext cx="6306003" cy="5249334"/>
          </a:xfrm>
        </p:spPr>
        <p:txBody>
          <a:bodyPr anchor="ctr">
            <a:normAutofit/>
          </a:bodyPr>
          <a:lstStyle/>
          <a:p>
            <a:r>
              <a:rPr lang="en-IN" dirty="0"/>
              <a:t>THE DATASET CONSISTS OF 10K PLAYSTORE APPS FOR ANALYSING THE ANDROID MARKET.</a:t>
            </a:r>
          </a:p>
          <a:p>
            <a:r>
              <a:rPr lang="en-IN" dirty="0"/>
              <a:t>IT CONSISTS OF 10841 ROWS AND 13 COLUMNS.</a:t>
            </a:r>
          </a:p>
        </p:txBody>
      </p:sp>
    </p:spTree>
    <p:extLst>
      <p:ext uri="{BB962C8B-B14F-4D97-AF65-F5344CB8AC3E}">
        <p14:creationId xmlns:p14="http://schemas.microsoft.com/office/powerpoint/2010/main" xmlns="" val="1902817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D00C2-930C-45A2-9E1C-652AC68173D3}"/>
              </a:ext>
            </a:extLst>
          </p:cNvPr>
          <p:cNvSpPr>
            <a:spLocks noGrp="1"/>
          </p:cNvSpPr>
          <p:nvPr>
            <p:ph type="title"/>
          </p:nvPr>
        </p:nvSpPr>
        <p:spPr>
          <a:xfrm>
            <a:off x="5206280" y="795504"/>
            <a:ext cx="5537920" cy="1289328"/>
          </a:xfrm>
        </p:spPr>
        <p:txBody>
          <a:bodyPr/>
          <a:lstStyle/>
          <a:p>
            <a:r>
              <a:rPr lang="en-IN" dirty="0"/>
              <a:t>BEFORE NORMALISATION</a:t>
            </a:r>
          </a:p>
        </p:txBody>
      </p:sp>
      <p:pic>
        <p:nvPicPr>
          <p:cNvPr id="6" name="Content Placeholder 5">
            <a:extLst>
              <a:ext uri="{FF2B5EF4-FFF2-40B4-BE49-F238E27FC236}">
                <a16:creationId xmlns:a16="http://schemas.microsoft.com/office/drawing/2014/main" xmlns="" id="{86E0CB99-868E-40BD-8999-1147B44EAFD0}"/>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57631" y="449930"/>
            <a:ext cx="4136309" cy="2934022"/>
          </a:xfrm>
        </p:spPr>
      </p:pic>
      <p:pic>
        <p:nvPicPr>
          <p:cNvPr id="4" name="Picture 3" descr="A screenshot of a cell phone&#10;&#10;Description automatically generated">
            <a:extLst>
              <a:ext uri="{FF2B5EF4-FFF2-40B4-BE49-F238E27FC236}">
                <a16:creationId xmlns:a16="http://schemas.microsoft.com/office/drawing/2014/main" xmlns="" id="{1583BB3F-1DF1-463A-9C69-94F8933EF10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567581" y="3410158"/>
            <a:ext cx="5537920" cy="3069308"/>
          </a:xfrm>
          <a:prstGeom prst="rect">
            <a:avLst/>
          </a:prstGeom>
        </p:spPr>
      </p:pic>
      <p:sp>
        <p:nvSpPr>
          <p:cNvPr id="7" name="TextBox 6">
            <a:extLst>
              <a:ext uri="{FF2B5EF4-FFF2-40B4-BE49-F238E27FC236}">
                <a16:creationId xmlns:a16="http://schemas.microsoft.com/office/drawing/2014/main" xmlns="" id="{89A66A0B-1407-47AA-9BF1-F8485DAD8B07}"/>
              </a:ext>
            </a:extLst>
          </p:cNvPr>
          <p:cNvSpPr txBox="1"/>
          <p:nvPr/>
        </p:nvSpPr>
        <p:spPr>
          <a:xfrm>
            <a:off x="878716" y="4283092"/>
            <a:ext cx="4136309" cy="1569660"/>
          </a:xfrm>
          <a:prstGeom prst="rect">
            <a:avLst/>
          </a:prstGeom>
          <a:noFill/>
        </p:spPr>
        <p:txBody>
          <a:bodyPr wrap="square" rtlCol="0">
            <a:spAutoFit/>
          </a:bodyPr>
          <a:lstStyle/>
          <a:p>
            <a:r>
              <a:rPr lang="en-IN" sz="4800" dirty="0">
                <a:latin typeface="+mj-lt"/>
              </a:rPr>
              <a:t>AFTER NORMALISATION</a:t>
            </a:r>
          </a:p>
        </p:txBody>
      </p:sp>
    </p:spTree>
    <p:extLst>
      <p:ext uri="{BB962C8B-B14F-4D97-AF65-F5344CB8AC3E}">
        <p14:creationId xmlns:p14="http://schemas.microsoft.com/office/powerpoint/2010/main" xmlns="" val="2289288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65D23-837E-4558-9C28-6519CF013109}"/>
              </a:ext>
            </a:extLst>
          </p:cNvPr>
          <p:cNvSpPr>
            <a:spLocks noGrp="1"/>
          </p:cNvSpPr>
          <p:nvPr>
            <p:ph type="title"/>
          </p:nvPr>
        </p:nvSpPr>
        <p:spPr>
          <a:xfrm>
            <a:off x="6778030" y="1103970"/>
            <a:ext cx="4765266" cy="1248937"/>
          </a:xfrm>
        </p:spPr>
        <p:txBody>
          <a:bodyPr>
            <a:normAutofit fontScale="90000"/>
          </a:bodyPr>
          <a:lstStyle/>
          <a:p>
            <a:r>
              <a:rPr lang="en-IN" dirty="0"/>
              <a:t>BEFORE REMOVING OUTLIERS</a:t>
            </a:r>
          </a:p>
        </p:txBody>
      </p:sp>
      <p:pic>
        <p:nvPicPr>
          <p:cNvPr id="5" name="Content Placeholder 4" descr="A screenshot of a cell phone&#10;&#10;Description automatically generated">
            <a:extLst>
              <a:ext uri="{FF2B5EF4-FFF2-40B4-BE49-F238E27FC236}">
                <a16:creationId xmlns:a16="http://schemas.microsoft.com/office/drawing/2014/main" xmlns="" id="{3D2EA67E-F33D-410C-9982-360CECB30AF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21962" y="436491"/>
            <a:ext cx="5753903" cy="3238952"/>
          </a:xfrm>
        </p:spPr>
      </p:pic>
      <p:pic>
        <p:nvPicPr>
          <p:cNvPr id="7" name="Picture 6" descr="A screenshot of a cell phone&#10;&#10;Description automatically generated">
            <a:extLst>
              <a:ext uri="{FF2B5EF4-FFF2-40B4-BE49-F238E27FC236}">
                <a16:creationId xmlns:a16="http://schemas.microsoft.com/office/drawing/2014/main" xmlns="" id="{E890D9D1-9FA7-4059-9A89-5C9EC6B143B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551235" y="3215614"/>
            <a:ext cx="5992061" cy="3115110"/>
          </a:xfrm>
          <a:prstGeom prst="rect">
            <a:avLst/>
          </a:prstGeom>
        </p:spPr>
      </p:pic>
      <p:sp>
        <p:nvSpPr>
          <p:cNvPr id="10" name="TextBox 9">
            <a:extLst>
              <a:ext uri="{FF2B5EF4-FFF2-40B4-BE49-F238E27FC236}">
                <a16:creationId xmlns:a16="http://schemas.microsoft.com/office/drawing/2014/main" xmlns="" id="{09F32290-2AB1-48F2-A3E8-28402C511EDB}"/>
              </a:ext>
            </a:extLst>
          </p:cNvPr>
          <p:cNvSpPr txBox="1"/>
          <p:nvPr/>
        </p:nvSpPr>
        <p:spPr>
          <a:xfrm>
            <a:off x="711750" y="4449337"/>
            <a:ext cx="4549697" cy="1446550"/>
          </a:xfrm>
          <a:prstGeom prst="rect">
            <a:avLst/>
          </a:prstGeom>
          <a:noFill/>
        </p:spPr>
        <p:txBody>
          <a:bodyPr wrap="square" rtlCol="0">
            <a:spAutoFit/>
          </a:bodyPr>
          <a:lstStyle/>
          <a:p>
            <a:r>
              <a:rPr lang="en-IN" sz="4400" dirty="0">
                <a:latin typeface="+mj-lt"/>
              </a:rPr>
              <a:t>AFTER REMOVING OUTLIERS</a:t>
            </a:r>
          </a:p>
        </p:txBody>
      </p:sp>
    </p:spTree>
    <p:extLst>
      <p:ext uri="{BB962C8B-B14F-4D97-AF65-F5344CB8AC3E}">
        <p14:creationId xmlns:p14="http://schemas.microsoft.com/office/powerpoint/2010/main" xmlns="" val="3981246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2A78F-3E89-48F2-9F47-022028382C88}"/>
              </a:ext>
            </a:extLst>
          </p:cNvPr>
          <p:cNvSpPr>
            <a:spLocks noGrp="1"/>
          </p:cNvSpPr>
          <p:nvPr>
            <p:ph type="title"/>
          </p:nvPr>
        </p:nvSpPr>
        <p:spPr/>
        <p:txBody>
          <a:bodyPr/>
          <a:lstStyle/>
          <a:p>
            <a:r>
              <a:rPr lang="en-IN" dirty="0"/>
              <a:t>Q-Q PLOT FOR NORMALITY</a:t>
            </a:r>
          </a:p>
        </p:txBody>
      </p:sp>
      <p:pic>
        <p:nvPicPr>
          <p:cNvPr id="5" name="Content Placeholder 4" descr="A close up of a map&#10;&#10;Description automatically generated">
            <a:extLst>
              <a:ext uri="{FF2B5EF4-FFF2-40B4-BE49-F238E27FC236}">
                <a16:creationId xmlns:a16="http://schemas.microsoft.com/office/drawing/2014/main" xmlns="" id="{F348B4D4-4775-4A07-B273-8B53FB1F05D7}"/>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887365" y="2286000"/>
            <a:ext cx="5993407" cy="4022725"/>
          </a:xfrm>
        </p:spPr>
      </p:pic>
    </p:spTree>
    <p:extLst>
      <p:ext uri="{BB962C8B-B14F-4D97-AF65-F5344CB8AC3E}">
        <p14:creationId xmlns:p14="http://schemas.microsoft.com/office/powerpoint/2010/main" xmlns="" val="3828911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xmlns="" id="{3A8EC506-B1DA-46A1-B44D-774E68468E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5">
            <a:extLst>
              <a:ext uri="{FF2B5EF4-FFF2-40B4-BE49-F238E27FC236}">
                <a16:creationId xmlns:a16="http://schemas.microsoft.com/office/drawing/2014/main" xmlns="" id="{BFF30785-305E-45D7-984F-5AA93D3CA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9">
            <a:extLst>
              <a:ext uri="{FF2B5EF4-FFF2-40B4-BE49-F238E27FC236}">
                <a16:creationId xmlns:a16="http://schemas.microsoft.com/office/drawing/2014/main" xmlns="" id="{15E01FA5-D766-43CA-A83D-E7CF3F04E96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1">
            <a:extLst>
              <a:ext uri="{FF2B5EF4-FFF2-40B4-BE49-F238E27FC236}">
                <a16:creationId xmlns:a16="http://schemas.microsoft.com/office/drawing/2014/main" xmlns="" id="{42DD0C21-8FEE-4C18-8789-CC8ABE206F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xmlns="" id="{A4B51757-7607-4CEA-A0EE-3C5BDC2C1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1AA2086-0DF4-4817-BA44-1E6742198904}"/>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kern="1200" cap="all" spc="200" baseline="0">
                <a:solidFill>
                  <a:srgbClr val="FFFFFF"/>
                </a:solidFill>
                <a:latin typeface="+mj-lt"/>
                <a:ea typeface="+mj-ea"/>
                <a:cs typeface="+mj-cs"/>
              </a:rPr>
              <a:t>HYPOTHESIS TESTING</a:t>
            </a:r>
          </a:p>
        </p:txBody>
      </p:sp>
      <p:sp>
        <p:nvSpPr>
          <p:cNvPr id="7" name="Content Placeholder 6">
            <a:extLst>
              <a:ext uri="{FF2B5EF4-FFF2-40B4-BE49-F238E27FC236}">
                <a16:creationId xmlns:a16="http://schemas.microsoft.com/office/drawing/2014/main" xmlns="" id="{A7871CF5-D346-4831-9DBA-CF91A7CC6802}"/>
              </a:ext>
            </a:extLst>
          </p:cNvPr>
          <p:cNvSpPr>
            <a:spLocks noGrp="1"/>
          </p:cNvSpPr>
          <p:nvPr>
            <p:ph idx="1"/>
          </p:nvPr>
        </p:nvSpPr>
        <p:spPr>
          <a:xfrm>
            <a:off x="8610600" y="4960137"/>
            <a:ext cx="3200400" cy="1463040"/>
          </a:xfrm>
        </p:spPr>
        <p:txBody>
          <a:bodyPr vert="horz" lIns="91440" tIns="45720" rIns="91440" bIns="45720" rtlCol="0" anchor="ctr">
            <a:normAutofit/>
          </a:bodyPr>
          <a:lstStyle/>
          <a:p>
            <a:pPr marL="0" indent="0">
              <a:lnSpc>
                <a:spcPct val="100000"/>
              </a:lnSpc>
              <a:spcBef>
                <a:spcPts val="0"/>
              </a:spcBef>
              <a:buNone/>
            </a:pPr>
            <a:r>
              <a:rPr lang="en-US" sz="1800" dirty="0">
                <a:solidFill>
                  <a:srgbClr val="FFFFFF"/>
                </a:solidFill>
              </a:rPr>
              <a:t>                                                                        </a:t>
            </a:r>
            <a:r>
              <a:rPr lang="en-US" sz="1800">
                <a:solidFill>
                  <a:srgbClr val="FFFFFF"/>
                </a:solidFill>
              </a:rPr>
              <a:t>RATING</a:t>
            </a:r>
          </a:p>
        </p:txBody>
      </p:sp>
      <p:pic>
        <p:nvPicPr>
          <p:cNvPr id="11" name="Picture 10" descr="A screenshot of a cell phone&#10;&#10;Description automatically generated">
            <a:extLst>
              <a:ext uri="{FF2B5EF4-FFF2-40B4-BE49-F238E27FC236}">
                <a16:creationId xmlns:a16="http://schemas.microsoft.com/office/drawing/2014/main" xmlns="" id="{82D8096E-855B-41C6-A16D-08CCA399811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34276" y="946730"/>
            <a:ext cx="10917644" cy="2693157"/>
          </a:xfrm>
          <a:prstGeom prst="rect">
            <a:avLst/>
          </a:prstGeom>
        </p:spPr>
      </p:pic>
      <p:cxnSp>
        <p:nvCxnSpPr>
          <p:cNvPr id="30" name="Straight Connector 25">
            <a:extLst>
              <a:ext uri="{FF2B5EF4-FFF2-40B4-BE49-F238E27FC236}">
                <a16:creationId xmlns:a16="http://schemas.microsoft.com/office/drawing/2014/main" xmlns="" id="{FEF39256-F095-41C8-8707-6C1A665E8F2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406507"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85693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24E620-E0B2-467B-A24B-E2F9AC5D46B4}"/>
              </a:ext>
            </a:extLst>
          </p:cNvPr>
          <p:cNvSpPr>
            <a:spLocks noGrp="1"/>
          </p:cNvSpPr>
          <p:nvPr>
            <p:ph type="title"/>
          </p:nvPr>
        </p:nvSpPr>
        <p:spPr>
          <a:xfrm>
            <a:off x="1014891" y="215762"/>
            <a:ext cx="9720072" cy="1499616"/>
          </a:xfrm>
        </p:spPr>
        <p:txBody>
          <a:bodyPr/>
          <a:lstStyle/>
          <a:p>
            <a:r>
              <a:rPr lang="en-IN" dirty="0" smtClean="0"/>
              <a:t>Hypothesis testing | </a:t>
            </a:r>
            <a:r>
              <a:rPr lang="en-IN" sz="2400" dirty="0" smtClean="0"/>
              <a:t>z test </a:t>
            </a:r>
            <a:endParaRPr lang="en-IN" sz="2400" dirty="0"/>
          </a:p>
        </p:txBody>
      </p:sp>
      <p:pic>
        <p:nvPicPr>
          <p:cNvPr id="5" name="Content Placeholder 4" descr="A screenshot of a cell phone&#10;&#10;Description automatically generated">
            <a:extLst>
              <a:ext uri="{FF2B5EF4-FFF2-40B4-BE49-F238E27FC236}">
                <a16:creationId xmlns:a16="http://schemas.microsoft.com/office/drawing/2014/main" xmlns="" id="{4980190F-412D-4E50-A67D-B1AA8CF541E4}"/>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474256" y="1889090"/>
            <a:ext cx="7354326" cy="3534268"/>
          </a:xfrm>
        </p:spPr>
      </p:pic>
      <p:pic>
        <p:nvPicPr>
          <p:cNvPr id="7" name="Picture 6" descr="A screenshot of a cell phone&#10;&#10;Description automatically generated">
            <a:extLst>
              <a:ext uri="{FF2B5EF4-FFF2-40B4-BE49-F238E27FC236}">
                <a16:creationId xmlns:a16="http://schemas.microsoft.com/office/drawing/2014/main" xmlns="" id="{4F6AB26C-8096-42F9-BF4C-767EF4EB7E5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21992" y="5396614"/>
            <a:ext cx="6881280" cy="1247949"/>
          </a:xfrm>
          <a:prstGeom prst="rect">
            <a:avLst/>
          </a:prstGeom>
        </p:spPr>
      </p:pic>
    </p:spTree>
    <p:extLst>
      <p:ext uri="{BB962C8B-B14F-4D97-AF65-F5344CB8AC3E}">
        <p14:creationId xmlns:p14="http://schemas.microsoft.com/office/powerpoint/2010/main" xmlns="" val="21922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xmlns="" id="{4FAE1107-CEC3-4041-8BAA-CDB6F6759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D0CEC7E-52D3-4674-ACC2-A21C3A9B0D65}"/>
              </a:ext>
            </a:extLst>
          </p:cNvPr>
          <p:cNvSpPr>
            <a:spLocks noGrp="1"/>
          </p:cNvSpPr>
          <p:nvPr>
            <p:ph type="title"/>
          </p:nvPr>
        </p:nvSpPr>
        <p:spPr>
          <a:xfrm>
            <a:off x="1024129" y="585216"/>
            <a:ext cx="3779085" cy="1499616"/>
          </a:xfrm>
        </p:spPr>
        <p:txBody>
          <a:bodyPr>
            <a:normAutofit/>
          </a:bodyPr>
          <a:lstStyle/>
          <a:p>
            <a:r>
              <a:rPr lang="en-IN">
                <a:solidFill>
                  <a:srgbClr val="FFFFFF"/>
                </a:solidFill>
              </a:rPr>
              <a:t>CORRELATION</a:t>
            </a:r>
          </a:p>
        </p:txBody>
      </p:sp>
      <p:cxnSp>
        <p:nvCxnSpPr>
          <p:cNvPr id="16" name="Straight Connector 15">
            <a:extLst>
              <a:ext uri="{FF2B5EF4-FFF2-40B4-BE49-F238E27FC236}">
                <a16:creationId xmlns:a16="http://schemas.microsoft.com/office/drawing/2014/main" xmlns="" id="{1AEA88FB-F5DD-45CE-AAE1-7B33D0ABDD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xmlns="" id="{75147ED2-4536-4E94-8483-8B3AC76BB6EE}"/>
              </a:ext>
            </a:extLst>
          </p:cNvPr>
          <p:cNvSpPr>
            <a:spLocks noGrp="1"/>
          </p:cNvSpPr>
          <p:nvPr>
            <p:ph idx="1"/>
          </p:nvPr>
        </p:nvSpPr>
        <p:spPr>
          <a:xfrm>
            <a:off x="1024129" y="2286000"/>
            <a:ext cx="3791711" cy="3931920"/>
          </a:xfrm>
        </p:spPr>
        <p:txBody>
          <a:bodyPr>
            <a:normAutofit/>
          </a:bodyPr>
          <a:lstStyle/>
          <a:p>
            <a:r>
              <a:rPr lang="en-US">
                <a:solidFill>
                  <a:srgbClr val="FFFFFF"/>
                </a:solidFill>
                <a:latin typeface="+mj-lt"/>
              </a:rPr>
              <a:t>PEARSON’S COEFFICIENT</a:t>
            </a:r>
          </a:p>
          <a:p>
            <a:r>
              <a:rPr lang="en-US">
                <a:solidFill>
                  <a:srgbClr val="FFFFFF"/>
                </a:solidFill>
                <a:latin typeface="+mj-lt"/>
              </a:rPr>
              <a:t>INSTALLS AND REVIEWS ARE MODERATELY CORRELATED</a:t>
            </a:r>
          </a:p>
        </p:txBody>
      </p:sp>
      <p:pic>
        <p:nvPicPr>
          <p:cNvPr id="5" name="Content Placeholder 4" descr="A screenshot of a social media post&#10;&#10;Description automatically generated">
            <a:extLst>
              <a:ext uri="{FF2B5EF4-FFF2-40B4-BE49-F238E27FC236}">
                <a16:creationId xmlns:a16="http://schemas.microsoft.com/office/drawing/2014/main" xmlns="" id="{DC6765C2-84E5-45A0-9300-97A74467557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839970" y="2351314"/>
            <a:ext cx="5711952" cy="2174033"/>
          </a:xfrm>
          <a:prstGeom prst="rect">
            <a:avLst/>
          </a:prstGeom>
        </p:spPr>
      </p:pic>
    </p:spTree>
    <p:extLst>
      <p:ext uri="{BB962C8B-B14F-4D97-AF65-F5344CB8AC3E}">
        <p14:creationId xmlns:p14="http://schemas.microsoft.com/office/powerpoint/2010/main" xmlns="" val="202039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32675-3382-4F61-8922-D9728F32BED3}"/>
              </a:ext>
            </a:extLst>
          </p:cNvPr>
          <p:cNvSpPr>
            <a:spLocks noGrp="1"/>
          </p:cNvSpPr>
          <p:nvPr>
            <p:ph type="title"/>
          </p:nvPr>
        </p:nvSpPr>
        <p:spPr/>
        <p:txBody>
          <a:bodyPr/>
          <a:lstStyle/>
          <a:p>
            <a:r>
              <a:rPr lang="en-IN" dirty="0"/>
              <a:t>HEAT MAP INDICATING CORRELATION</a:t>
            </a:r>
          </a:p>
        </p:txBody>
      </p:sp>
      <p:pic>
        <p:nvPicPr>
          <p:cNvPr id="5" name="Content Placeholder 4" descr="A screenshot of a cell phone&#10;&#10;Description automatically generated">
            <a:extLst>
              <a:ext uri="{FF2B5EF4-FFF2-40B4-BE49-F238E27FC236}">
                <a16:creationId xmlns:a16="http://schemas.microsoft.com/office/drawing/2014/main" xmlns="" id="{6E5826D4-2A48-4DDC-8BC6-71AB3519D60A}"/>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35560" y="1796473"/>
            <a:ext cx="7359853" cy="4022725"/>
          </a:xfrm>
        </p:spPr>
      </p:pic>
      <p:sp>
        <p:nvSpPr>
          <p:cNvPr id="4" name="Rectangle 3"/>
          <p:cNvSpPr/>
          <p:nvPr/>
        </p:nvSpPr>
        <p:spPr>
          <a:xfrm>
            <a:off x="7546108" y="3976361"/>
            <a:ext cx="3611419" cy="923330"/>
          </a:xfrm>
          <a:prstGeom prst="rect">
            <a:avLst/>
          </a:prstGeom>
        </p:spPr>
        <p:txBody>
          <a:bodyPr wrap="square">
            <a:spAutoFit/>
          </a:bodyPr>
          <a:lstStyle/>
          <a:p>
            <a:r>
              <a:rPr lang="en-US" dirty="0" smtClean="0"/>
              <a:t>Insight from this </a:t>
            </a:r>
            <a:r>
              <a:rPr lang="en-US" dirty="0" smtClean="0"/>
              <a:t>heat map </a:t>
            </a:r>
            <a:r>
              <a:rPr lang="en-US" dirty="0" smtClean="0"/>
              <a:t>is that apps with more reviews have a high number of installs</a:t>
            </a:r>
            <a:endParaRPr lang="en-US" dirty="0"/>
          </a:p>
        </p:txBody>
      </p:sp>
    </p:spTree>
    <p:extLst>
      <p:ext uri="{BB962C8B-B14F-4D97-AF65-F5344CB8AC3E}">
        <p14:creationId xmlns:p14="http://schemas.microsoft.com/office/powerpoint/2010/main" xmlns="" val="2770566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A3A5D-079E-4EB4-9117-CE140FED7CD1}"/>
              </a:ext>
            </a:extLst>
          </p:cNvPr>
          <p:cNvSpPr>
            <a:spLocks noGrp="1"/>
          </p:cNvSpPr>
          <p:nvPr>
            <p:ph type="title"/>
          </p:nvPr>
        </p:nvSpPr>
        <p:spPr/>
        <p:txBody>
          <a:bodyPr/>
          <a:lstStyle/>
          <a:p>
            <a:r>
              <a:rPr lang="en-IN" dirty="0"/>
              <a:t>SCATTER PLOT FOR REVIEWS VS INSTALLS</a:t>
            </a:r>
          </a:p>
        </p:txBody>
      </p:sp>
      <p:pic>
        <p:nvPicPr>
          <p:cNvPr id="5" name="Content Placeholder 4" descr="A close up of a white background&#10;&#10;Description automatically generated">
            <a:extLst>
              <a:ext uri="{FF2B5EF4-FFF2-40B4-BE49-F238E27FC236}">
                <a16:creationId xmlns:a16="http://schemas.microsoft.com/office/drawing/2014/main" xmlns="" id="{ABC775FF-47A2-41BE-BB7B-EA6C09B93C70}"/>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457273" y="2535612"/>
            <a:ext cx="4906060" cy="2943636"/>
          </a:xfrm>
        </p:spPr>
      </p:pic>
      <p:pic>
        <p:nvPicPr>
          <p:cNvPr id="7" name="Picture 6" descr="A screenshot of a cell phone&#10;&#10;Description automatically generated">
            <a:extLst>
              <a:ext uri="{FF2B5EF4-FFF2-40B4-BE49-F238E27FC236}">
                <a16:creationId xmlns:a16="http://schemas.microsoft.com/office/drawing/2014/main" xmlns="" id="{B49E2D61-5F40-41B5-A897-3EDD727E095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96000" y="3312151"/>
            <a:ext cx="5534797" cy="1571844"/>
          </a:xfrm>
          <a:prstGeom prst="rect">
            <a:avLst/>
          </a:prstGeom>
        </p:spPr>
      </p:pic>
    </p:spTree>
    <p:extLst>
      <p:ext uri="{BB962C8B-B14F-4D97-AF65-F5344CB8AC3E}">
        <p14:creationId xmlns:p14="http://schemas.microsoft.com/office/powerpoint/2010/main" xmlns="" val="377588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000E2-1733-4767-A721-602373D658A0}"/>
              </a:ext>
            </a:extLst>
          </p:cNvPr>
          <p:cNvSpPr>
            <a:spLocks noGrp="1"/>
          </p:cNvSpPr>
          <p:nvPr>
            <p:ph type="title"/>
          </p:nvPr>
        </p:nvSpPr>
        <p:spPr>
          <a:xfrm>
            <a:off x="964788" y="804333"/>
            <a:ext cx="3391900" cy="5249334"/>
          </a:xfrm>
        </p:spPr>
        <p:txBody>
          <a:bodyPr>
            <a:normAutofit fontScale="90000"/>
          </a:bodyPr>
          <a:lstStyle/>
          <a:p>
            <a:pPr algn="r"/>
            <a:r>
              <a:rPr lang="en-IN" sz="4900" dirty="0"/>
              <a:t/>
            </a:r>
            <a:br>
              <a:rPr lang="en-IN" sz="4900" dirty="0"/>
            </a:br>
            <a:r>
              <a:rPr lang="en-IN" sz="4900" dirty="0"/>
              <a:t/>
            </a:r>
            <a:br>
              <a:rPr lang="en-IN" sz="4900" dirty="0"/>
            </a:br>
            <a:r>
              <a:rPr lang="en-IN" sz="4900" dirty="0"/>
              <a:t>DATA CLEANING</a:t>
            </a:r>
            <a:r>
              <a:rPr lang="en-IN" sz="2400" dirty="0"/>
              <a:t/>
            </a:r>
            <a:br>
              <a:rPr lang="en-IN" sz="2400" dirty="0"/>
            </a:br>
            <a:r>
              <a:rPr lang="en-IN" sz="2400" dirty="0"/>
              <a:t/>
            </a:r>
            <a:br>
              <a:rPr lang="en-IN" sz="2400" dirty="0"/>
            </a:br>
            <a:r>
              <a:rPr lang="en-IN" sz="2400" dirty="0"/>
              <a:t/>
            </a:r>
            <a:br>
              <a:rPr lang="en-IN" sz="2400" dirty="0"/>
            </a:br>
            <a:r>
              <a:rPr lang="en-IN" sz="2400" dirty="0"/>
              <a:t>PERCENTAGE OF MISSING VALUES IS 13.72</a:t>
            </a:r>
            <a:br>
              <a:rPr lang="en-IN" sz="2400" dirty="0"/>
            </a:br>
            <a:r>
              <a:rPr lang="en-IN" sz="2400" dirty="0">
                <a:solidFill>
                  <a:srgbClr val="FFFFFF"/>
                </a:solidFill>
              </a:rPr>
              <a:t> OF</a:t>
            </a:r>
            <a:br>
              <a:rPr lang="en-IN" sz="2400" dirty="0">
                <a:solidFill>
                  <a:srgbClr val="FFFFFF"/>
                </a:solidFill>
              </a:rPr>
            </a:br>
            <a:r>
              <a:rPr lang="en-IN" sz="2400" dirty="0">
                <a:solidFill>
                  <a:srgbClr val="FFFFFF"/>
                </a:solidFill>
              </a:rPr>
              <a:t/>
            </a:r>
            <a:br>
              <a:rPr lang="en-IN" sz="2400" dirty="0">
                <a:solidFill>
                  <a:srgbClr val="FFFFFF"/>
                </a:solidFill>
              </a:rPr>
            </a:br>
            <a:r>
              <a:rPr lang="en-IN" sz="2400" dirty="0"/>
              <a:t>DROPPING THE WRONGLY ENTERED ”1.9” CATEGORY</a:t>
            </a:r>
            <a:br>
              <a:rPr lang="en-IN" sz="2400" dirty="0"/>
            </a:br>
            <a:r>
              <a:rPr lang="en-IN" sz="2400" dirty="0"/>
              <a:t/>
            </a:r>
            <a:br>
              <a:rPr lang="en-IN" sz="2400" dirty="0"/>
            </a:br>
            <a:r>
              <a:rPr lang="en-IN" sz="2400" dirty="0"/>
              <a:t>DROPPING CURRENT VERSION COLUMN</a:t>
            </a:r>
            <a:br>
              <a:rPr lang="en-IN" sz="2400" dirty="0"/>
            </a:br>
            <a:r>
              <a:rPr lang="en-IN" sz="2400" dirty="0"/>
              <a:t/>
            </a:r>
            <a:br>
              <a:rPr lang="en-IN" sz="2400" dirty="0"/>
            </a:br>
            <a:r>
              <a:rPr lang="en-IN" sz="2400" dirty="0"/>
              <a:t>REMOVING ROWS WITH UNRATED CONTENT RATING</a:t>
            </a:r>
            <a:br>
              <a:rPr lang="en-IN" sz="2400" dirty="0"/>
            </a:br>
            <a:r>
              <a:rPr lang="en-IN" sz="2400" dirty="0"/>
              <a:t/>
            </a:r>
            <a:br>
              <a:rPr lang="en-IN" sz="2400" dirty="0"/>
            </a:br>
            <a:r>
              <a:rPr lang="en-IN" sz="2400" dirty="0"/>
              <a:t>DROPPING THE Nan rating ROWS</a:t>
            </a:r>
            <a:br>
              <a:rPr lang="en-IN" sz="2400" dirty="0"/>
            </a:br>
            <a:r>
              <a:rPr lang="en-IN" sz="2400" dirty="0">
                <a:solidFill>
                  <a:srgbClr val="FFFFFF"/>
                </a:solidFill>
              </a:rPr>
              <a:t/>
            </a:r>
            <a:br>
              <a:rPr lang="en-IN" sz="2400" dirty="0">
                <a:solidFill>
                  <a:srgbClr val="FFFFFF"/>
                </a:solidFill>
              </a:rPr>
            </a:br>
            <a:r>
              <a:rPr lang="en-IN" sz="2400" dirty="0">
                <a:solidFill>
                  <a:srgbClr val="FFFFFF"/>
                </a:solidFill>
              </a:rPr>
              <a:t/>
            </a:r>
            <a:br>
              <a:rPr lang="en-IN" sz="2400" dirty="0">
                <a:solidFill>
                  <a:srgbClr val="FFFFFF"/>
                </a:solidFill>
              </a:rPr>
            </a:br>
            <a:r>
              <a:rPr lang="en-IN" sz="2400" dirty="0">
                <a:solidFill>
                  <a:srgbClr val="FFFFFF"/>
                </a:solidFill>
              </a:rPr>
              <a:t/>
            </a:r>
            <a:br>
              <a:rPr lang="en-IN" sz="2400" dirty="0">
                <a:solidFill>
                  <a:srgbClr val="FFFFFF"/>
                </a:solidFill>
              </a:rPr>
            </a:br>
            <a:r>
              <a:rPr lang="en-IN" dirty="0">
                <a:solidFill>
                  <a:srgbClr val="FFFFFF"/>
                </a:solidFill>
              </a:rPr>
              <a:t/>
            </a:r>
            <a:br>
              <a:rPr lang="en-IN" dirty="0">
                <a:solidFill>
                  <a:srgbClr val="FFFFFF"/>
                </a:solidFill>
              </a:rPr>
            </a:br>
            <a:endParaRPr lang="en-IN" sz="2400" dirty="0">
              <a:solidFill>
                <a:srgbClr val="FFFFFF"/>
              </a:solidFill>
            </a:endParaRPr>
          </a:p>
        </p:txBody>
      </p:sp>
      <p:pic>
        <p:nvPicPr>
          <p:cNvPr id="11" name="Content Placeholder 10" descr="A screenshot of a cell phone&#10;&#10;Description automatically generated">
            <a:extLst>
              <a:ext uri="{FF2B5EF4-FFF2-40B4-BE49-F238E27FC236}">
                <a16:creationId xmlns:a16="http://schemas.microsoft.com/office/drawing/2014/main" xmlns="" id="{AE3F613B-E90F-4041-A3B2-2B221C2CB15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536789" y="267780"/>
            <a:ext cx="4867954" cy="876422"/>
          </a:xfrm>
        </p:spPr>
      </p:pic>
      <p:pic>
        <p:nvPicPr>
          <p:cNvPr id="13" name="Picture 12" descr="A screenshot of a cell phone&#10;&#10;Description automatically generated">
            <a:extLst>
              <a:ext uri="{FF2B5EF4-FFF2-40B4-BE49-F238E27FC236}">
                <a16:creationId xmlns:a16="http://schemas.microsoft.com/office/drawing/2014/main" xmlns="" id="{C0BBD26F-23ED-4EA4-84F0-E14A8DE5B89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430358" y="1134345"/>
            <a:ext cx="6233542" cy="2486103"/>
          </a:xfrm>
          <a:prstGeom prst="rect">
            <a:avLst/>
          </a:prstGeom>
        </p:spPr>
      </p:pic>
      <p:pic>
        <p:nvPicPr>
          <p:cNvPr id="15" name="Picture 14" descr="A screenshot of a social media post&#10;&#10;Description automatically generated">
            <a:extLst>
              <a:ext uri="{FF2B5EF4-FFF2-40B4-BE49-F238E27FC236}">
                <a16:creationId xmlns:a16="http://schemas.microsoft.com/office/drawing/2014/main" xmlns="" id="{5BA5A82C-DFAE-47CC-9E26-8DBB8973078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536789" y="3795787"/>
            <a:ext cx="6451307" cy="1918011"/>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xmlns="" id="{F1B38E52-E4D1-44E0-89D1-31EB54B76B6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430358" y="5889137"/>
            <a:ext cx="5782482" cy="828791"/>
          </a:xfrm>
          <a:prstGeom prst="rect">
            <a:avLst/>
          </a:prstGeom>
        </p:spPr>
      </p:pic>
    </p:spTree>
    <p:extLst>
      <p:ext uri="{BB962C8B-B14F-4D97-AF65-F5344CB8AC3E}">
        <p14:creationId xmlns:p14="http://schemas.microsoft.com/office/powerpoint/2010/main" xmlns="" val="292864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4D57-53D0-49F7-8A55-0E8DAD2297B0}"/>
              </a:ext>
            </a:extLst>
          </p:cNvPr>
          <p:cNvSpPr>
            <a:spLocks noGrp="1"/>
          </p:cNvSpPr>
          <p:nvPr>
            <p:ph type="title"/>
          </p:nvPr>
        </p:nvSpPr>
        <p:spPr>
          <a:xfrm>
            <a:off x="964788" y="804333"/>
            <a:ext cx="3391900" cy="5249334"/>
          </a:xfrm>
        </p:spPr>
        <p:txBody>
          <a:bodyPr>
            <a:normAutofit/>
          </a:bodyPr>
          <a:lstStyle/>
          <a:p>
            <a:pPr algn="r"/>
            <a:r>
              <a:rPr lang="en-IN" sz="5400" dirty="0">
                <a:solidFill>
                  <a:schemeClr val="tx1"/>
                </a:solidFill>
              </a:rPr>
              <a:t>DATA CLEANING</a:t>
            </a:r>
            <a:br>
              <a:rPr lang="en-IN" sz="5400" dirty="0">
                <a:solidFill>
                  <a:schemeClr val="tx1"/>
                </a:solidFill>
              </a:rPr>
            </a:br>
            <a:r>
              <a:rPr lang="en-IN" sz="5400" dirty="0">
                <a:solidFill>
                  <a:schemeClr val="tx1"/>
                </a:solidFill>
              </a:rPr>
              <a:t/>
            </a:r>
            <a:br>
              <a:rPr lang="en-IN" sz="5400" dirty="0">
                <a:solidFill>
                  <a:schemeClr val="tx1"/>
                </a:solidFill>
              </a:rPr>
            </a:br>
            <a:r>
              <a:rPr lang="en-IN" sz="5400" dirty="0">
                <a:solidFill>
                  <a:schemeClr val="tx1"/>
                </a:solidFill>
              </a:rPr>
              <a:t/>
            </a:r>
            <a:br>
              <a:rPr lang="en-IN" sz="5400" dirty="0">
                <a:solidFill>
                  <a:schemeClr val="tx1"/>
                </a:solidFill>
              </a:rPr>
            </a:br>
            <a:r>
              <a:rPr lang="en-IN" sz="3100" dirty="0">
                <a:solidFill>
                  <a:schemeClr val="tx1"/>
                </a:solidFill>
              </a:rPr>
              <a:t>NO OF COLUMNS BEFORE CLEANING IS 13</a:t>
            </a:r>
            <a:br>
              <a:rPr lang="en-IN" sz="3100" dirty="0">
                <a:solidFill>
                  <a:schemeClr val="tx1"/>
                </a:solidFill>
              </a:rPr>
            </a:br>
            <a:r>
              <a:rPr lang="en-IN" sz="3100" dirty="0">
                <a:solidFill>
                  <a:schemeClr val="tx1"/>
                </a:solidFill>
              </a:rPr>
              <a:t> </a:t>
            </a:r>
            <a:br>
              <a:rPr lang="en-IN" sz="3100" dirty="0">
                <a:solidFill>
                  <a:schemeClr val="tx1"/>
                </a:solidFill>
              </a:rPr>
            </a:br>
            <a:r>
              <a:rPr lang="en-IN" sz="3100" dirty="0">
                <a:solidFill>
                  <a:schemeClr val="tx1"/>
                </a:solidFill>
              </a:rPr>
              <a:t>NO OF COLUMNS AFTER CLEANING IS 12</a:t>
            </a:r>
            <a:r>
              <a:rPr lang="en-IN" dirty="0">
                <a:solidFill>
                  <a:srgbClr val="FFFFFF"/>
                </a:solidFill>
              </a:rPr>
              <a:t/>
            </a:r>
            <a:br>
              <a:rPr lang="en-IN" dirty="0">
                <a:solidFill>
                  <a:srgbClr val="FFFFFF"/>
                </a:solidFill>
              </a:rPr>
            </a:br>
            <a:endParaRPr lang="en-IN" sz="3100" dirty="0">
              <a:solidFill>
                <a:srgbClr val="FFFFFF"/>
              </a:solidFill>
            </a:endParaRPr>
          </a:p>
        </p:txBody>
      </p:sp>
      <p:sp>
        <p:nvSpPr>
          <p:cNvPr id="7" name="Content Placeholder 6">
            <a:extLst>
              <a:ext uri="{FF2B5EF4-FFF2-40B4-BE49-F238E27FC236}">
                <a16:creationId xmlns:a16="http://schemas.microsoft.com/office/drawing/2014/main" xmlns="" id="{DBCFA1DC-BA98-40D3-8F60-FACA3E91E4D5}"/>
              </a:ext>
            </a:extLst>
          </p:cNvPr>
          <p:cNvSpPr>
            <a:spLocks noGrp="1"/>
          </p:cNvSpPr>
          <p:nvPr>
            <p:ph idx="1"/>
          </p:nvPr>
        </p:nvSpPr>
        <p:spPr>
          <a:xfrm>
            <a:off x="4889241" y="223935"/>
            <a:ext cx="5854960" cy="6085425"/>
          </a:xfrm>
        </p:spPr>
        <p:txBody>
          <a:bodyPr/>
          <a:lstStyle/>
          <a:p>
            <a:pPr marL="1225296" lvl="8" indent="0">
              <a:buNone/>
            </a:pPr>
            <a:r>
              <a:rPr lang="en-IN"/>
              <a:t>                    BEFORE CLEANING </a:t>
            </a:r>
          </a:p>
          <a:p>
            <a:pPr marL="1225296" lvl="8" indent="0">
              <a:buNone/>
            </a:pPr>
            <a:endParaRPr lang="en-IN"/>
          </a:p>
          <a:p>
            <a:pPr marL="1225296" lvl="8" indent="0">
              <a:buNone/>
            </a:pPr>
            <a:endParaRPr lang="en-IN"/>
          </a:p>
          <a:p>
            <a:pPr marL="1225296" lvl="8" indent="0">
              <a:buNone/>
            </a:pPr>
            <a:endParaRPr lang="en-IN"/>
          </a:p>
          <a:p>
            <a:pPr marL="1225296" lvl="8" indent="0">
              <a:buNone/>
            </a:pPr>
            <a:endParaRPr lang="en-IN"/>
          </a:p>
          <a:p>
            <a:pPr marL="1225296" lvl="8" indent="0">
              <a:buNone/>
            </a:pPr>
            <a:endParaRPr lang="en-IN"/>
          </a:p>
          <a:p>
            <a:pPr marL="1225296" lvl="8" indent="0">
              <a:buNone/>
            </a:pPr>
            <a:endParaRPr lang="en-IN"/>
          </a:p>
          <a:p>
            <a:pPr marL="1225296" lvl="8" indent="0">
              <a:buNone/>
            </a:pPr>
            <a:endParaRPr lang="en-IN"/>
          </a:p>
          <a:p>
            <a:pPr marL="1225296" lvl="8" indent="0">
              <a:buNone/>
            </a:pPr>
            <a:endParaRPr lang="en-IN"/>
          </a:p>
          <a:p>
            <a:pPr marL="1225296" lvl="8" indent="0">
              <a:buNone/>
            </a:pPr>
            <a:endParaRPr lang="en-IN"/>
          </a:p>
          <a:p>
            <a:pPr marL="1225296" lvl="8" indent="0">
              <a:buNone/>
            </a:pPr>
            <a:endParaRPr lang="en-IN"/>
          </a:p>
          <a:p>
            <a:pPr marL="1225296" lvl="8" indent="0">
              <a:buNone/>
            </a:pPr>
            <a:endParaRPr lang="en-IN"/>
          </a:p>
          <a:p>
            <a:pPr marL="1225296" lvl="8" indent="0">
              <a:buNone/>
            </a:pPr>
            <a:r>
              <a:rPr lang="en-IN"/>
              <a:t>	      </a:t>
            </a:r>
          </a:p>
          <a:p>
            <a:pPr marL="1225296" lvl="8" indent="0">
              <a:buNone/>
            </a:pPr>
            <a:r>
              <a:rPr lang="en-IN"/>
              <a:t>                      AFTER CLEANING</a:t>
            </a:r>
          </a:p>
          <a:p>
            <a:pPr marL="1225296" lvl="8" indent="0">
              <a:buNone/>
            </a:pPr>
            <a:endParaRPr lang="en-IN"/>
          </a:p>
          <a:p>
            <a:pPr marL="1225296" lvl="8" indent="0">
              <a:buNone/>
            </a:pPr>
            <a:endParaRPr lang="en-IN"/>
          </a:p>
          <a:p>
            <a:pPr marL="1225296" lvl="8" indent="0">
              <a:buNone/>
            </a:pPr>
            <a:endParaRPr lang="en-IN"/>
          </a:p>
          <a:p>
            <a:pPr marL="1225296" lvl="8" indent="0">
              <a:buNone/>
            </a:pPr>
            <a:endParaRPr lang="en-IN"/>
          </a:p>
          <a:p>
            <a:pPr marL="1225296" lvl="8" indent="0">
              <a:buNone/>
            </a:pPr>
            <a:endParaRPr lang="en-IN"/>
          </a:p>
          <a:p>
            <a:pPr marL="1225296" lvl="8" indent="0">
              <a:buNone/>
            </a:pPr>
            <a:endParaRPr lang="en-IN" dirty="0"/>
          </a:p>
        </p:txBody>
      </p:sp>
      <p:pic>
        <p:nvPicPr>
          <p:cNvPr id="11" name="Picture 10" descr="A screenshot of a cell phone&#10;&#10;Description automatically generated">
            <a:extLst>
              <a:ext uri="{FF2B5EF4-FFF2-40B4-BE49-F238E27FC236}">
                <a16:creationId xmlns:a16="http://schemas.microsoft.com/office/drawing/2014/main" xmlns="" id="{9CF891A6-8920-458B-A998-174071CC4DB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00207" y="548640"/>
            <a:ext cx="6645881" cy="288036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xmlns="" id="{BBB48AF3-B0A6-489F-9B91-7255A1B0861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09239" y="4096138"/>
            <a:ext cx="6827816" cy="2537927"/>
          </a:xfrm>
          <a:prstGeom prst="rect">
            <a:avLst/>
          </a:prstGeom>
        </p:spPr>
      </p:pic>
    </p:spTree>
    <p:extLst>
      <p:ext uri="{BB962C8B-B14F-4D97-AF65-F5344CB8AC3E}">
        <p14:creationId xmlns:p14="http://schemas.microsoft.com/office/powerpoint/2010/main" xmlns="" val="381404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E0CB35-B505-42BA-95F8-26C0DF5E1CF0}"/>
              </a:ext>
            </a:extLst>
          </p:cNvPr>
          <p:cNvSpPr>
            <a:spLocks noGrp="1"/>
          </p:cNvSpPr>
          <p:nvPr>
            <p:ph type="title"/>
          </p:nvPr>
        </p:nvSpPr>
        <p:spPr>
          <a:xfrm>
            <a:off x="964788" y="804333"/>
            <a:ext cx="3391900" cy="5249334"/>
          </a:xfrm>
        </p:spPr>
        <p:txBody>
          <a:bodyPr>
            <a:normAutofit/>
          </a:bodyPr>
          <a:lstStyle/>
          <a:p>
            <a:pPr algn="r"/>
            <a:r>
              <a:rPr lang="en-IN" dirty="0">
                <a:solidFill>
                  <a:srgbClr val="FFFFFF"/>
                </a:solidFill>
              </a:rPr>
              <a:t>GRAPH VISUALISATIONS</a:t>
            </a:r>
          </a:p>
        </p:txBody>
      </p:sp>
      <p:pic>
        <p:nvPicPr>
          <p:cNvPr id="5" name="Content Placeholder 4" descr="A close up of a logo&#10;&#10;Description automatically generated">
            <a:extLst>
              <a:ext uri="{FF2B5EF4-FFF2-40B4-BE49-F238E27FC236}">
                <a16:creationId xmlns:a16="http://schemas.microsoft.com/office/drawing/2014/main" xmlns="" id="{014150DF-E81B-4C18-B736-940B679633F3}"/>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629571" y="223135"/>
            <a:ext cx="5597641" cy="4404621"/>
          </a:xfrm>
        </p:spPr>
      </p:pic>
      <p:sp>
        <p:nvSpPr>
          <p:cNvPr id="6" name="TextBox 5">
            <a:extLst>
              <a:ext uri="{FF2B5EF4-FFF2-40B4-BE49-F238E27FC236}">
                <a16:creationId xmlns:a16="http://schemas.microsoft.com/office/drawing/2014/main" xmlns="" id="{32E65C41-A06D-47BC-B155-782674B657C6}"/>
              </a:ext>
            </a:extLst>
          </p:cNvPr>
          <p:cNvSpPr txBox="1"/>
          <p:nvPr/>
        </p:nvSpPr>
        <p:spPr>
          <a:xfrm>
            <a:off x="5754029" y="5163015"/>
            <a:ext cx="5832088" cy="646331"/>
          </a:xfrm>
          <a:prstGeom prst="rect">
            <a:avLst/>
          </a:prstGeom>
          <a:noFill/>
        </p:spPr>
        <p:txBody>
          <a:bodyPr wrap="square" rtlCol="0">
            <a:spAutoFit/>
          </a:bodyPr>
          <a:lstStyle/>
          <a:p>
            <a:r>
              <a:rPr lang="en-IN" dirty="0"/>
              <a:t>INSIGHTS : Maximum number of </a:t>
            </a:r>
            <a:r>
              <a:rPr lang="en-IN" dirty="0" smtClean="0"/>
              <a:t>apps in Google play store  </a:t>
            </a:r>
            <a:r>
              <a:rPr lang="en-IN" dirty="0"/>
              <a:t>belong to the </a:t>
            </a:r>
            <a:r>
              <a:rPr lang="en-IN" dirty="0" smtClean="0"/>
              <a:t>Category Family </a:t>
            </a:r>
            <a:r>
              <a:rPr lang="en-IN" dirty="0"/>
              <a:t>and </a:t>
            </a:r>
            <a:r>
              <a:rPr lang="en-IN" dirty="0" smtClean="0"/>
              <a:t>Game.</a:t>
            </a:r>
            <a:endParaRPr lang="en-IN" dirty="0"/>
          </a:p>
        </p:txBody>
      </p:sp>
      <p:sp>
        <p:nvSpPr>
          <p:cNvPr id="7" name="TextBox 6">
            <a:extLst>
              <a:ext uri="{FF2B5EF4-FFF2-40B4-BE49-F238E27FC236}">
                <a16:creationId xmlns:a16="http://schemas.microsoft.com/office/drawing/2014/main" xmlns="" id="{A2FC43F7-BBFC-4815-B163-B0394DFE15CC}"/>
              </a:ext>
            </a:extLst>
          </p:cNvPr>
          <p:cNvSpPr txBox="1"/>
          <p:nvPr/>
        </p:nvSpPr>
        <p:spPr>
          <a:xfrm>
            <a:off x="1124553" y="1046769"/>
            <a:ext cx="2620537" cy="1323439"/>
          </a:xfrm>
          <a:prstGeom prst="rect">
            <a:avLst/>
          </a:prstGeom>
          <a:noFill/>
        </p:spPr>
        <p:txBody>
          <a:bodyPr wrap="square" rtlCol="0">
            <a:spAutoFit/>
          </a:bodyPr>
          <a:lstStyle/>
          <a:p>
            <a:r>
              <a:rPr lang="en-IN" sz="4000" dirty="0">
                <a:latin typeface="+mj-lt"/>
              </a:rPr>
              <a:t>GRAPH VISUALISATION</a:t>
            </a:r>
          </a:p>
        </p:txBody>
      </p:sp>
    </p:spTree>
    <p:extLst>
      <p:ext uri="{BB962C8B-B14F-4D97-AF65-F5344CB8AC3E}">
        <p14:creationId xmlns:p14="http://schemas.microsoft.com/office/powerpoint/2010/main" xmlns="" val="416805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GRAPH  VISUALIZATION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1582593"/>
            <a:ext cx="10382250" cy="552450"/>
          </a:xfrm>
          <a:prstGeom prst="rect">
            <a:avLst/>
          </a:prstGeom>
          <a:noFill/>
          <a:ln w="9525">
            <a:noFill/>
            <a:miter lim="800000"/>
            <a:headEnd/>
            <a:tailEnd/>
          </a:ln>
        </p:spPr>
      </p:pic>
      <p:sp>
        <p:nvSpPr>
          <p:cNvPr id="7" name="Content Placeholder 6"/>
          <p:cNvSpPr>
            <a:spLocks noGrp="1"/>
          </p:cNvSpPr>
          <p:nvPr>
            <p:ph idx="1"/>
          </p:nvPr>
        </p:nvSpPr>
        <p:spPr>
          <a:xfrm>
            <a:off x="6234545" y="2909455"/>
            <a:ext cx="5292437" cy="3132050"/>
          </a:xfrm>
        </p:spPr>
        <p:txBody>
          <a:bodyPr/>
          <a:lstStyle/>
          <a:p>
            <a:r>
              <a:rPr lang="en-US" dirty="0" smtClean="0"/>
              <a:t>Insights : Though there’s a huge number of apps of category family , the total number of app that were installed are high for the categories communication and social.</a:t>
            </a:r>
          </a:p>
          <a:p>
            <a:r>
              <a:rPr lang="en-US" dirty="0" smtClean="0"/>
              <a:t>The number of apps of category games is high and they also have a high popularity among the people.</a:t>
            </a:r>
            <a:endParaRPr lang="en-US" dirty="0"/>
          </a:p>
        </p:txBody>
      </p:sp>
      <p:pic>
        <p:nvPicPr>
          <p:cNvPr id="8" name="Content Placeholder 3" descr="graph.png"/>
          <p:cNvPicPr>
            <a:picLocks noChangeAspect="1"/>
          </p:cNvPicPr>
          <p:nvPr/>
        </p:nvPicPr>
        <p:blipFill>
          <a:blip r:embed="rId3" cstate="print"/>
          <a:stretch>
            <a:fillRect/>
          </a:stretch>
        </p:blipFill>
        <p:spPr>
          <a:xfrm>
            <a:off x="623828" y="2249054"/>
            <a:ext cx="4978663" cy="4022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3CEA9-376D-43D8-A463-E56EEEE29E6D}"/>
              </a:ext>
            </a:extLst>
          </p:cNvPr>
          <p:cNvSpPr>
            <a:spLocks noGrp="1"/>
          </p:cNvSpPr>
          <p:nvPr>
            <p:ph type="title"/>
          </p:nvPr>
        </p:nvSpPr>
        <p:spPr>
          <a:xfrm>
            <a:off x="964788" y="804333"/>
            <a:ext cx="3391900" cy="5249334"/>
          </a:xfrm>
        </p:spPr>
        <p:txBody>
          <a:bodyPr>
            <a:normAutofit/>
          </a:bodyPr>
          <a:lstStyle/>
          <a:p>
            <a:pPr algn="r"/>
            <a:r>
              <a:rPr lang="en-IN">
                <a:solidFill>
                  <a:srgbClr val="FFFFFF"/>
                </a:solidFill>
              </a:rPr>
              <a:t>GRAPH VISUALISATIONS</a:t>
            </a:r>
            <a:endParaRPr lang="en-IN" dirty="0">
              <a:solidFill>
                <a:srgbClr val="FFFFFF"/>
              </a:solidFill>
            </a:endParaRPr>
          </a:p>
        </p:txBody>
      </p:sp>
      <p:pic>
        <p:nvPicPr>
          <p:cNvPr id="5" name="Content Placeholder 4" descr="A screenshot of a cell phone&#10;&#10;Description automatically generated">
            <a:extLst>
              <a:ext uri="{FF2B5EF4-FFF2-40B4-BE49-F238E27FC236}">
                <a16:creationId xmlns:a16="http://schemas.microsoft.com/office/drawing/2014/main" xmlns="" id="{EE062D40-DB2B-4225-8A36-32FD8DE4D8AA}"/>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61592" y="2567869"/>
            <a:ext cx="5042979" cy="3485798"/>
          </a:xfrm>
        </p:spPr>
      </p:pic>
      <p:pic>
        <p:nvPicPr>
          <p:cNvPr id="6" name="Picture 5">
            <a:extLst>
              <a:ext uri="{FF2B5EF4-FFF2-40B4-BE49-F238E27FC236}">
                <a16:creationId xmlns:a16="http://schemas.microsoft.com/office/drawing/2014/main" xmlns="" id="{F3C15C58-4965-45C7-A8B5-783E37611690}"/>
              </a:ext>
            </a:extLst>
          </p:cNvPr>
          <p:cNvPicPr>
            <a:picLocks noChangeAspect="1"/>
          </p:cNvPicPr>
          <p:nvPr/>
        </p:nvPicPr>
        <p:blipFill>
          <a:blip r:embed="rId3" cstate="print"/>
          <a:stretch>
            <a:fillRect/>
          </a:stretch>
        </p:blipFill>
        <p:spPr>
          <a:xfrm>
            <a:off x="6486293" y="2999150"/>
            <a:ext cx="4654296" cy="2623236"/>
          </a:xfrm>
          <a:prstGeom prst="rect">
            <a:avLst/>
          </a:prstGeom>
        </p:spPr>
      </p:pic>
      <p:sp>
        <p:nvSpPr>
          <p:cNvPr id="7" name="TextBox 6">
            <a:extLst>
              <a:ext uri="{FF2B5EF4-FFF2-40B4-BE49-F238E27FC236}">
                <a16:creationId xmlns:a16="http://schemas.microsoft.com/office/drawing/2014/main" xmlns="" id="{AD916323-0D45-4580-82A3-38B1DC4895B7}"/>
              </a:ext>
            </a:extLst>
          </p:cNvPr>
          <p:cNvSpPr txBox="1"/>
          <p:nvPr/>
        </p:nvSpPr>
        <p:spPr>
          <a:xfrm>
            <a:off x="1282390" y="680224"/>
            <a:ext cx="7616283" cy="1015663"/>
          </a:xfrm>
          <a:prstGeom prst="rect">
            <a:avLst/>
          </a:prstGeom>
          <a:noFill/>
        </p:spPr>
        <p:txBody>
          <a:bodyPr wrap="square" rtlCol="0">
            <a:spAutoFit/>
          </a:bodyPr>
          <a:lstStyle/>
          <a:p>
            <a:r>
              <a:rPr lang="en-IN" sz="6000" dirty="0">
                <a:latin typeface="+mj-lt"/>
              </a:rPr>
              <a:t>GRAPH VISUALISATION</a:t>
            </a:r>
          </a:p>
        </p:txBody>
      </p:sp>
    </p:spTree>
    <p:extLst>
      <p:ext uri="{BB962C8B-B14F-4D97-AF65-F5344CB8AC3E}">
        <p14:creationId xmlns:p14="http://schemas.microsoft.com/office/powerpoint/2010/main" xmlns="" val="10519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2BBF9F-AEE2-430D-98B8-66A90CD22DC8}"/>
              </a:ext>
            </a:extLst>
          </p:cNvPr>
          <p:cNvSpPr>
            <a:spLocks noGrp="1"/>
          </p:cNvSpPr>
          <p:nvPr>
            <p:ph type="title"/>
          </p:nvPr>
        </p:nvSpPr>
        <p:spPr>
          <a:xfrm>
            <a:off x="1024128" y="585216"/>
            <a:ext cx="5867061" cy="1499616"/>
          </a:xfrm>
        </p:spPr>
        <p:txBody>
          <a:bodyPr>
            <a:normAutofit/>
          </a:bodyPr>
          <a:lstStyle/>
          <a:p>
            <a:r>
              <a:rPr lang="en-IN"/>
              <a:t>GRAPH VISUALISATIONS</a:t>
            </a:r>
          </a:p>
        </p:txBody>
      </p:sp>
      <p:sp>
        <p:nvSpPr>
          <p:cNvPr id="33" name="Content Placeholder 14">
            <a:extLst>
              <a:ext uri="{FF2B5EF4-FFF2-40B4-BE49-F238E27FC236}">
                <a16:creationId xmlns:a16="http://schemas.microsoft.com/office/drawing/2014/main" xmlns="" id="{10B66C99-8460-4A5B-B8C1-841469D95362}"/>
              </a:ext>
            </a:extLst>
          </p:cNvPr>
          <p:cNvSpPr>
            <a:spLocks noGrp="1"/>
          </p:cNvSpPr>
          <p:nvPr>
            <p:ph idx="1"/>
          </p:nvPr>
        </p:nvSpPr>
        <p:spPr>
          <a:xfrm>
            <a:off x="951346" y="5467928"/>
            <a:ext cx="5070764" cy="611908"/>
          </a:xfrm>
        </p:spPr>
        <p:txBody>
          <a:bodyPr anchor="ctr">
            <a:normAutofit fontScale="92500" lnSpcReduction="10000"/>
          </a:bodyPr>
          <a:lstStyle/>
          <a:p>
            <a:pPr>
              <a:buNone/>
            </a:pPr>
            <a:r>
              <a:rPr lang="en-US" sz="4400" dirty="0" smtClean="0">
                <a:latin typeface="+mj-lt"/>
              </a:rPr>
              <a:t>THIS </a:t>
            </a:r>
            <a:r>
              <a:rPr lang="en-US" sz="4400" dirty="0">
                <a:latin typeface="+mj-lt"/>
              </a:rPr>
              <a:t>GRAPH IS LEFT SKEWED</a:t>
            </a:r>
          </a:p>
        </p:txBody>
      </p:sp>
      <p:pic>
        <p:nvPicPr>
          <p:cNvPr id="11" name="Content Placeholder 10" descr="A screenshot of a cell phone&#10;&#10;Description automatically generated">
            <a:extLst>
              <a:ext uri="{FF2B5EF4-FFF2-40B4-BE49-F238E27FC236}">
                <a16:creationId xmlns:a16="http://schemas.microsoft.com/office/drawing/2014/main" xmlns="" id="{6E8ECCFB-9044-45F5-B94B-B341749D47A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2165" y="1928639"/>
            <a:ext cx="5672236" cy="3270885"/>
          </a:xfrm>
          <a:prstGeom prst="rect">
            <a:avLst/>
          </a:prstGeom>
        </p:spPr>
      </p:pic>
      <p:pic>
        <p:nvPicPr>
          <p:cNvPr id="6" name="Picture 5" descr="graph2.png"/>
          <p:cNvPicPr>
            <a:picLocks noChangeAspect="1"/>
          </p:cNvPicPr>
          <p:nvPr/>
        </p:nvPicPr>
        <p:blipFill>
          <a:blip r:embed="rId3" cstate="print"/>
          <a:stretch>
            <a:fillRect/>
          </a:stretch>
        </p:blipFill>
        <p:spPr>
          <a:xfrm>
            <a:off x="6528948" y="2419927"/>
            <a:ext cx="5119266" cy="2805392"/>
          </a:xfrm>
          <a:prstGeom prst="rect">
            <a:avLst/>
          </a:prstGeom>
        </p:spPr>
      </p:pic>
      <p:pic>
        <p:nvPicPr>
          <p:cNvPr id="2051" name="Picture 3"/>
          <p:cNvPicPr>
            <a:picLocks noChangeAspect="1" noChangeArrowheads="1"/>
          </p:cNvPicPr>
          <p:nvPr/>
        </p:nvPicPr>
        <p:blipFill>
          <a:blip r:embed="rId4" cstate="print"/>
          <a:srcRect/>
          <a:stretch>
            <a:fillRect/>
          </a:stretch>
        </p:blipFill>
        <p:spPr bwMode="auto">
          <a:xfrm>
            <a:off x="6206837" y="1786370"/>
            <a:ext cx="5832043" cy="514350"/>
          </a:xfrm>
          <a:prstGeom prst="rect">
            <a:avLst/>
          </a:prstGeom>
          <a:noFill/>
          <a:ln w="9525">
            <a:noFill/>
            <a:miter lim="800000"/>
            <a:headEnd/>
            <a:tailEnd/>
          </a:ln>
        </p:spPr>
      </p:pic>
      <p:sp>
        <p:nvSpPr>
          <p:cNvPr id="9" name="Rectangle 8"/>
          <p:cNvSpPr/>
          <p:nvPr/>
        </p:nvSpPr>
        <p:spPr>
          <a:xfrm>
            <a:off x="6299202" y="5350317"/>
            <a:ext cx="5754253" cy="923330"/>
          </a:xfrm>
          <a:prstGeom prst="rect">
            <a:avLst/>
          </a:prstGeom>
        </p:spPr>
        <p:txBody>
          <a:bodyPr wrap="square">
            <a:spAutoFit/>
          </a:bodyPr>
          <a:lstStyle/>
          <a:p>
            <a:r>
              <a:rPr lang="en-US" dirty="0" smtClean="0"/>
              <a:t>INSIGHTS: here in this graph we can see clearly that the apps which have a higher rating have a high popularity among </a:t>
            </a:r>
            <a:r>
              <a:rPr lang="en-US" dirty="0" smtClean="0"/>
              <a:t>the population.</a:t>
            </a:r>
            <a:endParaRPr lang="en-US" dirty="0"/>
          </a:p>
        </p:txBody>
      </p:sp>
    </p:spTree>
    <p:extLst>
      <p:ext uri="{BB962C8B-B14F-4D97-AF65-F5344CB8AC3E}">
        <p14:creationId xmlns:p14="http://schemas.microsoft.com/office/powerpoint/2010/main" xmlns="" val="411216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2BBF9F-AEE2-430D-98B8-66A90CD22DC8}"/>
              </a:ext>
            </a:extLst>
          </p:cNvPr>
          <p:cNvSpPr>
            <a:spLocks noGrp="1"/>
          </p:cNvSpPr>
          <p:nvPr>
            <p:ph type="title"/>
          </p:nvPr>
        </p:nvSpPr>
        <p:spPr>
          <a:xfrm>
            <a:off x="1024128" y="585216"/>
            <a:ext cx="5867061" cy="1499616"/>
          </a:xfrm>
        </p:spPr>
        <p:txBody>
          <a:bodyPr>
            <a:normAutofit/>
          </a:bodyPr>
          <a:lstStyle/>
          <a:p>
            <a:r>
              <a:rPr lang="en-IN"/>
              <a:t>GRAPH VISUALISATIONS</a:t>
            </a:r>
          </a:p>
        </p:txBody>
      </p:sp>
      <p:pic>
        <p:nvPicPr>
          <p:cNvPr id="6" name="Picture 5" descr="graph2.png"/>
          <p:cNvPicPr>
            <a:picLocks noChangeAspect="1"/>
          </p:cNvPicPr>
          <p:nvPr/>
        </p:nvPicPr>
        <p:blipFill>
          <a:blip r:embed="rId2" cstate="print"/>
          <a:stretch>
            <a:fillRect/>
          </a:stretch>
        </p:blipFill>
        <p:spPr>
          <a:xfrm>
            <a:off x="165095" y="2937163"/>
            <a:ext cx="5801597" cy="2805392"/>
          </a:xfrm>
          <a:prstGeom prst="rect">
            <a:avLst/>
          </a:prstGeom>
        </p:spPr>
      </p:pic>
      <p:pic>
        <p:nvPicPr>
          <p:cNvPr id="2051" name="Picture 3"/>
          <p:cNvPicPr>
            <a:picLocks noChangeAspect="1" noChangeArrowheads="1"/>
          </p:cNvPicPr>
          <p:nvPr/>
        </p:nvPicPr>
        <p:blipFill>
          <a:blip r:embed="rId3" cstate="print"/>
          <a:srcRect/>
          <a:stretch>
            <a:fillRect/>
          </a:stretch>
        </p:blipFill>
        <p:spPr bwMode="auto">
          <a:xfrm>
            <a:off x="175492" y="1998806"/>
            <a:ext cx="8580581" cy="514350"/>
          </a:xfrm>
          <a:prstGeom prst="rect">
            <a:avLst/>
          </a:prstGeom>
          <a:noFill/>
          <a:ln w="9525">
            <a:noFill/>
            <a:miter lim="800000"/>
            <a:headEnd/>
            <a:tailEnd/>
          </a:ln>
        </p:spPr>
      </p:pic>
      <p:sp>
        <p:nvSpPr>
          <p:cNvPr id="9" name="Rectangle 8"/>
          <p:cNvSpPr/>
          <p:nvPr/>
        </p:nvSpPr>
        <p:spPr>
          <a:xfrm>
            <a:off x="6271493" y="3475336"/>
            <a:ext cx="5754253" cy="1200329"/>
          </a:xfrm>
          <a:prstGeom prst="rect">
            <a:avLst/>
          </a:prstGeom>
        </p:spPr>
        <p:txBody>
          <a:bodyPr wrap="square">
            <a:spAutoFit/>
          </a:bodyPr>
          <a:lstStyle/>
          <a:p>
            <a:r>
              <a:rPr lang="en-US" dirty="0" smtClean="0"/>
              <a:t>INSIGHTS :  Here </a:t>
            </a:r>
            <a:r>
              <a:rPr lang="en-US" dirty="0" smtClean="0"/>
              <a:t>in this graph we can see clearly that the </a:t>
            </a:r>
            <a:r>
              <a:rPr lang="en-US" dirty="0" smtClean="0"/>
              <a:t>   apps </a:t>
            </a:r>
            <a:r>
              <a:rPr lang="en-US" dirty="0" smtClean="0"/>
              <a:t>which have a higher rating have a high popularity among </a:t>
            </a:r>
            <a:r>
              <a:rPr lang="en-US" dirty="0" smtClean="0"/>
              <a:t>the population and these apps have a higher number  installs.</a:t>
            </a:r>
            <a:endParaRPr lang="en-US" dirty="0"/>
          </a:p>
        </p:txBody>
      </p:sp>
    </p:spTree>
    <p:extLst>
      <p:ext uri="{BB962C8B-B14F-4D97-AF65-F5344CB8AC3E}">
        <p14:creationId xmlns:p14="http://schemas.microsoft.com/office/powerpoint/2010/main" xmlns="" val="4112160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143</TotalTime>
  <Words>326</Words>
  <Application>Microsoft Office PowerPoint</Application>
  <PresentationFormat>Custom</PresentationFormat>
  <Paragraphs>69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Integral</vt:lpstr>
      <vt:lpstr>GOOGLEPLAY STORE DATASET</vt:lpstr>
      <vt:lpstr>DATASET ANALYSIS</vt:lpstr>
      <vt:lpstr>  DATA CLEANING   PERCENTAGE OF MISSING VALUES IS 13.72  OF  DROPPING THE WRONGLY ENTERED ”1.9” CATEGORY  DROPPING CURRENT VERSION COLUMN  REMOVING ROWS WITH UNRATED CONTENT RATING  DROPPING THE Nan rating ROWS     </vt:lpstr>
      <vt:lpstr>DATA CLEANING   NO OF COLUMNS BEFORE CLEANING IS 13   NO OF COLUMNS AFTER CLEANING IS 12 </vt:lpstr>
      <vt:lpstr>GRAPH VISUALISATIONS</vt:lpstr>
      <vt:lpstr> GRAPH  VISUALIZATION</vt:lpstr>
      <vt:lpstr>GRAPH VISUALISATIONS</vt:lpstr>
      <vt:lpstr>GRAPH VISUALISATIONS</vt:lpstr>
      <vt:lpstr>GRAPH VISUALISATIONS</vt:lpstr>
      <vt:lpstr>RATING VS FREQUENCY HISTOGRAM PLOT</vt:lpstr>
      <vt:lpstr>Slide 11</vt:lpstr>
      <vt:lpstr>Slide 12</vt:lpstr>
      <vt:lpstr>Slide 13</vt:lpstr>
      <vt:lpstr>NUMBER OF INSTALLS FOR APPS WITH FULL RATINGS </vt:lpstr>
      <vt:lpstr>GENRES OF APPS WITH FULL RATING </vt:lpstr>
      <vt:lpstr>BOXPLOT FOR COMPARISON OF RATING AND CATEGORY </vt:lpstr>
      <vt:lpstr>NUMBER OF APPS INSTALLED BASED ON CONTENT RATING</vt:lpstr>
      <vt:lpstr>NORMALISATION  MEAN=0 VARIANCE=1</vt:lpstr>
      <vt:lpstr>NORMALISATION OF RATING</vt:lpstr>
      <vt:lpstr>BEFORE NORMALISATION</vt:lpstr>
      <vt:lpstr>BEFORE REMOVING OUTLIERS</vt:lpstr>
      <vt:lpstr>Q-Q PLOT FOR NORMALITY</vt:lpstr>
      <vt:lpstr>HYPOTHESIS TESTING</vt:lpstr>
      <vt:lpstr>Hypothesis testing | z test </vt:lpstr>
      <vt:lpstr>CORRELATION</vt:lpstr>
      <vt:lpstr>HEAT MAP INDICATING CORRELATION</vt:lpstr>
      <vt:lpstr>SCATTER PLOT FOR REVIEWS VS INSTALLS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GOOGLEPLAY STORE DATASET</dc:title>
  <dc:creator>Jayaraman V</dc:creator>
  <cp:lastModifiedBy>pc</cp:lastModifiedBy>
  <cp:revision>9</cp:revision>
  <dcterms:created xsi:type="dcterms:W3CDTF">2019-11-23T17:41:37Z</dcterms:created>
  <dcterms:modified xsi:type="dcterms:W3CDTF">2019-11-24T11:19:49Z</dcterms:modified>
</cp:coreProperties>
</file>