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58" r:id="rId4"/>
    <p:sldId id="259" r:id="rId5"/>
    <p:sldId id="260" r:id="rId6"/>
    <p:sldId id="261" r:id="rId7"/>
    <p:sldId id="270" r:id="rId8"/>
    <p:sldId id="271" r:id="rId9"/>
    <p:sldId id="272" r:id="rId10"/>
    <p:sldId id="268" r:id="rId11"/>
    <p:sldId id="269" r:id="rId12"/>
    <p:sldId id="27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055B940-0F28-40EA-A697-2D2F4AF1F8AE}" type="datetimeFigureOut">
              <a:rPr lang="en-IN" smtClean="0"/>
              <a:t>07-03-2024</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54DB2355-AE9F-4F19-AFEE-73DE5D4CF4CE}"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87988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55B940-0F28-40EA-A697-2D2F4AF1F8AE}" type="datetimeFigureOut">
              <a:rPr lang="en-IN" smtClean="0"/>
              <a:t>07-03-2024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DB2355-AE9F-4F19-AFEE-73DE5D4CF4CE}"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827106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55B940-0F28-40EA-A697-2D2F4AF1F8AE}" type="datetimeFigureOut">
              <a:rPr lang="en-IN" smtClean="0"/>
              <a:t>07-03-2024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DB2355-AE9F-4F19-AFEE-73DE5D4CF4CE}"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90568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55B940-0F28-40EA-A697-2D2F4AF1F8AE}" type="datetimeFigureOut">
              <a:rPr lang="en-IN" smtClean="0"/>
              <a:t>07-03-2024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DB2355-AE9F-4F19-AFEE-73DE5D4CF4CE}"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47227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55B940-0F28-40EA-A697-2D2F4AF1F8AE}" type="datetimeFigureOut">
              <a:rPr lang="en-IN" smtClean="0"/>
              <a:t>07-03-2024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DB2355-AE9F-4F19-AFEE-73DE5D4CF4CE}"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94729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55B940-0F28-40EA-A697-2D2F4AF1F8AE}" type="datetimeFigureOut">
              <a:rPr lang="en-IN" smtClean="0"/>
              <a:t>07-03-2024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DB2355-AE9F-4F19-AFEE-73DE5D4CF4CE}"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62224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55B940-0F28-40EA-A697-2D2F4AF1F8AE}" type="datetimeFigureOut">
              <a:rPr lang="en-IN" smtClean="0"/>
              <a:t>07-03-2024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4DB2355-AE9F-4F19-AFEE-73DE5D4CF4CE}"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64147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55B940-0F28-40EA-A697-2D2F4AF1F8AE}" type="datetimeFigureOut">
              <a:rPr lang="en-IN" smtClean="0"/>
              <a:t>07-03-2024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4DB2355-AE9F-4F19-AFEE-73DE5D4CF4CE}"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6155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55B940-0F28-40EA-A697-2D2F4AF1F8AE}" type="datetimeFigureOut">
              <a:rPr lang="en-IN" smtClean="0"/>
              <a:t>07-03-2024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4DB2355-AE9F-4F19-AFEE-73DE5D4CF4CE}" type="slidenum">
              <a:rPr lang="en-IN" smtClean="0"/>
              <a:t>‹#›</a:t>
            </a:fld>
            <a:endParaRPr lang="en-IN"/>
          </a:p>
        </p:txBody>
      </p:sp>
    </p:spTree>
    <p:extLst>
      <p:ext uri="{BB962C8B-B14F-4D97-AF65-F5344CB8AC3E}">
        <p14:creationId xmlns:p14="http://schemas.microsoft.com/office/powerpoint/2010/main" val="2485213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055B940-0F28-40EA-A697-2D2F4AF1F8AE}" type="datetimeFigureOut">
              <a:rPr lang="en-IN" smtClean="0"/>
              <a:t>07-03-2024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DB2355-AE9F-4F19-AFEE-73DE5D4CF4CE}"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23235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1055B940-0F28-40EA-A697-2D2F4AF1F8AE}" type="datetimeFigureOut">
              <a:rPr lang="en-IN" smtClean="0"/>
              <a:t>07-03-2024</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54DB2355-AE9F-4F19-AFEE-73DE5D4CF4CE}"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81163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055B940-0F28-40EA-A697-2D2F4AF1F8AE}" type="datetimeFigureOut">
              <a:rPr lang="en-IN" smtClean="0"/>
              <a:t>07-03-2024</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54DB2355-AE9F-4F19-AFEE-73DE5D4CF4CE}"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681390"/>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0A372073-DB6D-AB40-D727-B7B7CE2D715F}"/>
              </a:ext>
            </a:extLst>
          </p:cNvPr>
          <p:cNvSpPr>
            <a:spLocks noGrp="1"/>
          </p:cNvSpPr>
          <p:nvPr>
            <p:ph type="subTitle" idx="1"/>
          </p:nvPr>
        </p:nvSpPr>
        <p:spPr>
          <a:xfrm>
            <a:off x="425822" y="950259"/>
            <a:ext cx="11573435" cy="1981198"/>
          </a:xfrm>
        </p:spPr>
        <p:txBody>
          <a:bodyPr>
            <a:normAutofit/>
          </a:bodyPr>
          <a:lstStyle/>
          <a:p>
            <a:pPr algn="ctr"/>
            <a:r>
              <a:rPr lang="en-US" sz="2500" b="1" dirty="0">
                <a:effectLst/>
                <a:latin typeface="Times New Roman" panose="02020603050405020304" pitchFamily="18" charset="0"/>
                <a:ea typeface="Cambria" panose="02040503050406030204" pitchFamily="18" charset="0"/>
                <a:cs typeface="Cambria" panose="02040503050406030204" pitchFamily="18" charset="0"/>
              </a:rPr>
              <a:t>5G SMART DIABETES : TOWARD PERSONALIZED DIABETESDIAGNOSIS  </a:t>
            </a:r>
            <a:endParaRPr lang="en-IN" sz="2500" dirty="0">
              <a:effectLst/>
              <a:latin typeface="Cambria" panose="02040503050406030204" pitchFamily="18" charset="0"/>
              <a:ea typeface="Cambria" panose="02040503050406030204" pitchFamily="18" charset="0"/>
              <a:cs typeface="Cambria" panose="02040503050406030204" pitchFamily="18" charset="0"/>
            </a:endParaRPr>
          </a:p>
          <a:p>
            <a:pPr algn="ctr"/>
            <a:r>
              <a:rPr lang="en-US" sz="2500" b="1" dirty="0">
                <a:effectLst/>
                <a:latin typeface="Times New Roman" panose="02020603050405020304" pitchFamily="18" charset="0"/>
                <a:ea typeface="Cambria" panose="02040503050406030204" pitchFamily="18" charset="0"/>
                <a:cs typeface="Cambria" panose="02040503050406030204" pitchFamily="18" charset="0"/>
              </a:rPr>
              <a:t>WITH HEALTHCARE BIG DATA CLOUDS</a:t>
            </a:r>
            <a:endParaRPr lang="en-IN" sz="2500" dirty="0">
              <a:effectLst/>
              <a:latin typeface="Cambria" panose="02040503050406030204" pitchFamily="18" charset="0"/>
              <a:ea typeface="Cambria" panose="02040503050406030204" pitchFamily="18" charset="0"/>
              <a:cs typeface="Cambria" panose="02040503050406030204" pitchFamily="18" charset="0"/>
            </a:endParaRPr>
          </a:p>
          <a:p>
            <a:endParaRPr lang="en-IN" dirty="0"/>
          </a:p>
        </p:txBody>
      </p:sp>
    </p:spTree>
    <p:extLst>
      <p:ext uri="{BB962C8B-B14F-4D97-AF65-F5344CB8AC3E}">
        <p14:creationId xmlns:p14="http://schemas.microsoft.com/office/powerpoint/2010/main" val="1280292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CCFDE-08A5-23FC-E45F-44AD0664582A}"/>
              </a:ext>
            </a:extLst>
          </p:cNvPr>
          <p:cNvSpPr>
            <a:spLocks noGrp="1"/>
          </p:cNvSpPr>
          <p:nvPr>
            <p:ph type="title"/>
          </p:nvPr>
        </p:nvSpPr>
        <p:spPr/>
        <p:txBody>
          <a:bodyPr/>
          <a:lstStyle/>
          <a:p>
            <a:r>
              <a:rPr lang="en-IN" dirty="0"/>
              <a:t>5.4 Activity Diagram</a:t>
            </a:r>
          </a:p>
        </p:txBody>
      </p:sp>
      <p:sp>
        <p:nvSpPr>
          <p:cNvPr id="3" name="Content Placeholder 2">
            <a:extLst>
              <a:ext uri="{FF2B5EF4-FFF2-40B4-BE49-F238E27FC236}">
                <a16:creationId xmlns:a16="http://schemas.microsoft.com/office/drawing/2014/main" id="{90BC7043-5BD8-BDA4-79A2-61697BF716E6}"/>
              </a:ext>
            </a:extLst>
          </p:cNvPr>
          <p:cNvSpPr>
            <a:spLocks noGrp="1"/>
          </p:cNvSpPr>
          <p:nvPr>
            <p:ph idx="1"/>
          </p:nvPr>
        </p:nvSpPr>
        <p:spPr/>
        <p:txBody>
          <a:bodyPr/>
          <a:lstStyle/>
          <a:p>
            <a:endParaRPr lang="en-IN" dirty="0"/>
          </a:p>
        </p:txBody>
      </p:sp>
      <p:pic>
        <p:nvPicPr>
          <p:cNvPr id="4" name="Picture 3">
            <a:extLst>
              <a:ext uri="{FF2B5EF4-FFF2-40B4-BE49-F238E27FC236}">
                <a16:creationId xmlns:a16="http://schemas.microsoft.com/office/drawing/2014/main" id="{AE573D07-293C-A04A-1128-FF109287282A}"/>
              </a:ext>
            </a:extLst>
          </p:cNvPr>
          <p:cNvPicPr>
            <a:picLocks noChangeAspect="1"/>
          </p:cNvPicPr>
          <p:nvPr/>
        </p:nvPicPr>
        <p:blipFill>
          <a:blip r:embed="rId2"/>
          <a:stretch>
            <a:fillRect/>
          </a:stretch>
        </p:blipFill>
        <p:spPr>
          <a:xfrm>
            <a:off x="920623" y="1845234"/>
            <a:ext cx="6690412" cy="4188014"/>
          </a:xfrm>
          <a:prstGeom prst="rect">
            <a:avLst/>
          </a:prstGeom>
        </p:spPr>
      </p:pic>
    </p:spTree>
    <p:extLst>
      <p:ext uri="{BB962C8B-B14F-4D97-AF65-F5344CB8AC3E}">
        <p14:creationId xmlns:p14="http://schemas.microsoft.com/office/powerpoint/2010/main" val="194576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1C594-9217-DAA3-39AA-92A384BCD653}"/>
              </a:ext>
            </a:extLst>
          </p:cNvPr>
          <p:cNvSpPr>
            <a:spLocks noGrp="1"/>
          </p:cNvSpPr>
          <p:nvPr>
            <p:ph type="title"/>
          </p:nvPr>
        </p:nvSpPr>
        <p:spPr/>
        <p:txBody>
          <a:bodyPr/>
          <a:lstStyle/>
          <a:p>
            <a:r>
              <a:rPr lang="en-IN" dirty="0"/>
              <a:t>6.Conclusion</a:t>
            </a:r>
          </a:p>
        </p:txBody>
      </p:sp>
      <p:sp>
        <p:nvSpPr>
          <p:cNvPr id="3" name="Content Placeholder 2">
            <a:extLst>
              <a:ext uri="{FF2B5EF4-FFF2-40B4-BE49-F238E27FC236}">
                <a16:creationId xmlns:a16="http://schemas.microsoft.com/office/drawing/2014/main" id="{4CF3A6BC-9CCF-D165-FA86-766402012719}"/>
              </a:ext>
            </a:extLst>
          </p:cNvPr>
          <p:cNvSpPr>
            <a:spLocks noGrp="1"/>
          </p:cNvSpPr>
          <p:nvPr>
            <p:ph idx="1"/>
          </p:nvPr>
        </p:nvSpPr>
        <p:spPr/>
        <p:txBody>
          <a:bodyPr>
            <a:normAutofit/>
          </a:bodyPr>
          <a:lstStyle/>
          <a:p>
            <a:pPr>
              <a:lnSpc>
                <a:spcPct val="150000"/>
              </a:lnSpc>
            </a:pPr>
            <a:r>
              <a:rPr lang="en-US" sz="1700" dirty="0">
                <a:effectLst/>
                <a:latin typeface="Cambria" panose="02040503050406030204" pitchFamily="18" charset="0"/>
                <a:ea typeface="Cambria" panose="02040503050406030204" pitchFamily="18" charset="0"/>
              </a:rPr>
              <a:t> In this article, we first propose a 5G-Smart Diabetes system that includes a sensing layer, a personalized diagnosis layer, and a data sharing layer. Compared to Diabetes 1.0 and Diabetes 2.0, this system can achieve sustainable, cost-effective, and intelligence diabetes diagnosis. Then we propose a highly cost-efficient data sharing mechanism in social space and data space. In addition, using machine learning methods, we present a personalized data analysis model for 5G-Smart Diabetes. Finally, based on the smart clothing, smartphone and data center, we build a 5G-Smart Diabetes testbed. The experimental results show that our system can provide personalized diagnosis and treatment suggestions to patients.</a:t>
            </a:r>
            <a:endParaRPr lang="en-IN" sz="17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1512157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700DB-98E6-C468-0DA9-9125100D07BF}"/>
              </a:ext>
            </a:extLst>
          </p:cNvPr>
          <p:cNvSpPr>
            <a:spLocks noGrp="1"/>
          </p:cNvSpPr>
          <p:nvPr>
            <p:ph type="title"/>
          </p:nvPr>
        </p:nvSpPr>
        <p:spPr/>
        <p:txBody>
          <a:bodyPr/>
          <a:lstStyle/>
          <a:p>
            <a:r>
              <a:rPr lang="en-IN" dirty="0"/>
              <a:t>7. References</a:t>
            </a:r>
          </a:p>
        </p:txBody>
      </p:sp>
      <p:sp>
        <p:nvSpPr>
          <p:cNvPr id="3" name="Content Placeholder 2">
            <a:extLst>
              <a:ext uri="{FF2B5EF4-FFF2-40B4-BE49-F238E27FC236}">
                <a16:creationId xmlns:a16="http://schemas.microsoft.com/office/drawing/2014/main" id="{7FB1F16A-3BD4-4486-8370-7708D8E39FEC}"/>
              </a:ext>
            </a:extLst>
          </p:cNvPr>
          <p:cNvSpPr>
            <a:spLocks noGrp="1"/>
          </p:cNvSpPr>
          <p:nvPr>
            <p:ph idx="1"/>
          </p:nvPr>
        </p:nvSpPr>
        <p:spPr/>
        <p:txBody>
          <a:bodyPr>
            <a:normAutofit fontScale="70000" lnSpcReduction="20000"/>
          </a:bodyPr>
          <a:lstStyle/>
          <a:p>
            <a:pPr algn="just">
              <a:lnSpc>
                <a:spcPct val="150000"/>
              </a:lnSpc>
            </a:pPr>
            <a:r>
              <a:rPr lang="en-US" sz="1800" dirty="0">
                <a:effectLst/>
                <a:latin typeface="Cambria" panose="02040503050406030204" pitchFamily="18" charset="0"/>
                <a:ea typeface="Cambria" panose="02040503050406030204" pitchFamily="18" charset="0"/>
                <a:cs typeface="Cambria" panose="02040503050406030204" pitchFamily="18" charset="0"/>
              </a:rPr>
              <a:t>1. S. Mendis, “Global Status Report on Noncommunicable Diseases 2014,” WHO, tech. rep.; http://www.who.int/ </a:t>
            </a:r>
            <a:r>
              <a:rPr lang="en-US" sz="1800" dirty="0" err="1">
                <a:effectLst/>
                <a:latin typeface="Cambria" panose="02040503050406030204" pitchFamily="18" charset="0"/>
                <a:ea typeface="Cambria" panose="02040503050406030204" pitchFamily="18" charset="0"/>
                <a:cs typeface="Cambria" panose="02040503050406030204" pitchFamily="18" charset="0"/>
              </a:rPr>
              <a:t>nmh</a:t>
            </a:r>
            <a:r>
              <a:rPr lang="en-US" sz="1800" dirty="0">
                <a:effectLst/>
                <a:latin typeface="Cambria" panose="02040503050406030204" pitchFamily="18" charset="0"/>
                <a:ea typeface="Cambria" panose="02040503050406030204" pitchFamily="18" charset="0"/>
                <a:cs typeface="Cambria" panose="02040503050406030204" pitchFamily="18" charset="0"/>
              </a:rPr>
              <a:t>/publications/ncd-status-report-2014/</a:t>
            </a:r>
            <a:r>
              <a:rPr lang="en-US" sz="1800" dirty="0" err="1">
                <a:effectLst/>
                <a:latin typeface="Cambria" panose="02040503050406030204" pitchFamily="18" charset="0"/>
                <a:ea typeface="Cambria" panose="02040503050406030204" pitchFamily="18" charset="0"/>
                <a:cs typeface="Cambria" panose="02040503050406030204" pitchFamily="18" charset="0"/>
              </a:rPr>
              <a:t>en</a:t>
            </a:r>
            <a:r>
              <a:rPr lang="en-US" sz="1800" dirty="0">
                <a:effectLst/>
                <a:latin typeface="Cambria" panose="02040503050406030204" pitchFamily="18" charset="0"/>
                <a:ea typeface="Cambria" panose="02040503050406030204" pitchFamily="18" charset="0"/>
                <a:cs typeface="Cambria" panose="02040503050406030204" pitchFamily="18" charset="0"/>
              </a:rPr>
              <a:t>/, accessed Jan. 2015.</a:t>
            </a:r>
            <a:endParaRPr lang="en-IN" sz="1800" dirty="0">
              <a:effectLst/>
              <a:latin typeface="Cambria" panose="02040503050406030204" pitchFamily="18" charset="0"/>
              <a:ea typeface="Cambria" panose="02040503050406030204" pitchFamily="18" charset="0"/>
              <a:cs typeface="Cambria" panose="02040503050406030204" pitchFamily="18" charset="0"/>
            </a:endParaRPr>
          </a:p>
          <a:p>
            <a:pPr algn="just">
              <a:lnSpc>
                <a:spcPct val="150000"/>
              </a:lnSpc>
            </a:pPr>
            <a:r>
              <a:rPr lang="en-US" sz="1800" dirty="0">
                <a:effectLst/>
                <a:latin typeface="Cambria" panose="02040503050406030204" pitchFamily="18" charset="0"/>
                <a:ea typeface="Cambria" panose="02040503050406030204" pitchFamily="18" charset="0"/>
                <a:cs typeface="Cambria" panose="02040503050406030204" pitchFamily="18" charset="0"/>
              </a:rPr>
              <a:t>2. F. Florencia et </a:t>
            </a:r>
            <a:r>
              <a:rPr lang="en-US" sz="1800" dirty="0" err="1">
                <a:effectLst/>
                <a:latin typeface="Cambria" panose="02040503050406030204" pitchFamily="18" charset="0"/>
                <a:ea typeface="Cambria" panose="02040503050406030204" pitchFamily="18" charset="0"/>
                <a:cs typeface="Cambria" panose="02040503050406030204" pitchFamily="18" charset="0"/>
              </a:rPr>
              <a:t>al.,IDF</a:t>
            </a:r>
            <a:r>
              <a:rPr lang="en-US" sz="1800" dirty="0">
                <a:effectLst/>
                <a:latin typeface="Cambria" panose="02040503050406030204" pitchFamily="18" charset="0"/>
                <a:ea typeface="Cambria" panose="02040503050406030204" pitchFamily="18" charset="0"/>
                <a:cs typeface="Cambria" panose="02040503050406030204" pitchFamily="18" charset="0"/>
              </a:rPr>
              <a:t> Diabetes Atlas, 6th ed., Int’l. Diabetes Federation, tech. rep.; http://www.diabetesatlas.org/, accessed Jan. 2016. </a:t>
            </a:r>
            <a:endParaRPr lang="en-IN" sz="1800" dirty="0">
              <a:effectLst/>
              <a:latin typeface="Cambria" panose="02040503050406030204" pitchFamily="18" charset="0"/>
              <a:ea typeface="Cambria" panose="02040503050406030204" pitchFamily="18" charset="0"/>
              <a:cs typeface="Cambria" panose="02040503050406030204" pitchFamily="18" charset="0"/>
            </a:endParaRPr>
          </a:p>
          <a:p>
            <a:pPr algn="just">
              <a:lnSpc>
                <a:spcPct val="150000"/>
              </a:lnSpc>
            </a:pPr>
            <a:r>
              <a:rPr lang="en-US" sz="1800" dirty="0">
                <a:effectLst/>
                <a:latin typeface="Cambria" panose="02040503050406030204" pitchFamily="18" charset="0"/>
                <a:ea typeface="Cambria" panose="02040503050406030204" pitchFamily="18" charset="0"/>
                <a:cs typeface="Cambria" panose="02040503050406030204" pitchFamily="18" charset="0"/>
              </a:rPr>
              <a:t>3. M. Chen et al., “Disease Prediction by Machine Learning over Big Healthcare Data,” IEEE Access, vol. 5, June 2017, pp. 8869--79. </a:t>
            </a:r>
            <a:endParaRPr lang="en-IN" sz="1800" dirty="0">
              <a:effectLst/>
              <a:latin typeface="Cambria" panose="02040503050406030204" pitchFamily="18" charset="0"/>
              <a:ea typeface="Cambria" panose="02040503050406030204" pitchFamily="18" charset="0"/>
              <a:cs typeface="Cambria" panose="02040503050406030204" pitchFamily="18" charset="0"/>
            </a:endParaRPr>
          </a:p>
          <a:p>
            <a:pPr algn="just">
              <a:lnSpc>
                <a:spcPct val="150000"/>
              </a:lnSpc>
            </a:pPr>
            <a:r>
              <a:rPr lang="en-US" sz="1800" dirty="0">
                <a:effectLst/>
                <a:latin typeface="Cambria" panose="02040503050406030204" pitchFamily="18" charset="0"/>
                <a:ea typeface="Cambria" panose="02040503050406030204" pitchFamily="18" charset="0"/>
                <a:cs typeface="Cambria" panose="02040503050406030204" pitchFamily="18" charset="0"/>
              </a:rPr>
              <a:t>4. O. </a:t>
            </a:r>
            <a:r>
              <a:rPr lang="en-US" sz="1800" dirty="0" err="1">
                <a:effectLst/>
                <a:latin typeface="Cambria" panose="02040503050406030204" pitchFamily="18" charset="0"/>
                <a:ea typeface="Cambria" panose="02040503050406030204" pitchFamily="18" charset="0"/>
                <a:cs typeface="Cambria" panose="02040503050406030204" pitchFamily="18" charset="0"/>
              </a:rPr>
              <a:t>Geman</a:t>
            </a:r>
            <a:r>
              <a:rPr lang="en-US" sz="1800" dirty="0">
                <a:effectLst/>
                <a:latin typeface="Cambria" panose="02040503050406030204" pitchFamily="18" charset="0"/>
                <a:ea typeface="Cambria" panose="02040503050406030204" pitchFamily="18" charset="0"/>
                <a:cs typeface="Cambria" panose="02040503050406030204" pitchFamily="18" charset="0"/>
              </a:rPr>
              <a:t>, I. </a:t>
            </a:r>
            <a:r>
              <a:rPr lang="en-US" sz="1800" dirty="0" err="1">
                <a:effectLst/>
                <a:latin typeface="Cambria" panose="02040503050406030204" pitchFamily="18" charset="0"/>
                <a:ea typeface="Cambria" panose="02040503050406030204" pitchFamily="18" charset="0"/>
                <a:cs typeface="Cambria" panose="02040503050406030204" pitchFamily="18" charset="0"/>
              </a:rPr>
              <a:t>Chiuchisan</a:t>
            </a:r>
            <a:r>
              <a:rPr lang="en-US" sz="1800" dirty="0">
                <a:effectLst/>
                <a:latin typeface="Cambria" panose="02040503050406030204" pitchFamily="18" charset="0"/>
                <a:ea typeface="Cambria" panose="02040503050406030204" pitchFamily="18" charset="0"/>
                <a:cs typeface="Cambria" panose="02040503050406030204" pitchFamily="18" charset="0"/>
              </a:rPr>
              <a:t>, and R. </a:t>
            </a:r>
            <a:r>
              <a:rPr lang="en-US" sz="1800" dirty="0" err="1">
                <a:effectLst/>
                <a:latin typeface="Cambria" panose="02040503050406030204" pitchFamily="18" charset="0"/>
                <a:ea typeface="Cambria" panose="02040503050406030204" pitchFamily="18" charset="0"/>
                <a:cs typeface="Cambria" panose="02040503050406030204" pitchFamily="18" charset="0"/>
              </a:rPr>
              <a:t>Toderean</a:t>
            </a:r>
            <a:r>
              <a:rPr lang="en-US" sz="1800" dirty="0">
                <a:effectLst/>
                <a:latin typeface="Cambria" panose="02040503050406030204" pitchFamily="18" charset="0"/>
                <a:ea typeface="Cambria" panose="02040503050406030204" pitchFamily="18" charset="0"/>
                <a:cs typeface="Cambria" panose="02040503050406030204" pitchFamily="18" charset="0"/>
              </a:rPr>
              <a:t>, “Application of Adaptive Neuro-Fuzzy Inference System for Diabetes Classification and prediction},” Proc. 6th IEEE Int’l. Conf. E-Health and Bioengineering, Sinaia, Romania, July 2017, pp. 639--642. </a:t>
            </a:r>
            <a:endParaRPr lang="en-IN" sz="1800" dirty="0">
              <a:effectLst/>
              <a:latin typeface="Cambria" panose="02040503050406030204" pitchFamily="18" charset="0"/>
              <a:ea typeface="Cambria" panose="02040503050406030204" pitchFamily="18" charset="0"/>
              <a:cs typeface="Cambria" panose="02040503050406030204" pitchFamily="18" charset="0"/>
            </a:endParaRPr>
          </a:p>
          <a:p>
            <a:pPr algn="just">
              <a:lnSpc>
                <a:spcPct val="150000"/>
              </a:lnSpc>
            </a:pPr>
            <a:r>
              <a:rPr lang="en-US" sz="1800" dirty="0">
                <a:effectLst/>
                <a:latin typeface="Cambria" panose="02040503050406030204" pitchFamily="18" charset="0"/>
                <a:ea typeface="Cambria" panose="02040503050406030204" pitchFamily="18" charset="0"/>
                <a:cs typeface="Cambria" panose="02040503050406030204" pitchFamily="18" charset="0"/>
              </a:rPr>
              <a:t>5. S. Fong, et al. “Real-Time Decision Rules for Diabetes Therapy Management by Data Stream Mining,” IT Professional, vol. 26, no. 99, June 2017, pp. 1--8. </a:t>
            </a:r>
            <a:endParaRPr lang="en-IN" sz="1800" dirty="0">
              <a:effectLst/>
              <a:latin typeface="Cambria" panose="02040503050406030204" pitchFamily="18" charset="0"/>
              <a:ea typeface="Cambria" panose="02040503050406030204" pitchFamily="18" charset="0"/>
              <a:cs typeface="Cambria" panose="02040503050406030204" pitchFamily="18" charset="0"/>
            </a:endParaRPr>
          </a:p>
          <a:p>
            <a:pPr marL="0" indent="0">
              <a:buNone/>
            </a:pPr>
            <a:endParaRPr lang="en-IN" dirty="0"/>
          </a:p>
        </p:txBody>
      </p:sp>
    </p:spTree>
    <p:extLst>
      <p:ext uri="{BB962C8B-B14F-4D97-AF65-F5344CB8AC3E}">
        <p14:creationId xmlns:p14="http://schemas.microsoft.com/office/powerpoint/2010/main" val="2149092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52DE7-A1BF-1734-D296-AAEAEF17C0F3}"/>
              </a:ext>
            </a:extLst>
          </p:cNvPr>
          <p:cNvSpPr>
            <a:spLocks noGrp="1"/>
          </p:cNvSpPr>
          <p:nvPr>
            <p:ph type="title"/>
          </p:nvPr>
        </p:nvSpPr>
        <p:spPr/>
        <p:txBody>
          <a:bodyPr/>
          <a:lstStyle/>
          <a:p>
            <a:r>
              <a:rPr lang="en-US" dirty="0">
                <a:ea typeface="Tahoma" panose="020B0604030504040204" pitchFamily="34" charset="0"/>
                <a:cs typeface="Times New Roman" panose="02020603050405020304" pitchFamily="18" charset="0"/>
              </a:rPr>
              <a:t>2.Abstract</a:t>
            </a:r>
            <a:endParaRPr lang="en-IN" dirty="0">
              <a:ea typeface="Tahoma" panose="020B060403050404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D228F92-2725-DD3D-7117-5B117F6BC1BB}"/>
              </a:ext>
            </a:extLst>
          </p:cNvPr>
          <p:cNvSpPr>
            <a:spLocks noGrp="1"/>
          </p:cNvSpPr>
          <p:nvPr>
            <p:ph idx="1"/>
          </p:nvPr>
        </p:nvSpPr>
        <p:spPr/>
        <p:txBody>
          <a:bodyPr>
            <a:normAutofit/>
          </a:bodyPr>
          <a:lstStyle/>
          <a:p>
            <a:pPr marL="0" indent="0">
              <a:lnSpc>
                <a:spcPct val="120000"/>
              </a:lnSpc>
              <a:buNone/>
            </a:pPr>
            <a:r>
              <a:rPr lang="en-US" sz="1600" dirty="0"/>
              <a:t>	Recent advances in wireless networking and big data technologies, such as 5G networks, medical big data analytics, and the Internet of Things, along with recent developments in wearable computing and artificial intelligence, are enabling the development and implementation of innovative diabetes monitoring systems and applications. Due to the life-long and systematic harm suffered by diabetes patients, it is critical to design effective methods for the diagnosis and treatment of diabetes. Based on our comprehensive investigation, this article classifies those methods into Diabetes 1.0 and Diabetes 2.0, which exhibit deficiencies in terms of networking and intelligence. Thus, our goal is to design a sustainable, cost-effective, and intelligent diabetes diagnosis solution with personalized treatment.</a:t>
            </a:r>
          </a:p>
          <a:p>
            <a:pPr marL="0" indent="0">
              <a:lnSpc>
                <a:spcPct val="120000"/>
              </a:lnSpc>
              <a:buNone/>
            </a:pPr>
            <a:r>
              <a:rPr lang="en-US" sz="1400" dirty="0"/>
              <a:t>We first propose the 5G-Smart Diabetes system, which combines the state-of-the-art technologies such as wearable 2.0, machine learning, and big data to generate comprehensive sensing and analysis for patients suffering from diabetes. </a:t>
            </a:r>
            <a:endParaRPr lang="en-US" sz="1600" dirty="0">
              <a:latin typeface="Cambria" panose="02040503050406030204" pitchFamily="18" charset="0"/>
              <a:ea typeface="Cambria" panose="02040503050406030204" pitchFamily="18" charset="0"/>
              <a:cs typeface="Tahoma" panose="020B0604030504040204" pitchFamily="34" charset="0"/>
            </a:endParaRPr>
          </a:p>
        </p:txBody>
      </p:sp>
    </p:spTree>
    <p:extLst>
      <p:ext uri="{BB962C8B-B14F-4D97-AF65-F5344CB8AC3E}">
        <p14:creationId xmlns:p14="http://schemas.microsoft.com/office/powerpoint/2010/main" val="960354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E3FE5-136B-E2F5-C80A-F88894ED857F}"/>
              </a:ext>
            </a:extLst>
          </p:cNvPr>
          <p:cNvSpPr>
            <a:spLocks noGrp="1"/>
          </p:cNvSpPr>
          <p:nvPr>
            <p:ph type="title"/>
          </p:nvPr>
        </p:nvSpPr>
        <p:spPr/>
        <p:txBody>
          <a:bodyPr/>
          <a:lstStyle/>
          <a:p>
            <a:r>
              <a:rPr lang="en-IN" dirty="0"/>
              <a:t>3.Introduction </a:t>
            </a:r>
          </a:p>
        </p:txBody>
      </p:sp>
      <p:sp>
        <p:nvSpPr>
          <p:cNvPr id="3" name="Content Placeholder 2">
            <a:extLst>
              <a:ext uri="{FF2B5EF4-FFF2-40B4-BE49-F238E27FC236}">
                <a16:creationId xmlns:a16="http://schemas.microsoft.com/office/drawing/2014/main" id="{52B6ECF9-6512-1269-79DD-E384DF1250D4}"/>
              </a:ext>
            </a:extLst>
          </p:cNvPr>
          <p:cNvSpPr>
            <a:spLocks noGrp="1"/>
          </p:cNvSpPr>
          <p:nvPr>
            <p:ph idx="1"/>
          </p:nvPr>
        </p:nvSpPr>
        <p:spPr/>
        <p:txBody>
          <a:bodyPr>
            <a:normAutofit fontScale="85000" lnSpcReduction="10000"/>
          </a:bodyPr>
          <a:lstStyle/>
          <a:p>
            <a:pPr>
              <a:lnSpc>
                <a:spcPct val="100000"/>
              </a:lnSpc>
            </a:pPr>
            <a:r>
              <a:rPr lang="en-US" sz="1700" b="1" dirty="0">
                <a:latin typeface="Cambria" panose="02040503050406030204" pitchFamily="18" charset="0"/>
                <a:ea typeface="Cambria" panose="02040503050406030204" pitchFamily="18" charset="0"/>
              </a:rPr>
              <a:t>Nearly</a:t>
            </a:r>
            <a:r>
              <a:rPr lang="en-US" sz="1700" dirty="0">
                <a:latin typeface="Cambria" panose="02040503050406030204" pitchFamily="18" charset="0"/>
                <a:ea typeface="Cambria" panose="02040503050406030204" pitchFamily="18" charset="0"/>
              </a:rPr>
              <a:t> 8.5% of the global population, totaling 422 million individuals, suffer from diabetes, with type 2 diabetes mellitus comprising approximately 90% of cases .</a:t>
            </a:r>
          </a:p>
          <a:p>
            <a:pPr>
              <a:lnSpc>
                <a:spcPct val="100000"/>
              </a:lnSpc>
            </a:pPr>
            <a:r>
              <a:rPr lang="en-US" sz="1700" dirty="0">
                <a:latin typeface="Cambria" panose="02040503050406030204" pitchFamily="18" charset="0"/>
                <a:ea typeface="Cambria" panose="02040503050406030204" pitchFamily="18" charset="0"/>
              </a:rPr>
              <a:t>Alarming trends suggest an increase in diabetes among teenagers and youth , necessitating urgent improvements in prevention and treatment methods.</a:t>
            </a:r>
          </a:p>
          <a:p>
            <a:pPr>
              <a:lnSpc>
                <a:spcPct val="100000"/>
              </a:lnSpc>
            </a:pPr>
            <a:r>
              <a:rPr lang="en-US" sz="1700" dirty="0">
                <a:latin typeface="Cambria" panose="02040503050406030204" pitchFamily="18" charset="0"/>
                <a:ea typeface="Cambria" panose="02040503050406030204" pitchFamily="18" charset="0"/>
              </a:rPr>
              <a:t>Existing diabetes detection systems face several challenges:</a:t>
            </a:r>
          </a:p>
          <a:p>
            <a:pPr lvl="1">
              <a:lnSpc>
                <a:spcPct val="100000"/>
              </a:lnSpc>
            </a:pPr>
            <a:r>
              <a:rPr lang="en-US" sz="1500" dirty="0">
                <a:latin typeface="Cambria" panose="02040503050406030204" pitchFamily="18" charset="0"/>
                <a:ea typeface="Cambria" panose="02040503050406030204" pitchFamily="18" charset="0"/>
              </a:rPr>
              <a:t>Uncomfortable and lacking real-time data collection and continuous monitoring .</a:t>
            </a:r>
          </a:p>
          <a:p>
            <a:pPr lvl="1">
              <a:lnSpc>
                <a:spcPct val="100000"/>
              </a:lnSpc>
            </a:pPr>
            <a:r>
              <a:rPr lang="en-US" sz="1500" dirty="0">
                <a:latin typeface="Cambria" panose="02040503050406030204" pitchFamily="18" charset="0"/>
                <a:ea typeface="Cambria" panose="02040503050406030204" pitchFamily="18" charset="0"/>
              </a:rPr>
              <a:t>Lack of a data sharing mechanism and personalized big data analysis .</a:t>
            </a:r>
          </a:p>
          <a:p>
            <a:pPr lvl="1">
              <a:lnSpc>
                <a:spcPct val="100000"/>
              </a:lnSpc>
            </a:pPr>
            <a:r>
              <a:rPr lang="en-US" sz="1500" dirty="0">
                <a:latin typeface="Cambria" panose="02040503050406030204" pitchFamily="18" charset="0"/>
                <a:ea typeface="Cambria" panose="02040503050406030204" pitchFamily="18" charset="0"/>
              </a:rPr>
              <a:t>Absence of continuous suggestions for prevention, treatment, and supervision strategies .</a:t>
            </a:r>
          </a:p>
          <a:p>
            <a:pPr>
              <a:lnSpc>
                <a:spcPct val="100000"/>
              </a:lnSpc>
            </a:pPr>
            <a:r>
              <a:rPr lang="en-US" sz="1700" dirty="0">
                <a:latin typeface="Cambria" panose="02040503050406030204" pitchFamily="18" charset="0"/>
                <a:ea typeface="Cambria" panose="02040503050406030204" pitchFamily="18" charset="0"/>
              </a:rPr>
              <a:t>Introducing the 5G-Smart Diabetes system, a next-generation solution integrating novel technologies such as 5G mobile networks, machine learning, medical big data, social networking, and smart clothing .</a:t>
            </a:r>
          </a:p>
          <a:p>
            <a:pPr>
              <a:lnSpc>
                <a:spcPct val="100000"/>
              </a:lnSpc>
            </a:pPr>
            <a:r>
              <a:rPr lang="en-IN" sz="1700" dirty="0">
                <a:latin typeface="Cambria" panose="02040503050406030204" pitchFamily="18" charset="0"/>
                <a:ea typeface="Cambria" panose="02040503050406030204" pitchFamily="18" charset="0"/>
              </a:rPr>
              <a:t>The "5G" in 5G-Smart Diabetes signifies:</a:t>
            </a:r>
          </a:p>
          <a:p>
            <a:pPr lvl="1">
              <a:lnSpc>
                <a:spcPct val="100000"/>
              </a:lnSpc>
            </a:pPr>
            <a:r>
              <a:rPr lang="en-IN" sz="1500" dirty="0">
                <a:latin typeface="Cambria" panose="02040503050406030204" pitchFamily="18" charset="0"/>
                <a:ea typeface="Cambria" panose="02040503050406030204" pitchFamily="18" charset="0"/>
              </a:rPr>
              <a:t>Utilization of 5G technology for high-quality, continuous monitoring and treatment services, ensuring patient freedom.</a:t>
            </a:r>
          </a:p>
          <a:p>
            <a:pPr lvl="1">
              <a:lnSpc>
                <a:spcPct val="100000"/>
              </a:lnSpc>
            </a:pPr>
            <a:r>
              <a:rPr lang="en-IN" sz="1500" dirty="0">
                <a:latin typeface="Cambria" panose="02040503050406030204" pitchFamily="18" charset="0"/>
                <a:ea typeface="Cambria" panose="02040503050406030204" pitchFamily="18" charset="0"/>
              </a:rPr>
              <a:t>"5 goals" encompassing cost effectiveness, comfortability, personalization, sustainability, and smartness.</a:t>
            </a:r>
          </a:p>
        </p:txBody>
      </p:sp>
    </p:spTree>
    <p:extLst>
      <p:ext uri="{BB962C8B-B14F-4D97-AF65-F5344CB8AC3E}">
        <p14:creationId xmlns:p14="http://schemas.microsoft.com/office/powerpoint/2010/main" val="1523490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48811-AF90-C51B-A41F-30F13DB17F8F}"/>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EEF65D46-EBB5-1D8A-0AE2-1B52123188B6}"/>
              </a:ext>
            </a:extLst>
          </p:cNvPr>
          <p:cNvSpPr>
            <a:spLocks noGrp="1"/>
          </p:cNvSpPr>
          <p:nvPr>
            <p:ph idx="1"/>
          </p:nvPr>
        </p:nvSpPr>
        <p:spPr/>
        <p:txBody>
          <a:bodyPr>
            <a:normAutofit fontScale="92500" lnSpcReduction="10000"/>
          </a:bodyPr>
          <a:lstStyle/>
          <a:p>
            <a:r>
              <a:rPr lang="en-US" sz="1700" b="1" dirty="0">
                <a:latin typeface="Cambria" panose="02040503050406030204" pitchFamily="18" charset="0"/>
                <a:ea typeface="Cambria" panose="02040503050406030204" pitchFamily="18" charset="0"/>
              </a:rPr>
              <a:t>Cost Effectiveness</a:t>
            </a:r>
            <a:r>
              <a:rPr lang="en-US" sz="1700" dirty="0">
                <a:latin typeface="Cambria" panose="02040503050406030204" pitchFamily="18" charset="0"/>
                <a:ea typeface="Cambria" panose="02040503050406030204" pitchFamily="18" charset="0"/>
              </a:rPr>
              <a:t>: Achieved through healthy lifestyle promotion and out-of-hospital treatment.</a:t>
            </a:r>
          </a:p>
          <a:p>
            <a:r>
              <a:rPr lang="en-US" sz="1700" b="1" dirty="0">
                <a:latin typeface="Cambria" panose="02040503050406030204" pitchFamily="18" charset="0"/>
                <a:ea typeface="Cambria" panose="02040503050406030204" pitchFamily="18" charset="0"/>
              </a:rPr>
              <a:t>Comfortability</a:t>
            </a:r>
            <a:r>
              <a:rPr lang="en-US" sz="1700" dirty="0">
                <a:latin typeface="Cambria" panose="02040503050406030204" pitchFamily="18" charset="0"/>
                <a:ea typeface="Cambria" panose="02040503050406030204" pitchFamily="18" charset="0"/>
              </a:rPr>
              <a:t>: Integrated smart clothing, mobile phones, and portable monitoring devices for minimal disruption to daily activities.</a:t>
            </a:r>
          </a:p>
          <a:p>
            <a:r>
              <a:rPr lang="en-US" sz="1700" b="1" dirty="0">
                <a:latin typeface="Cambria" panose="02040503050406030204" pitchFamily="18" charset="0"/>
                <a:ea typeface="Cambria" panose="02040503050406030204" pitchFamily="18" charset="0"/>
              </a:rPr>
              <a:t>Personalization</a:t>
            </a:r>
            <a:r>
              <a:rPr lang="en-US" sz="1700" dirty="0">
                <a:latin typeface="Cambria" panose="02040503050406030204" pitchFamily="18" charset="0"/>
                <a:ea typeface="Cambria" panose="02040503050406030204" pitchFamily="18" charset="0"/>
              </a:rPr>
              <a:t>: Utilized machine learning for personalized diagnosis and treatment based on individualized data.</a:t>
            </a:r>
          </a:p>
          <a:p>
            <a:r>
              <a:rPr lang="en-US" sz="1700" b="1" dirty="0">
                <a:latin typeface="Cambria" panose="02040503050406030204" pitchFamily="18" charset="0"/>
                <a:ea typeface="Cambria" panose="02040503050406030204" pitchFamily="18" charset="0"/>
              </a:rPr>
              <a:t>Sustainability</a:t>
            </a:r>
            <a:r>
              <a:rPr lang="en-US" sz="1700" dirty="0">
                <a:latin typeface="Cambria" panose="02040503050406030204" pitchFamily="18" charset="0"/>
                <a:ea typeface="Cambria" panose="02040503050406030204" pitchFamily="18" charset="0"/>
              </a:rPr>
              <a:t>: Continuous data collection, analysis, and effective information sharing among stakeholders.</a:t>
            </a:r>
          </a:p>
          <a:p>
            <a:r>
              <a:rPr lang="en-US" sz="1700" b="1" dirty="0">
                <a:latin typeface="Cambria" panose="02040503050406030204" pitchFamily="18" charset="0"/>
                <a:ea typeface="Cambria" panose="02040503050406030204" pitchFamily="18" charset="0"/>
              </a:rPr>
              <a:t>Smartness</a:t>
            </a:r>
            <a:r>
              <a:rPr lang="en-US" sz="1700" dirty="0">
                <a:latin typeface="Cambria" panose="02040503050406030204" pitchFamily="18" charset="0"/>
                <a:ea typeface="Cambria" panose="02040503050406030204" pitchFamily="18" charset="0"/>
              </a:rPr>
              <a:t>: Utilized cognitive intelligence for early detection, prevention, and personalized treatment.</a:t>
            </a:r>
          </a:p>
          <a:p>
            <a:r>
              <a:rPr lang="en-US" sz="1700" dirty="0">
                <a:latin typeface="Cambria" panose="02040503050406030204" pitchFamily="18" charset="0"/>
                <a:ea typeface="Cambria" panose="02040503050406030204" pitchFamily="18" charset="0"/>
              </a:rPr>
              <a:t>The presentation will cover the system architecture, data sharing mechanism, personalized data analysis model, introduction of the 5G-Smart Diabetes testbed, and conclusion.</a:t>
            </a:r>
            <a:endParaRPr lang="en-IN" sz="17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879335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CF2C4-C2F4-E502-A045-FCF1483775BB}"/>
              </a:ext>
            </a:extLst>
          </p:cNvPr>
          <p:cNvSpPr>
            <a:spLocks noGrp="1"/>
          </p:cNvSpPr>
          <p:nvPr>
            <p:ph type="title"/>
          </p:nvPr>
        </p:nvSpPr>
        <p:spPr/>
        <p:txBody>
          <a:bodyPr/>
          <a:lstStyle/>
          <a:p>
            <a:r>
              <a:rPr lang="en-IN" dirty="0"/>
              <a:t>4.Literature Survey ( Existing Methods)</a:t>
            </a:r>
          </a:p>
        </p:txBody>
      </p:sp>
      <p:sp>
        <p:nvSpPr>
          <p:cNvPr id="3" name="Content Placeholder 2">
            <a:extLst>
              <a:ext uri="{FF2B5EF4-FFF2-40B4-BE49-F238E27FC236}">
                <a16:creationId xmlns:a16="http://schemas.microsoft.com/office/drawing/2014/main" id="{7FF4A0C9-9641-1B07-6435-259D4F5FAF62}"/>
              </a:ext>
            </a:extLst>
          </p:cNvPr>
          <p:cNvSpPr>
            <a:spLocks noGrp="1"/>
          </p:cNvSpPr>
          <p:nvPr>
            <p:ph idx="1"/>
          </p:nvPr>
        </p:nvSpPr>
        <p:spPr/>
        <p:txBody>
          <a:bodyPr>
            <a:normAutofit fontScale="25000" lnSpcReduction="20000"/>
          </a:bodyPr>
          <a:lstStyle/>
          <a:p>
            <a:pPr algn="l">
              <a:lnSpc>
                <a:spcPct val="120000"/>
              </a:lnSpc>
              <a:buFont typeface="+mj-lt"/>
              <a:buAutoNum type="arabicPeriod"/>
            </a:pPr>
            <a:r>
              <a:rPr lang="en-US" sz="6400" b="1" i="0" dirty="0">
                <a:solidFill>
                  <a:srgbClr val="0D0D0D"/>
                </a:solidFill>
                <a:effectLst/>
                <a:latin typeface="Cambria" panose="02040503050406030204" pitchFamily="18" charset="0"/>
                <a:ea typeface="Cambria" panose="02040503050406030204" pitchFamily="18" charset="0"/>
              </a:rPr>
              <a:t>Global Status Report on Noncommunicable Diseases 2014</a:t>
            </a:r>
            <a:endParaRPr lang="en-US" sz="6400" b="0" i="0" dirty="0">
              <a:solidFill>
                <a:srgbClr val="0D0D0D"/>
              </a:solidFill>
              <a:effectLst/>
              <a:latin typeface="Cambria" panose="02040503050406030204" pitchFamily="18" charset="0"/>
              <a:ea typeface="Cambria" panose="02040503050406030204" pitchFamily="18" charset="0"/>
            </a:endParaRPr>
          </a:p>
          <a:p>
            <a:pPr lvl="1">
              <a:lnSpc>
                <a:spcPct val="120000"/>
              </a:lnSpc>
            </a:pPr>
            <a:r>
              <a:rPr lang="en-US" sz="6400" b="0" i="0" dirty="0">
                <a:solidFill>
                  <a:srgbClr val="0D0D0D"/>
                </a:solidFill>
                <a:effectLst/>
                <a:latin typeface="Cambria" panose="02040503050406030204" pitchFamily="18" charset="0"/>
                <a:ea typeface="Cambria" panose="02040503050406030204" pitchFamily="18" charset="0"/>
              </a:rPr>
              <a:t>Provides insights into the global landscape of noncommunicable diseases, including diabetes.</a:t>
            </a:r>
          </a:p>
          <a:p>
            <a:pPr algn="l">
              <a:lnSpc>
                <a:spcPct val="120000"/>
              </a:lnSpc>
              <a:buFont typeface="+mj-lt"/>
              <a:buAutoNum type="arabicPeriod"/>
            </a:pPr>
            <a:r>
              <a:rPr lang="en-US" sz="6400" b="1" i="0" dirty="0">
                <a:solidFill>
                  <a:srgbClr val="0D0D0D"/>
                </a:solidFill>
                <a:effectLst/>
                <a:latin typeface="Cambria" panose="02040503050406030204" pitchFamily="18" charset="0"/>
                <a:ea typeface="Cambria" panose="02040503050406030204" pitchFamily="18" charset="0"/>
              </a:rPr>
              <a:t>IDF Diabetes Atlas, 6th ed.</a:t>
            </a:r>
            <a:endParaRPr lang="en-US" sz="6400" b="0" i="0" dirty="0">
              <a:solidFill>
                <a:srgbClr val="0D0D0D"/>
              </a:solidFill>
              <a:effectLst/>
              <a:latin typeface="Cambria" panose="02040503050406030204" pitchFamily="18" charset="0"/>
              <a:ea typeface="Cambria" panose="02040503050406030204" pitchFamily="18" charset="0"/>
            </a:endParaRPr>
          </a:p>
          <a:p>
            <a:pPr lvl="1">
              <a:lnSpc>
                <a:spcPct val="120000"/>
              </a:lnSpc>
            </a:pPr>
            <a:r>
              <a:rPr lang="en-US" sz="6400" b="0" i="0" dirty="0">
                <a:solidFill>
                  <a:srgbClr val="0D0D0D"/>
                </a:solidFill>
                <a:effectLst/>
                <a:latin typeface="Cambria" panose="02040503050406030204" pitchFamily="18" charset="0"/>
                <a:ea typeface="Cambria" panose="02040503050406030204" pitchFamily="18" charset="0"/>
              </a:rPr>
              <a:t>Offers comprehensive data and statistics on the prevalence and impact of diabetes worldwide.</a:t>
            </a:r>
          </a:p>
          <a:p>
            <a:pPr algn="l">
              <a:lnSpc>
                <a:spcPct val="120000"/>
              </a:lnSpc>
              <a:buFont typeface="+mj-lt"/>
              <a:buAutoNum type="arabicPeriod"/>
            </a:pPr>
            <a:r>
              <a:rPr lang="en-US" sz="6400" b="1" i="0" dirty="0">
                <a:solidFill>
                  <a:srgbClr val="0D0D0D"/>
                </a:solidFill>
                <a:effectLst/>
                <a:latin typeface="Cambria" panose="02040503050406030204" pitchFamily="18" charset="0"/>
                <a:ea typeface="Cambria" panose="02040503050406030204" pitchFamily="18" charset="0"/>
              </a:rPr>
              <a:t>Disease Prediction by Machine Learning over Big Healthcare Data</a:t>
            </a:r>
            <a:endParaRPr lang="en-US" sz="6400" b="0" i="0" dirty="0">
              <a:solidFill>
                <a:srgbClr val="0D0D0D"/>
              </a:solidFill>
              <a:effectLst/>
              <a:latin typeface="Cambria" panose="02040503050406030204" pitchFamily="18" charset="0"/>
              <a:ea typeface="Cambria" panose="02040503050406030204" pitchFamily="18" charset="0"/>
            </a:endParaRPr>
          </a:p>
          <a:p>
            <a:pPr lvl="1">
              <a:lnSpc>
                <a:spcPct val="120000"/>
              </a:lnSpc>
            </a:pPr>
            <a:r>
              <a:rPr lang="en-US" sz="6400" b="0" i="0" dirty="0">
                <a:solidFill>
                  <a:srgbClr val="0D0D0D"/>
                </a:solidFill>
                <a:effectLst/>
                <a:latin typeface="Cambria" panose="02040503050406030204" pitchFamily="18" charset="0"/>
                <a:ea typeface="Cambria" panose="02040503050406030204" pitchFamily="18" charset="0"/>
              </a:rPr>
              <a:t>Explores the application of machine learning techniques in predicting disease outcomes using extensive healthcare data.</a:t>
            </a:r>
          </a:p>
          <a:p>
            <a:pPr algn="l">
              <a:lnSpc>
                <a:spcPct val="120000"/>
              </a:lnSpc>
              <a:buFont typeface="+mj-lt"/>
              <a:buAutoNum type="arabicPeriod"/>
            </a:pPr>
            <a:r>
              <a:rPr lang="en-US" sz="6400" b="1" i="0" dirty="0">
                <a:solidFill>
                  <a:srgbClr val="0D0D0D"/>
                </a:solidFill>
                <a:effectLst/>
                <a:latin typeface="Cambria" panose="02040503050406030204" pitchFamily="18" charset="0"/>
                <a:ea typeface="Cambria" panose="02040503050406030204" pitchFamily="18" charset="0"/>
              </a:rPr>
              <a:t>Application of Adaptive Neuro-Fuzzy Inference System for Diabetes Classification and Prediction</a:t>
            </a:r>
            <a:endParaRPr lang="en-US" sz="6400" b="0" i="0" dirty="0">
              <a:solidFill>
                <a:srgbClr val="0D0D0D"/>
              </a:solidFill>
              <a:effectLst/>
              <a:latin typeface="Cambria" panose="02040503050406030204" pitchFamily="18" charset="0"/>
              <a:ea typeface="Cambria" panose="02040503050406030204" pitchFamily="18" charset="0"/>
            </a:endParaRPr>
          </a:p>
          <a:p>
            <a:pPr lvl="1">
              <a:lnSpc>
                <a:spcPct val="120000"/>
              </a:lnSpc>
            </a:pPr>
            <a:r>
              <a:rPr lang="en-US" sz="6400" b="0" i="0" dirty="0">
                <a:solidFill>
                  <a:srgbClr val="0D0D0D"/>
                </a:solidFill>
                <a:effectLst/>
                <a:latin typeface="Cambria" panose="02040503050406030204" pitchFamily="18" charset="0"/>
                <a:ea typeface="Cambria" panose="02040503050406030204" pitchFamily="18" charset="0"/>
              </a:rPr>
              <a:t>Investigates the use of adaptive neuro-fuzzy inference systems for classifying and predicting diabetes.</a:t>
            </a:r>
          </a:p>
          <a:p>
            <a:pPr algn="l">
              <a:lnSpc>
                <a:spcPct val="120000"/>
              </a:lnSpc>
              <a:buFont typeface="+mj-lt"/>
              <a:buAutoNum type="arabicPeriod"/>
            </a:pPr>
            <a:r>
              <a:rPr lang="en-US" sz="6400" b="1" i="0" dirty="0">
                <a:solidFill>
                  <a:srgbClr val="0D0D0D"/>
                </a:solidFill>
                <a:effectLst/>
                <a:latin typeface="Cambria" panose="02040503050406030204" pitchFamily="18" charset="0"/>
                <a:ea typeface="Cambria" panose="02040503050406030204" pitchFamily="18" charset="0"/>
              </a:rPr>
              <a:t>Real-Time Decision Rules for Diabetes Therapy Management by Data Stream Mining</a:t>
            </a:r>
            <a:endParaRPr lang="en-US" sz="6400" b="0" i="0" dirty="0">
              <a:solidFill>
                <a:srgbClr val="0D0D0D"/>
              </a:solidFill>
              <a:effectLst/>
              <a:latin typeface="Cambria" panose="02040503050406030204" pitchFamily="18" charset="0"/>
              <a:ea typeface="Cambria" panose="02040503050406030204" pitchFamily="18" charset="0"/>
            </a:endParaRPr>
          </a:p>
          <a:p>
            <a:pPr lvl="1">
              <a:lnSpc>
                <a:spcPct val="120000"/>
              </a:lnSpc>
            </a:pPr>
            <a:r>
              <a:rPr lang="en-US" sz="6400" b="0" i="0" dirty="0">
                <a:solidFill>
                  <a:srgbClr val="0D0D0D"/>
                </a:solidFill>
                <a:effectLst/>
                <a:latin typeface="Cambria" panose="02040503050406030204" pitchFamily="18" charset="0"/>
                <a:ea typeface="Cambria" panose="02040503050406030204" pitchFamily="18" charset="0"/>
              </a:rPr>
              <a:t>Examines real-time decision rules and data stream mining techniques for managing diabetes therapy effectively.</a:t>
            </a:r>
          </a:p>
        </p:txBody>
      </p:sp>
    </p:spTree>
    <p:extLst>
      <p:ext uri="{BB962C8B-B14F-4D97-AF65-F5344CB8AC3E}">
        <p14:creationId xmlns:p14="http://schemas.microsoft.com/office/powerpoint/2010/main" val="1957240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7D1B1-33E8-32D7-6334-C0AFD4C2B9B5}"/>
              </a:ext>
            </a:extLst>
          </p:cNvPr>
          <p:cNvSpPr>
            <a:spLocks noGrp="1"/>
          </p:cNvSpPr>
          <p:nvPr>
            <p:ph type="title"/>
          </p:nvPr>
        </p:nvSpPr>
        <p:spPr/>
        <p:txBody>
          <a:bodyPr/>
          <a:lstStyle/>
          <a:p>
            <a:r>
              <a:rPr lang="en-IN" dirty="0"/>
              <a:t>5.Proposed method</a:t>
            </a:r>
          </a:p>
        </p:txBody>
      </p:sp>
      <p:sp>
        <p:nvSpPr>
          <p:cNvPr id="5" name="Content Placeholder 4">
            <a:extLst>
              <a:ext uri="{FF2B5EF4-FFF2-40B4-BE49-F238E27FC236}">
                <a16:creationId xmlns:a16="http://schemas.microsoft.com/office/drawing/2014/main" id="{96460EE6-C5A6-9854-9D0E-AAABA669E3AD}"/>
              </a:ext>
            </a:extLst>
          </p:cNvPr>
          <p:cNvSpPr>
            <a:spLocks noGrp="1"/>
          </p:cNvSpPr>
          <p:nvPr>
            <p:ph idx="1"/>
          </p:nvPr>
        </p:nvSpPr>
        <p:spPr/>
        <p:txBody>
          <a:bodyPr/>
          <a:lstStyle/>
          <a:p>
            <a:endParaRPr lang="en-IN" dirty="0"/>
          </a:p>
        </p:txBody>
      </p:sp>
      <p:pic>
        <p:nvPicPr>
          <p:cNvPr id="6" name="Picture 5">
            <a:extLst>
              <a:ext uri="{FF2B5EF4-FFF2-40B4-BE49-F238E27FC236}">
                <a16:creationId xmlns:a16="http://schemas.microsoft.com/office/drawing/2014/main" id="{F3AD2F21-213E-20B2-960B-8F6E56A6B359}"/>
              </a:ext>
            </a:extLst>
          </p:cNvPr>
          <p:cNvPicPr>
            <a:picLocks noChangeAspect="1"/>
          </p:cNvPicPr>
          <p:nvPr/>
        </p:nvPicPr>
        <p:blipFill>
          <a:blip r:embed="rId2"/>
          <a:stretch>
            <a:fillRect/>
          </a:stretch>
        </p:blipFill>
        <p:spPr>
          <a:xfrm>
            <a:off x="909918" y="1825625"/>
            <a:ext cx="9969273" cy="3934805"/>
          </a:xfrm>
          <a:prstGeom prst="rect">
            <a:avLst/>
          </a:prstGeom>
        </p:spPr>
      </p:pic>
    </p:spTree>
    <p:extLst>
      <p:ext uri="{BB962C8B-B14F-4D97-AF65-F5344CB8AC3E}">
        <p14:creationId xmlns:p14="http://schemas.microsoft.com/office/powerpoint/2010/main" val="3486005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F8F31-9523-6280-B123-E87CDF7BF83C}"/>
              </a:ext>
            </a:extLst>
          </p:cNvPr>
          <p:cNvSpPr>
            <a:spLocks noGrp="1"/>
          </p:cNvSpPr>
          <p:nvPr>
            <p:ph type="title"/>
          </p:nvPr>
        </p:nvSpPr>
        <p:spPr/>
        <p:txBody>
          <a:bodyPr/>
          <a:lstStyle/>
          <a:p>
            <a:r>
              <a:rPr lang="en-IN" dirty="0"/>
              <a:t>5.1 </a:t>
            </a:r>
            <a:r>
              <a:rPr lang="en-US" dirty="0"/>
              <a:t>Overview of 5G-Smart Diabetes Architecture</a:t>
            </a:r>
            <a:endParaRPr lang="en-IN" dirty="0"/>
          </a:p>
        </p:txBody>
      </p:sp>
      <p:sp>
        <p:nvSpPr>
          <p:cNvPr id="3" name="Content Placeholder 2">
            <a:extLst>
              <a:ext uri="{FF2B5EF4-FFF2-40B4-BE49-F238E27FC236}">
                <a16:creationId xmlns:a16="http://schemas.microsoft.com/office/drawing/2014/main" id="{20280690-B01D-AFE7-87DA-90986F423583}"/>
              </a:ext>
            </a:extLst>
          </p:cNvPr>
          <p:cNvSpPr>
            <a:spLocks noGrp="1"/>
          </p:cNvSpPr>
          <p:nvPr>
            <p:ph idx="1"/>
          </p:nvPr>
        </p:nvSpPr>
        <p:spPr/>
        <p:txBody>
          <a:bodyPr>
            <a:normAutofit fontScale="85000" lnSpcReduction="10000"/>
          </a:bodyPr>
          <a:lstStyle/>
          <a:p>
            <a:r>
              <a:rPr lang="en-IN" sz="1700" b="1" dirty="0">
                <a:latin typeface="Cambria" panose="02040503050406030204" pitchFamily="18" charset="0"/>
                <a:ea typeface="Cambria" panose="02040503050406030204" pitchFamily="18" charset="0"/>
              </a:rPr>
              <a:t>Introduction</a:t>
            </a:r>
            <a:r>
              <a:rPr lang="en-IN" sz="1700" dirty="0">
                <a:latin typeface="Cambria" panose="02040503050406030204" pitchFamily="18" charset="0"/>
                <a:ea typeface="Cambria" panose="02040503050406030204" pitchFamily="18" charset="0"/>
              </a:rPr>
              <a:t>:</a:t>
            </a:r>
          </a:p>
          <a:p>
            <a:pPr lvl="1"/>
            <a:r>
              <a:rPr lang="en-IN" sz="1700" dirty="0">
                <a:latin typeface="Cambria" panose="02040503050406030204" pitchFamily="18" charset="0"/>
                <a:ea typeface="Cambria" panose="02040503050406030204" pitchFamily="18" charset="0"/>
              </a:rPr>
              <a:t>Revolutionizing diabetes management.</a:t>
            </a:r>
          </a:p>
          <a:p>
            <a:pPr lvl="1"/>
            <a:r>
              <a:rPr lang="en-IN" sz="1700" dirty="0">
                <a:latin typeface="Cambria" panose="02040503050406030204" pitchFamily="18" charset="0"/>
                <a:ea typeface="Cambria" panose="02040503050406030204" pitchFamily="18" charset="0"/>
              </a:rPr>
              <a:t>Focuses on prevention and post-hospitalization treatment.</a:t>
            </a:r>
          </a:p>
          <a:p>
            <a:r>
              <a:rPr lang="en-IN" sz="1700" b="1" dirty="0">
                <a:latin typeface="Cambria" panose="02040503050406030204" pitchFamily="18" charset="0"/>
                <a:ea typeface="Cambria" panose="02040503050406030204" pitchFamily="18" charset="0"/>
              </a:rPr>
              <a:t>Key Components:</a:t>
            </a:r>
          </a:p>
          <a:p>
            <a:pPr lvl="1"/>
            <a:r>
              <a:rPr lang="en-IN" sz="1700" dirty="0">
                <a:latin typeface="Cambria" panose="02040503050406030204" pitchFamily="18" charset="0"/>
                <a:ea typeface="Cambria" panose="02040503050406030204" pitchFamily="18" charset="0"/>
              </a:rPr>
              <a:t>Sensing Layer: Collects comprehensive physiological data.</a:t>
            </a:r>
          </a:p>
          <a:p>
            <a:pPr lvl="1"/>
            <a:r>
              <a:rPr lang="en-IN" sz="1700" dirty="0">
                <a:latin typeface="Cambria" panose="02040503050406030204" pitchFamily="18" charset="0"/>
                <a:ea typeface="Cambria" panose="02040503050406030204" pitchFamily="18" charset="0"/>
              </a:rPr>
              <a:t>Personalized Diagnosis Layer: Utilizes machine learning for personalized analysis.</a:t>
            </a:r>
          </a:p>
          <a:p>
            <a:pPr lvl="1"/>
            <a:r>
              <a:rPr lang="en-IN" sz="1700" dirty="0">
                <a:latin typeface="Cambria" panose="02040503050406030204" pitchFamily="18" charset="0"/>
                <a:ea typeface="Cambria" panose="02040503050406030204" pitchFamily="18" charset="0"/>
              </a:rPr>
              <a:t>Data Sharing Layer: Facilitates efficient data sharing among patients and healthcare providers.</a:t>
            </a:r>
          </a:p>
          <a:p>
            <a:pPr marL="0" indent="0">
              <a:buNone/>
            </a:pPr>
            <a:r>
              <a:rPr lang="en-IN" sz="1700" b="1" dirty="0">
                <a:latin typeface="Cambria" panose="02040503050406030204" pitchFamily="18" charset="0"/>
                <a:ea typeface="Cambria" panose="02040503050406030204" pitchFamily="18" charset="0"/>
              </a:rPr>
              <a:t>Advantages:</a:t>
            </a:r>
          </a:p>
          <a:p>
            <a:pPr lvl="1"/>
            <a:r>
              <a:rPr lang="en-IN" sz="1700" dirty="0">
                <a:latin typeface="Cambria" panose="02040503050406030204" pitchFamily="18" charset="0"/>
                <a:ea typeface="Cambria" panose="02040503050406030204" pitchFamily="18" charset="0"/>
              </a:rPr>
              <a:t>Enhanced monitoring beyond blood glucose.</a:t>
            </a:r>
          </a:p>
          <a:p>
            <a:pPr lvl="1"/>
            <a:r>
              <a:rPr lang="en-IN" sz="1700" dirty="0">
                <a:latin typeface="Cambria" panose="02040503050406030204" pitchFamily="18" charset="0"/>
                <a:ea typeface="Cambria" panose="02040503050406030204" pitchFamily="18" charset="0"/>
              </a:rPr>
              <a:t>Intelligent diagnosis for personalized treatment.</a:t>
            </a:r>
          </a:p>
          <a:p>
            <a:pPr lvl="1"/>
            <a:r>
              <a:rPr lang="en-IN" sz="1700" dirty="0">
                <a:latin typeface="Cambria" panose="02040503050406030204" pitchFamily="18" charset="0"/>
                <a:ea typeface="Cambria" panose="02040503050406030204" pitchFamily="18" charset="0"/>
              </a:rPr>
              <a:t>Efficient data sharing for better care.</a:t>
            </a:r>
          </a:p>
        </p:txBody>
      </p:sp>
    </p:spTree>
    <p:extLst>
      <p:ext uri="{BB962C8B-B14F-4D97-AF65-F5344CB8AC3E}">
        <p14:creationId xmlns:p14="http://schemas.microsoft.com/office/powerpoint/2010/main" val="1495358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CB13E-CFF4-9D29-EE87-F8B89EFB28D4}"/>
              </a:ext>
            </a:extLst>
          </p:cNvPr>
          <p:cNvSpPr>
            <a:spLocks noGrp="1"/>
          </p:cNvSpPr>
          <p:nvPr>
            <p:ph type="title"/>
          </p:nvPr>
        </p:nvSpPr>
        <p:spPr/>
        <p:txBody>
          <a:bodyPr/>
          <a:lstStyle/>
          <a:p>
            <a:r>
              <a:rPr lang="en-IN" dirty="0"/>
              <a:t>5.2  System Architecture</a:t>
            </a:r>
          </a:p>
        </p:txBody>
      </p:sp>
      <p:sp>
        <p:nvSpPr>
          <p:cNvPr id="3" name="Content Placeholder 2">
            <a:extLst>
              <a:ext uri="{FF2B5EF4-FFF2-40B4-BE49-F238E27FC236}">
                <a16:creationId xmlns:a16="http://schemas.microsoft.com/office/drawing/2014/main" id="{5D58EF41-C72E-CC70-BB12-69290153EA6F}"/>
              </a:ext>
            </a:extLst>
          </p:cNvPr>
          <p:cNvSpPr>
            <a:spLocks noGrp="1"/>
          </p:cNvSpPr>
          <p:nvPr>
            <p:ph idx="1"/>
          </p:nvPr>
        </p:nvSpPr>
        <p:spPr/>
        <p:txBody>
          <a:bodyPr>
            <a:normAutofit lnSpcReduction="10000"/>
          </a:bodyPr>
          <a:lstStyle/>
          <a:p>
            <a:pPr algn="l">
              <a:buFont typeface="Arial" panose="020B0604020202020204" pitchFamily="34" charset="0"/>
              <a:buChar char="•"/>
            </a:pPr>
            <a:r>
              <a:rPr lang="en-IN" sz="1700" b="1" i="0" dirty="0">
                <a:solidFill>
                  <a:srgbClr val="0D0D0D"/>
                </a:solidFill>
                <a:effectLst/>
                <a:latin typeface="Cambria" panose="02040503050406030204" pitchFamily="18" charset="0"/>
                <a:ea typeface="Cambria" panose="02040503050406030204" pitchFamily="18" charset="0"/>
              </a:rPr>
              <a:t>Sensing Layer</a:t>
            </a:r>
            <a:r>
              <a:rPr lang="en-IN" sz="1700" b="0" i="0" dirty="0">
                <a:solidFill>
                  <a:srgbClr val="0D0D0D"/>
                </a:solidFill>
                <a:effectLst/>
                <a:latin typeface="Cambria" panose="02040503050406030204" pitchFamily="18" charset="0"/>
                <a:ea typeface="Cambria" panose="02040503050406030204" pitchFamily="18" charset="0"/>
              </a:rPr>
              <a:t>:</a:t>
            </a:r>
          </a:p>
          <a:p>
            <a:pPr marL="742950" lvl="1" indent="-285750" algn="l">
              <a:buFont typeface="Arial" panose="020B0604020202020204" pitchFamily="34" charset="0"/>
              <a:buChar char="•"/>
            </a:pPr>
            <a:r>
              <a:rPr lang="en-IN" sz="1700" b="0" i="0" dirty="0">
                <a:solidFill>
                  <a:srgbClr val="0D0D0D"/>
                </a:solidFill>
                <a:effectLst/>
                <a:latin typeface="Cambria" panose="02040503050406030204" pitchFamily="18" charset="0"/>
                <a:ea typeface="Cambria" panose="02040503050406030204" pitchFamily="18" charset="0"/>
              </a:rPr>
              <a:t>Collects blood glucose, physiological, dietary, and exercise data.</a:t>
            </a:r>
          </a:p>
          <a:p>
            <a:pPr marL="742950" lvl="1" indent="-285750" algn="l">
              <a:buFont typeface="Arial" panose="020B0604020202020204" pitchFamily="34" charset="0"/>
              <a:buChar char="•"/>
            </a:pPr>
            <a:r>
              <a:rPr lang="en-IN" sz="1700" b="0" i="0" dirty="0">
                <a:solidFill>
                  <a:srgbClr val="0D0D0D"/>
                </a:solidFill>
                <a:effectLst/>
                <a:latin typeface="Cambria" panose="02040503050406030204" pitchFamily="18" charset="0"/>
                <a:ea typeface="Cambria" panose="02040503050406030204" pitchFamily="18" charset="0"/>
              </a:rPr>
              <a:t>Utilizes devices like blood glucose monitors, smart clothing, and smartphones.</a:t>
            </a:r>
          </a:p>
          <a:p>
            <a:pPr algn="l">
              <a:buFont typeface="Arial" panose="020B0604020202020204" pitchFamily="34" charset="0"/>
              <a:buChar char="•"/>
            </a:pPr>
            <a:r>
              <a:rPr lang="en-IN" sz="1700" b="1" i="0" dirty="0">
                <a:solidFill>
                  <a:srgbClr val="0D0D0D"/>
                </a:solidFill>
                <a:effectLst/>
                <a:latin typeface="Cambria" panose="02040503050406030204" pitchFamily="18" charset="0"/>
                <a:ea typeface="Cambria" panose="02040503050406030204" pitchFamily="18" charset="0"/>
              </a:rPr>
              <a:t>Personalized Diagnosis Layer</a:t>
            </a:r>
            <a:r>
              <a:rPr lang="en-IN" sz="1700" b="0" i="0" dirty="0">
                <a:solidFill>
                  <a:srgbClr val="0D0D0D"/>
                </a:solidFill>
                <a:effectLst/>
                <a:latin typeface="Cambria" panose="02040503050406030204" pitchFamily="18" charset="0"/>
                <a:ea typeface="Cambria" panose="02040503050406030204" pitchFamily="18" charset="0"/>
              </a:rPr>
              <a:t>:</a:t>
            </a:r>
          </a:p>
          <a:p>
            <a:pPr marL="742950" lvl="1" indent="-285750" algn="l">
              <a:buFont typeface="Arial" panose="020B0604020202020204" pitchFamily="34" charset="0"/>
              <a:buChar char="•"/>
            </a:pPr>
            <a:r>
              <a:rPr lang="en-IN" sz="1700" b="0" i="0" dirty="0">
                <a:solidFill>
                  <a:srgbClr val="0D0D0D"/>
                </a:solidFill>
                <a:effectLst/>
                <a:latin typeface="Cambria" panose="02040503050406030204" pitchFamily="18" charset="0"/>
                <a:ea typeface="Cambria" panose="02040503050406030204" pitchFamily="18" charset="0"/>
              </a:rPr>
              <a:t>Processes healthcare big data using machine learning.</a:t>
            </a:r>
          </a:p>
          <a:p>
            <a:pPr marL="742950" lvl="1" indent="-285750" algn="l">
              <a:buFont typeface="Arial" panose="020B0604020202020204" pitchFamily="34" charset="0"/>
              <a:buChar char="•"/>
            </a:pPr>
            <a:r>
              <a:rPr lang="en-IN" sz="1700" b="0" i="0" dirty="0">
                <a:solidFill>
                  <a:srgbClr val="0D0D0D"/>
                </a:solidFill>
                <a:effectLst/>
                <a:latin typeface="Cambria" panose="02040503050406030204" pitchFamily="18" charset="0"/>
                <a:ea typeface="Cambria" panose="02040503050406030204" pitchFamily="18" charset="0"/>
              </a:rPr>
              <a:t>Builds personalized models for disease analysis and prediction.</a:t>
            </a:r>
          </a:p>
          <a:p>
            <a:pPr algn="l">
              <a:buFont typeface="Arial" panose="020B0604020202020204" pitchFamily="34" charset="0"/>
              <a:buChar char="•"/>
            </a:pPr>
            <a:r>
              <a:rPr lang="en-IN" sz="1700" b="1" i="0" dirty="0">
                <a:solidFill>
                  <a:srgbClr val="0D0D0D"/>
                </a:solidFill>
                <a:effectLst/>
                <a:latin typeface="Cambria" panose="02040503050406030204" pitchFamily="18" charset="0"/>
                <a:ea typeface="Cambria" panose="02040503050406030204" pitchFamily="18" charset="0"/>
              </a:rPr>
              <a:t>Data Sharing Layer</a:t>
            </a:r>
            <a:r>
              <a:rPr lang="en-IN" sz="1700" b="0" i="0" dirty="0">
                <a:solidFill>
                  <a:srgbClr val="0D0D0D"/>
                </a:solidFill>
                <a:effectLst/>
                <a:latin typeface="Cambria" panose="02040503050406030204" pitchFamily="18" charset="0"/>
                <a:ea typeface="Cambria" panose="02040503050406030204" pitchFamily="18" charset="0"/>
              </a:rPr>
              <a:t>:</a:t>
            </a:r>
          </a:p>
          <a:p>
            <a:pPr marL="742950" lvl="1" indent="-285750" algn="l">
              <a:buFont typeface="Arial" panose="020B0604020202020204" pitchFamily="34" charset="0"/>
              <a:buChar char="•"/>
            </a:pPr>
            <a:r>
              <a:rPr lang="en-IN" sz="1700" b="0" i="0" dirty="0">
                <a:solidFill>
                  <a:srgbClr val="0D0D0D"/>
                </a:solidFill>
                <a:effectLst/>
                <a:latin typeface="Cambria" panose="02040503050406030204" pitchFamily="18" charset="0"/>
                <a:ea typeface="Cambria" panose="02040503050406030204" pitchFamily="18" charset="0"/>
              </a:rPr>
              <a:t>Facilitates data sharing in social and data spaces.</a:t>
            </a:r>
          </a:p>
          <a:p>
            <a:pPr marL="742950" lvl="1" indent="-285750" algn="l">
              <a:buFont typeface="Arial" panose="020B0604020202020204" pitchFamily="34" charset="0"/>
              <a:buChar char="•"/>
            </a:pPr>
            <a:r>
              <a:rPr lang="en-IN" sz="1700" b="0" i="0" dirty="0">
                <a:solidFill>
                  <a:srgbClr val="0D0D0D"/>
                </a:solidFill>
                <a:effectLst/>
                <a:latin typeface="Cambria" panose="02040503050406030204" pitchFamily="18" charset="0"/>
                <a:ea typeface="Cambria" panose="02040503050406030204" pitchFamily="18" charset="0"/>
              </a:rPr>
              <a:t>Enables efficient communication among patients and healthcare providers.</a:t>
            </a:r>
          </a:p>
          <a:p>
            <a:endParaRPr lang="en-IN" sz="17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423336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6A4C6-91CD-A075-A974-0C72FD9D4E67}"/>
              </a:ext>
            </a:extLst>
          </p:cNvPr>
          <p:cNvSpPr>
            <a:spLocks noGrp="1"/>
          </p:cNvSpPr>
          <p:nvPr>
            <p:ph type="title"/>
          </p:nvPr>
        </p:nvSpPr>
        <p:spPr/>
        <p:txBody>
          <a:bodyPr/>
          <a:lstStyle/>
          <a:p>
            <a:r>
              <a:rPr lang="en-IN" dirty="0"/>
              <a:t>5.3 Testbed Evaluation and Recommendations</a:t>
            </a:r>
          </a:p>
        </p:txBody>
      </p:sp>
      <p:sp>
        <p:nvSpPr>
          <p:cNvPr id="3" name="Content Placeholder 2">
            <a:extLst>
              <a:ext uri="{FF2B5EF4-FFF2-40B4-BE49-F238E27FC236}">
                <a16:creationId xmlns:a16="http://schemas.microsoft.com/office/drawing/2014/main" id="{2DCF850B-9207-A3E9-BA92-E665162B51B4}"/>
              </a:ext>
            </a:extLst>
          </p:cNvPr>
          <p:cNvSpPr>
            <a:spLocks noGrp="1"/>
          </p:cNvSpPr>
          <p:nvPr>
            <p:ph idx="1"/>
          </p:nvPr>
        </p:nvSpPr>
        <p:spPr/>
        <p:txBody>
          <a:bodyPr/>
          <a:lstStyle/>
          <a:p>
            <a:pPr algn="l">
              <a:buFont typeface="Arial" panose="020B0604020202020204" pitchFamily="34" charset="0"/>
              <a:buChar char="•"/>
            </a:pPr>
            <a:r>
              <a:rPr lang="en-US" sz="1700" b="1" i="0" dirty="0">
                <a:solidFill>
                  <a:srgbClr val="0D0D0D"/>
                </a:solidFill>
                <a:effectLst/>
                <a:latin typeface="Cambria" panose="02040503050406030204" pitchFamily="18" charset="0"/>
                <a:ea typeface="Cambria" panose="02040503050406030204" pitchFamily="18" charset="0"/>
              </a:rPr>
              <a:t>Testbed Evaluation</a:t>
            </a:r>
            <a:r>
              <a:rPr lang="en-US" sz="1700" b="0" i="0" dirty="0">
                <a:solidFill>
                  <a:srgbClr val="0D0D0D"/>
                </a:solidFill>
                <a:effectLst/>
                <a:latin typeface="Cambria" panose="02040503050406030204" pitchFamily="18" charset="0"/>
                <a:ea typeface="Cambria" panose="02040503050406030204" pitchFamily="18" charset="0"/>
              </a:rPr>
              <a:t>:</a:t>
            </a:r>
          </a:p>
          <a:p>
            <a:pPr marL="742950" lvl="1" indent="-285750" algn="l">
              <a:buFont typeface="Arial" panose="020B0604020202020204" pitchFamily="34" charset="0"/>
              <a:buChar char="•"/>
            </a:pPr>
            <a:r>
              <a:rPr lang="en-US" sz="1700" b="0" i="0" dirty="0">
                <a:solidFill>
                  <a:srgbClr val="0D0D0D"/>
                </a:solidFill>
                <a:effectLst/>
                <a:latin typeface="Cambria" panose="02040503050406030204" pitchFamily="18" charset="0"/>
                <a:ea typeface="Cambria" panose="02040503050406030204" pitchFamily="18" charset="0"/>
              </a:rPr>
              <a:t>Demonstrates feasibility and effectiveness through machine learning algorithms.</a:t>
            </a:r>
          </a:p>
          <a:p>
            <a:pPr marL="742950" lvl="1" indent="-285750" algn="l">
              <a:buFont typeface="Arial" panose="020B0604020202020204" pitchFamily="34" charset="0"/>
              <a:buChar char="•"/>
            </a:pPr>
            <a:r>
              <a:rPr lang="en-US" sz="1700" b="0" i="0" dirty="0">
                <a:solidFill>
                  <a:srgbClr val="0D0D0D"/>
                </a:solidFill>
                <a:effectLst/>
                <a:latin typeface="Cambria" panose="02040503050406030204" pitchFamily="18" charset="0"/>
                <a:ea typeface="Cambria" panose="02040503050406030204" pitchFamily="18" charset="0"/>
              </a:rPr>
              <a:t>Validates architecture with real-world data collection.</a:t>
            </a:r>
          </a:p>
          <a:p>
            <a:pPr algn="l">
              <a:buFont typeface="Arial" panose="020B0604020202020204" pitchFamily="34" charset="0"/>
              <a:buChar char="•"/>
            </a:pPr>
            <a:r>
              <a:rPr lang="en-US" sz="1700" b="1" i="0" dirty="0">
                <a:solidFill>
                  <a:srgbClr val="0D0D0D"/>
                </a:solidFill>
                <a:effectLst/>
                <a:latin typeface="Cambria" panose="02040503050406030204" pitchFamily="18" charset="0"/>
                <a:ea typeface="Cambria" panose="02040503050406030204" pitchFamily="18" charset="0"/>
              </a:rPr>
              <a:t>Recommendations for Prevention and Treatment</a:t>
            </a:r>
            <a:r>
              <a:rPr lang="en-US" sz="1700" b="0" i="0" dirty="0">
                <a:solidFill>
                  <a:srgbClr val="0D0D0D"/>
                </a:solidFill>
                <a:effectLst/>
                <a:latin typeface="Cambria" panose="02040503050406030204" pitchFamily="18" charset="0"/>
                <a:ea typeface="Cambria" panose="02040503050406030204" pitchFamily="18" charset="0"/>
              </a:rPr>
              <a:t>:</a:t>
            </a:r>
          </a:p>
          <a:p>
            <a:pPr marL="742950" lvl="1" indent="-285750" algn="l">
              <a:buFont typeface="Arial" panose="020B0604020202020204" pitchFamily="34" charset="0"/>
              <a:buChar char="•"/>
            </a:pPr>
            <a:r>
              <a:rPr lang="en-US" sz="1700" b="0" i="0" dirty="0">
                <a:solidFill>
                  <a:srgbClr val="0D0D0D"/>
                </a:solidFill>
                <a:effectLst/>
                <a:latin typeface="Cambria" panose="02040503050406030204" pitchFamily="18" charset="0"/>
                <a:ea typeface="Cambria" panose="02040503050406030204" pitchFamily="18" charset="0"/>
              </a:rPr>
              <a:t>Provides personalized diet, exercise, and social support recommendations.</a:t>
            </a:r>
          </a:p>
          <a:p>
            <a:pPr marL="742950" lvl="1" indent="-285750" algn="l">
              <a:buFont typeface="Arial" panose="020B0604020202020204" pitchFamily="34" charset="0"/>
              <a:buChar char="•"/>
            </a:pPr>
            <a:r>
              <a:rPr lang="en-US" sz="1700" b="0" i="0" dirty="0">
                <a:solidFill>
                  <a:srgbClr val="0D0D0D"/>
                </a:solidFill>
                <a:effectLst/>
                <a:latin typeface="Cambria" panose="02040503050406030204" pitchFamily="18" charset="0"/>
                <a:ea typeface="Cambria" panose="02040503050406030204" pitchFamily="18" charset="0"/>
              </a:rPr>
              <a:t>Improves patient outcomes through holistic diabetes management.</a:t>
            </a:r>
          </a:p>
          <a:p>
            <a:endParaRPr lang="en-IN" dirty="0"/>
          </a:p>
        </p:txBody>
      </p:sp>
    </p:spTree>
    <p:extLst>
      <p:ext uri="{BB962C8B-B14F-4D97-AF65-F5344CB8AC3E}">
        <p14:creationId xmlns:p14="http://schemas.microsoft.com/office/powerpoint/2010/main" val="365597750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119</TotalTime>
  <Words>1123</Words>
  <Application>Microsoft Office PowerPoint</Application>
  <PresentationFormat>Widescreen</PresentationFormat>
  <Paragraphs>73</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Cambria</vt:lpstr>
      <vt:lpstr>Gill Sans MT</vt:lpstr>
      <vt:lpstr>Tahoma</vt:lpstr>
      <vt:lpstr>Times New Roman</vt:lpstr>
      <vt:lpstr>Gallery</vt:lpstr>
      <vt:lpstr>PowerPoint Presentation</vt:lpstr>
      <vt:lpstr>2.Abstract</vt:lpstr>
      <vt:lpstr>3.Introduction </vt:lpstr>
      <vt:lpstr>Introduction</vt:lpstr>
      <vt:lpstr>4.Literature Survey ( Existing Methods)</vt:lpstr>
      <vt:lpstr>5.Proposed method</vt:lpstr>
      <vt:lpstr>5.1 Overview of 5G-Smart Diabetes Architecture</vt:lpstr>
      <vt:lpstr>5.2  System Architecture</vt:lpstr>
      <vt:lpstr>5.3 Testbed Evaluation and Recommendations</vt:lpstr>
      <vt:lpstr>5.4 Activity Diagram</vt:lpstr>
      <vt:lpstr>6.Conclusion</vt:lpstr>
      <vt:lpstr>7.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Tittle</dc:title>
  <dc:creator>Durga Prasanna Kumar Pusuluri</dc:creator>
  <cp:lastModifiedBy>Durga Prasanna Kumar Pusuluri</cp:lastModifiedBy>
  <cp:revision>6</cp:revision>
  <dcterms:created xsi:type="dcterms:W3CDTF">2024-02-18T07:16:32Z</dcterms:created>
  <dcterms:modified xsi:type="dcterms:W3CDTF">2024-03-07T05:55:15Z</dcterms:modified>
</cp:coreProperties>
</file>