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259" r:id="rId4"/>
    <p:sldId id="261" r:id="rId5"/>
    <p:sldId id="262" r:id="rId6"/>
    <p:sldId id="263" r:id="rId7"/>
    <p:sldId id="260" r:id="rId8"/>
    <p:sldId id="266" r:id="rId9"/>
    <p:sldId id="268" r:id="rId10"/>
    <p:sldId id="269" r:id="rId11"/>
    <p:sldId id="272" r:id="rId12"/>
    <p:sldId id="275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90" r:id="rId24"/>
    <p:sldId id="293" r:id="rId25"/>
    <p:sldId id="294" r:id="rId26"/>
    <p:sldId id="318" r:id="rId27"/>
    <p:sldId id="319" r:id="rId28"/>
    <p:sldId id="320" r:id="rId29"/>
    <p:sldId id="322" r:id="rId30"/>
    <p:sldId id="317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7" r:id="rId41"/>
    <p:sldId id="308" r:id="rId42"/>
    <p:sldId id="309" r:id="rId43"/>
    <p:sldId id="323" r:id="rId44"/>
    <p:sldId id="324" r:id="rId45"/>
    <p:sldId id="325" r:id="rId46"/>
    <p:sldId id="327" r:id="rId47"/>
    <p:sldId id="315" r:id="rId48"/>
    <p:sldId id="330" r:id="rId49"/>
    <p:sldId id="331" r:id="rId50"/>
    <p:sldId id="332" r:id="rId51"/>
    <p:sldId id="333" r:id="rId52"/>
    <p:sldId id="328" r:id="rId53"/>
    <p:sldId id="329" r:id="rId54"/>
    <p:sldId id="334" r:id="rId5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23CAB09-BB34-47FB-96B6-F4EA3BBB5434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331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40138FF9-FF94-4FA4-85AE-8AED3B759C7D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April 29th,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Organizing and Searching Information with XML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F0D4E-E5AA-4875-9158-222B2AABD92C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April 29th,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Organizing and Searching Information with XML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DD983-6508-4536-9715-E27B32CF6E0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115888"/>
            <a:ext cx="2195513" cy="6265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437312" cy="6265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April 29th,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Organizing and Searching Information with XML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3A1B31-B94A-4225-9C56-E99D6EF822ED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April 29th,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Organizing and Searching Information with XML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9D4D5-C87A-4B02-AFD9-049460959CB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April 29th,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Organizing and Searching Information with XML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D47C6-8ED1-42D2-ABCB-FA8F77618A61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836613"/>
            <a:ext cx="4244975" cy="5545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244975" cy="5545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April 29th, 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Organizing and Searching Information with XML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936F8C-F2CD-43FA-A46F-CD24272A63E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April 29th, 2003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Organizing and Searching Information with XML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37FF2-8278-4428-B674-4236480FB98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April 29th, 2003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Organizing and Searching Information with XML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EC51F-ADD0-4DA1-83B9-820CFF2BC62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April 29th, 2003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Organizing and Searching Information with 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3669F-5664-4A66-BB08-5D031ABC8138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April 29th, 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Organizing and Searching Information with XML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363BF4-F488-478C-A432-2380F3DE2912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April 29th, 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Organizing and Searching Information with XML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8F56B3-1E8B-4E2D-9DE7-17B9C75B290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15888"/>
            <a:ext cx="8785225" cy="5762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836613"/>
            <a:ext cx="8642350" cy="554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Textmasterformate durch Klicken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075" y="6524625"/>
            <a:ext cx="1905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j-lt"/>
              </a:defRPr>
            </a:lvl1pPr>
          </a:lstStyle>
          <a:p>
            <a:r>
              <a:rPr lang="de-DE"/>
              <a:t>April 29th, 2003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524625"/>
            <a:ext cx="2895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j-lt"/>
              </a:defRPr>
            </a:lvl1pPr>
          </a:lstStyle>
          <a:p>
            <a:r>
              <a:rPr lang="en-US"/>
              <a:t>Organizing and Searching Information with XML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8175" y="6524625"/>
            <a:ext cx="1905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j-lt"/>
              </a:defRPr>
            </a:lvl1pPr>
          </a:lstStyle>
          <a:p>
            <a:fld id="{30F7DF96-24DF-4ACA-97A2-1BD26B706B0E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://images.google.de/imgres?imgurl=media.michigandaily.com/vimages/pda/pda.jpg&amp;imgrefurl=http://www.michigandaily.com/vnews/display.v%3Fpage%3Dpdasubscribe&amp;h=192&amp;w=151&amp;prev=/images%3Fq%3Dpda%26svnum%3D10%26hl%3Dde%26lr%3D%26ie%3DUTF-8" TargetMode="External"/><Relationship Id="rId5" Type="http://schemas.openxmlformats.org/officeDocument/2006/relationships/image" Target="../media/image2.jpeg"/><Relationship Id="rId4" Type="http://schemas.openxmlformats.org/officeDocument/2006/relationships/hyperlink" Target="http://images.google.de/imgres?imgurl=www.hs-niederrhein.de/service/wap/handy.jpg&amp;imgrefurl=http://www.hs-niederrhein.de/service/wap/&amp;h=502&amp;w=305&amp;prev=/images%3Fq%3Dhandy%26svnum%3D10%26hl%3Dde%26lr%3D%26ie%3DUTF-8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5A3C4-D481-4578-8AE6-1C7C60DE1B07}" type="slidenum">
              <a:rPr lang="de-DE"/>
              <a:pPr/>
              <a:t>1</a:t>
            </a:fld>
            <a:endParaRPr lang="de-DE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28775"/>
            <a:ext cx="7773987" cy="1803400"/>
          </a:xfrm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XML for Beginners</a:t>
            </a:r>
            <a:br>
              <a:rPr lang="en-US"/>
            </a:br>
            <a:r>
              <a:rPr lang="en-US" sz="2000"/>
              <a:t>Ralf Schenkel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86200"/>
            <a:ext cx="7704137" cy="2063750"/>
          </a:xfrm>
        </p:spPr>
        <p:txBody>
          <a:bodyPr/>
          <a:lstStyle/>
          <a:p>
            <a:pPr algn="l"/>
            <a:r>
              <a:rPr lang="de-DE" sz="2400" i="1"/>
              <a:t>1. </a:t>
            </a:r>
            <a:r>
              <a:rPr lang="en-US" sz="2400" i="1"/>
              <a:t>XML – the Snake Oil of the Internet age?</a:t>
            </a:r>
          </a:p>
          <a:p>
            <a:pPr algn="l"/>
            <a:r>
              <a:rPr lang="en-US" sz="2400" i="1"/>
              <a:t>2. Basic XML Concepts</a:t>
            </a:r>
          </a:p>
          <a:p>
            <a:pPr algn="l"/>
            <a:r>
              <a:rPr lang="en-US" sz="2400" i="1"/>
              <a:t>3. Defining XML Data Formats</a:t>
            </a:r>
          </a:p>
          <a:p>
            <a:pPr algn="l"/>
            <a:r>
              <a:rPr lang="en-US" sz="2400" i="1"/>
              <a:t>4. Querying XML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B793-2BE2-4E3E-AA02-E9970A1987A1}" type="slidenum">
              <a:rPr lang="de-DE"/>
              <a:pPr/>
              <a:t>10</a:t>
            </a:fld>
            <a:endParaRPr lang="de-DE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de-DE" sz="4000"/>
              <a:t>App. Scenario 3: XML for Metadata</a:t>
            </a:r>
          </a:p>
        </p:txBody>
      </p:sp>
      <p:pic>
        <p:nvPicPr>
          <p:cNvPr id="30724" name="Picture 4" descr="adobe-docu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908050"/>
            <a:ext cx="6985000" cy="5586413"/>
          </a:xfrm>
          <a:prstGeom prst="rect">
            <a:avLst/>
          </a:prstGeom>
          <a:noFill/>
        </p:spPr>
      </p:pic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908050"/>
            <a:ext cx="7993062" cy="4176713"/>
          </a:xfrm>
          <a:solidFill>
            <a:srgbClr val="FFFFFF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de-DE" sz="1800" b="1">
                <a:latin typeface="Courier New" pitchFamily="49" charset="0"/>
              </a:rPr>
              <a:t>&lt;rdf:RDF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1800" b="1">
                <a:latin typeface="Courier New" pitchFamily="49" charset="0"/>
              </a:rPr>
              <a:t>  &lt;rdf:Description rdf:about="http://www-dbs/Sch03.pdf"&gt;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1800" b="1">
                <a:latin typeface="Courier New" pitchFamily="49" charset="0"/>
              </a:rPr>
              <a:t>    &lt;dc:title&gt;A Framework for…&lt;/dc:title&gt;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1800" b="1">
                <a:latin typeface="Courier New" pitchFamily="49" charset="0"/>
              </a:rPr>
              <a:t>    &lt;dc:creator&gt;Ralf Schenkel&lt;/dc:creator&gt;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1800" b="1">
                <a:latin typeface="Courier New" pitchFamily="49" charset="0"/>
              </a:rPr>
              <a:t>    &lt;dc:description&gt;While there are...&lt;/dc:description&gt;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1800" b="1">
                <a:latin typeface="Courier New" pitchFamily="49" charset="0"/>
              </a:rPr>
              <a:t>    &lt;dc:publisher&gt;Saarland University&lt;/dc:publisher&gt;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1800" b="1">
                <a:latin typeface="Courier New" pitchFamily="49" charset="0"/>
              </a:rPr>
              <a:t>    &lt;dc:subject&gt;XML Indexing&lt;/dc:subject&gt;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1800" b="1">
                <a:latin typeface="Courier New" pitchFamily="49" charset="0"/>
              </a:rPr>
              <a:t>    &lt;dc:rights&gt;Copyright ...&lt;/dc:rights&gt;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1800" b="1">
                <a:latin typeface="Courier New" pitchFamily="49" charset="0"/>
              </a:rPr>
              <a:t>    &lt;dc:type&gt;Electronic Document&lt;/dc:type&gt;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1800" b="1">
                <a:latin typeface="Courier New" pitchFamily="49" charset="0"/>
              </a:rPr>
              <a:t>    &lt;dc:format&gt;text/pdf&lt;/dc:format&gt;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1800" b="1">
                <a:latin typeface="Courier New" pitchFamily="49" charset="0"/>
              </a:rPr>
              <a:t>    &lt;dc:language&gt;en&lt;/dc:language&gt;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1800" b="1">
                <a:latin typeface="Courier New" pitchFamily="49" charset="0"/>
              </a:rPr>
              <a:t>  &lt;/rdf:Description&gt;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1800" b="1">
                <a:latin typeface="Courier New" pitchFamily="49" charset="0"/>
              </a:rPr>
              <a:t>&lt;/rdf:RDF&gt;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D327-2702-4B84-BE04-A72143937690}" type="slidenum">
              <a:rPr lang="de-DE"/>
              <a:pPr/>
              <a:t>11</a:t>
            </a:fld>
            <a:endParaRPr lang="de-DE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de-DE" sz="4000"/>
              <a:t>App. Scenario 4: Document Markup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DE" sz="2000" b="1">
                <a:latin typeface="Courier New" pitchFamily="49" charset="0"/>
              </a:rPr>
              <a:t>&lt;article&gt;</a:t>
            </a:r>
          </a:p>
          <a:p>
            <a:pPr>
              <a:buFontTx/>
              <a:buNone/>
            </a:pPr>
            <a:r>
              <a:rPr lang="de-DE" sz="2000" b="1">
                <a:latin typeface="Courier New" pitchFamily="49" charset="0"/>
              </a:rPr>
              <a:t>  &lt;section id=„1“ title=„Intro“&gt;</a:t>
            </a:r>
          </a:p>
          <a:p>
            <a:pPr>
              <a:buFontTx/>
              <a:buNone/>
            </a:pPr>
            <a:r>
              <a:rPr lang="de-DE" sz="2000" b="1">
                <a:latin typeface="Courier New" pitchFamily="49" charset="0"/>
              </a:rPr>
              <a:t>    This article is about &lt;index&gt;XML&lt;/index&gt;.</a:t>
            </a:r>
          </a:p>
          <a:p>
            <a:pPr>
              <a:buFontTx/>
              <a:buNone/>
            </a:pPr>
            <a:r>
              <a:rPr lang="de-DE" sz="2000" b="1">
                <a:latin typeface="Courier New" pitchFamily="49" charset="0"/>
              </a:rPr>
              <a:t>  &lt;/section&gt;</a:t>
            </a:r>
          </a:p>
          <a:p>
            <a:pPr>
              <a:buFontTx/>
              <a:buNone/>
            </a:pPr>
            <a:r>
              <a:rPr lang="de-DE" sz="2000" b="1">
                <a:latin typeface="Courier New" pitchFamily="49" charset="0"/>
              </a:rPr>
              <a:t>  &lt;section id=„2“ title=„Main Results“&gt;</a:t>
            </a:r>
          </a:p>
          <a:p>
            <a:pPr>
              <a:buFontTx/>
              <a:buNone/>
            </a:pPr>
            <a:r>
              <a:rPr lang="de-DE" sz="2000" b="1">
                <a:latin typeface="Courier New" pitchFamily="49" charset="0"/>
              </a:rPr>
              <a:t>    &lt;name&gt;Weikum&lt;/name&gt; &lt;cite idref=„Weik01“/&gt; shows the following theorem (see Section &lt;ref idref=„1“/&gt;)</a:t>
            </a:r>
          </a:p>
          <a:p>
            <a:pPr>
              <a:buFontTx/>
              <a:buNone/>
            </a:pPr>
            <a:r>
              <a:rPr lang="de-DE" sz="2000" b="1">
                <a:latin typeface="Courier New" pitchFamily="49" charset="0"/>
              </a:rPr>
              <a:t>    &lt;theorem id=„theo:1“ source=„Weik01“&gt;</a:t>
            </a:r>
          </a:p>
          <a:p>
            <a:pPr>
              <a:buFontTx/>
              <a:buNone/>
            </a:pPr>
            <a:r>
              <a:rPr lang="de-DE" sz="2000" b="1">
                <a:latin typeface="Courier New" pitchFamily="49" charset="0"/>
              </a:rPr>
              <a:t>      For any XML document x, ...</a:t>
            </a:r>
          </a:p>
          <a:p>
            <a:pPr>
              <a:buFontTx/>
              <a:buNone/>
            </a:pPr>
            <a:r>
              <a:rPr lang="de-DE" sz="2000" b="1">
                <a:latin typeface="Courier New" pitchFamily="49" charset="0"/>
              </a:rPr>
              <a:t>    &lt;/theorem&gt;</a:t>
            </a:r>
          </a:p>
          <a:p>
            <a:pPr>
              <a:buFontTx/>
              <a:buNone/>
            </a:pPr>
            <a:r>
              <a:rPr lang="de-DE" sz="2000" b="1">
                <a:latin typeface="Courier New" pitchFamily="49" charset="0"/>
              </a:rPr>
              <a:t>  &lt;/section&gt;</a:t>
            </a:r>
          </a:p>
          <a:p>
            <a:pPr>
              <a:buFontTx/>
              <a:buNone/>
            </a:pPr>
            <a:r>
              <a:rPr lang="de-DE" sz="2000" b="1">
                <a:latin typeface="Courier New" pitchFamily="49" charset="0"/>
              </a:rPr>
              <a:t>  &lt;literature&gt;</a:t>
            </a:r>
          </a:p>
          <a:p>
            <a:pPr>
              <a:buFontTx/>
              <a:buNone/>
            </a:pPr>
            <a:r>
              <a:rPr lang="de-DE" sz="2000" b="1">
                <a:latin typeface="Courier New" pitchFamily="49" charset="0"/>
              </a:rPr>
              <a:t>    &lt;cite id=„Weik01“&gt;&lt;author&gt;Weikum&lt;/author&gt;&lt;/cite&gt;</a:t>
            </a:r>
          </a:p>
          <a:p>
            <a:pPr>
              <a:buFontTx/>
              <a:buNone/>
            </a:pPr>
            <a:r>
              <a:rPr lang="de-DE" sz="2000" b="1">
                <a:latin typeface="Courier New" pitchFamily="49" charset="0"/>
              </a:rPr>
              <a:t>  &lt;/literature&gt;</a:t>
            </a:r>
          </a:p>
          <a:p>
            <a:pPr>
              <a:buFontTx/>
              <a:buNone/>
            </a:pPr>
            <a:r>
              <a:rPr lang="de-DE" sz="2000" b="1">
                <a:latin typeface="Courier New" pitchFamily="49" charset="0"/>
              </a:rPr>
              <a:t>&lt;/article&gt;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F82A-0898-463C-9EF2-AD8AE59B9620}" type="slidenum">
              <a:rPr lang="de-DE"/>
              <a:pPr/>
              <a:t>12</a:t>
            </a:fld>
            <a:endParaRPr lang="de-DE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de-DE" sz="4000"/>
              <a:t>App. Scenario 4: Document Markup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Document Markup adds structural and semantic information to documents, e.g.</a:t>
            </a:r>
          </a:p>
          <a:p>
            <a:pPr lvl="1"/>
            <a:r>
              <a:rPr lang="de-DE"/>
              <a:t>Sections, Subsections, Theorems, …</a:t>
            </a:r>
          </a:p>
          <a:p>
            <a:pPr lvl="1"/>
            <a:r>
              <a:rPr lang="de-DE"/>
              <a:t>Cross References</a:t>
            </a:r>
          </a:p>
          <a:p>
            <a:pPr lvl="1"/>
            <a:r>
              <a:rPr lang="de-DE"/>
              <a:t>Literature Citations</a:t>
            </a:r>
          </a:p>
          <a:p>
            <a:pPr lvl="1"/>
            <a:r>
              <a:rPr lang="de-DE"/>
              <a:t>Index Entries</a:t>
            </a:r>
          </a:p>
          <a:p>
            <a:pPr lvl="1"/>
            <a:r>
              <a:rPr lang="de-DE"/>
              <a:t>Named Entities</a:t>
            </a:r>
          </a:p>
          <a:p>
            <a:r>
              <a:rPr lang="de-DE"/>
              <a:t> This allows queries like</a:t>
            </a:r>
          </a:p>
          <a:p>
            <a:pPr lvl="1"/>
            <a:r>
              <a:rPr lang="de-DE"/>
              <a:t>Which articles cite Weikum‘s XML paper from 2001?</a:t>
            </a:r>
          </a:p>
          <a:p>
            <a:pPr lvl="1"/>
            <a:r>
              <a:rPr lang="de-DE"/>
              <a:t>Which articles talk about (the named entity) „Weikum“?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B958-C220-4434-AA43-27073BE9CF9D}" type="slidenum">
              <a:rPr lang="de-DE"/>
              <a:pPr/>
              <a:t>13</a:t>
            </a:fld>
            <a:endParaRPr lang="de-DE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28775"/>
            <a:ext cx="7773987" cy="1803400"/>
          </a:xfrm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4000"/>
              <a:t>XML for Beginners</a:t>
            </a:r>
            <a:br>
              <a:rPr lang="de-DE" sz="4000"/>
            </a:br>
            <a:r>
              <a:rPr lang="de-DE" sz="3200"/>
              <a:t>Part 2 – Basic </a:t>
            </a:r>
            <a:r>
              <a:rPr lang="en-US" sz="3200"/>
              <a:t>XML Concepts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86200"/>
            <a:ext cx="7704137" cy="2351088"/>
          </a:xfrm>
        </p:spPr>
        <p:txBody>
          <a:bodyPr/>
          <a:lstStyle/>
          <a:p>
            <a:pPr algn="l"/>
            <a:r>
              <a:rPr lang="de-DE" i="1"/>
              <a:t>2.1 XML Standards by the W3C</a:t>
            </a:r>
          </a:p>
          <a:p>
            <a:pPr algn="l"/>
            <a:r>
              <a:rPr lang="de-DE" i="1"/>
              <a:t>2.2 XML Documents</a:t>
            </a:r>
          </a:p>
          <a:p>
            <a:pPr algn="l"/>
            <a:r>
              <a:rPr lang="de-DE" i="1"/>
              <a:t>2.3 Namespaces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8035-A276-4FD0-A5FD-143FA07810BA}" type="slidenum">
              <a:rPr lang="de-DE"/>
              <a:pPr/>
              <a:t>14</a:t>
            </a:fld>
            <a:endParaRPr lang="de-DE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de-DE" sz="4000"/>
              <a:t>2.1 XML Standards – an Overview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642350" cy="5761037"/>
          </a:xfrm>
        </p:spPr>
        <p:txBody>
          <a:bodyPr/>
          <a:lstStyle/>
          <a:p>
            <a:r>
              <a:rPr lang="de-DE" sz="2400"/>
              <a:t>XML Core Working Group:</a:t>
            </a:r>
          </a:p>
          <a:p>
            <a:pPr lvl="1"/>
            <a:r>
              <a:rPr lang="de-DE" sz="2000"/>
              <a:t>XML 1.0 (Feb 1998), 1.1 (candidate for recommendation)</a:t>
            </a:r>
          </a:p>
          <a:p>
            <a:pPr lvl="1"/>
            <a:r>
              <a:rPr lang="de-DE" sz="2000"/>
              <a:t>XML Namespaces (Jan 1999)</a:t>
            </a:r>
          </a:p>
          <a:p>
            <a:pPr lvl="1"/>
            <a:r>
              <a:rPr lang="de-DE" sz="2000"/>
              <a:t>XML Inclusion (candidate for recommendation)</a:t>
            </a:r>
          </a:p>
          <a:p>
            <a:r>
              <a:rPr lang="de-DE" sz="2400"/>
              <a:t>XSLT Working Group:</a:t>
            </a:r>
          </a:p>
          <a:p>
            <a:pPr lvl="1"/>
            <a:r>
              <a:rPr lang="de-DE" sz="2000"/>
              <a:t>XSL Transformations 1.0 (Nov 1999), 2.0 planned</a:t>
            </a:r>
          </a:p>
          <a:p>
            <a:pPr lvl="1"/>
            <a:r>
              <a:rPr lang="de-DE" sz="2000"/>
              <a:t>XPath 1.0 (Nov 1999), 2.0 planned</a:t>
            </a:r>
          </a:p>
          <a:p>
            <a:pPr lvl="1"/>
            <a:r>
              <a:rPr lang="de-DE" sz="2000"/>
              <a:t>eXtensible Stylesheet Language XSL(-FO) 1.0 (Oct 2001)</a:t>
            </a:r>
          </a:p>
          <a:p>
            <a:r>
              <a:rPr lang="de-DE" sz="2400"/>
              <a:t>XML Linking Working Group:</a:t>
            </a:r>
          </a:p>
          <a:p>
            <a:pPr lvl="1"/>
            <a:r>
              <a:rPr lang="de-DE" sz="2000"/>
              <a:t>XLink 1.0 (Jun 2001)</a:t>
            </a:r>
          </a:p>
          <a:p>
            <a:pPr lvl="1"/>
            <a:r>
              <a:rPr lang="de-DE" sz="2000"/>
              <a:t>XPointer 1.0 (March 2003, 3 substandards)</a:t>
            </a:r>
          </a:p>
          <a:p>
            <a:r>
              <a:rPr lang="de-DE" sz="2400"/>
              <a:t>XQuery 1.0 (Nov 2002) plus many substandards</a:t>
            </a:r>
          </a:p>
          <a:p>
            <a:r>
              <a:rPr lang="de-DE" sz="2400"/>
              <a:t>XMLSchema 1.0 (May 2001)</a:t>
            </a:r>
          </a:p>
          <a:p>
            <a:r>
              <a:rPr lang="de-DE" sz="240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A6B1-029B-44E4-8A56-ED77D32822A5}" type="slidenum">
              <a:rPr lang="de-DE"/>
              <a:pPr/>
              <a:t>15</a:t>
            </a:fld>
            <a:endParaRPr lang="de-DE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de-DE" sz="4000"/>
              <a:t>2.2 XML Documents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DE"/>
              <a:t>What‘s in an XML document?</a:t>
            </a:r>
          </a:p>
          <a:p>
            <a:r>
              <a:rPr lang="de-DE"/>
              <a:t>Elements</a:t>
            </a:r>
          </a:p>
          <a:p>
            <a:r>
              <a:rPr lang="de-DE"/>
              <a:t>Attributes</a:t>
            </a:r>
          </a:p>
          <a:p>
            <a:r>
              <a:rPr lang="de-DE"/>
              <a:t>plus some other details</a:t>
            </a:r>
            <a:br>
              <a:rPr lang="de-DE"/>
            </a:br>
            <a:r>
              <a:rPr lang="de-DE"/>
              <a:t>(see the Lecture if you want to know this)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8DEB-8512-4C5B-9B98-F6652BD07774}" type="slidenum">
              <a:rPr lang="de-DE"/>
              <a:pPr/>
              <a:t>16</a:t>
            </a:fld>
            <a:endParaRPr lang="de-DE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A Simple XML Document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642350" cy="5545138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&lt;article&gt;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&lt;author&gt;Gerhard Weikum&lt;/author&gt;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&lt;title&gt;The Web in Ten Years&lt;/title&gt;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&lt;text&gt;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  &lt;abstract&gt;In order to evolve...&lt;/abstract&gt;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  &lt;section number=“1” title=“Introduction”&gt;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    The &lt;index&gt;Web&lt;/index&gt; provides the universal...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  &lt;/section&gt;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&lt;/text&gt;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&lt;/article&gt;</a:t>
            </a:r>
            <a:endParaRPr 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905C-4526-4B2A-8F1F-526F9B3F4BEF}" type="slidenum">
              <a:rPr lang="de-DE"/>
              <a:pPr/>
              <a:t>17</a:t>
            </a:fld>
            <a:endParaRPr lang="de-DE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A Simple XML Document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642350" cy="5545138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&lt;article&gt;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&lt;author&gt;Gerhard Weikum&lt;/author&gt;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&lt;title&gt;The Web in Ten Years&lt;/title&gt;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&lt;text&gt;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  &lt;abstract&gt;In order to evolve...&lt;/abstract&gt;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  &lt;section number=“1” title=“Introduction”&gt;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    The &lt;index&gt;Web&lt;/index&gt; provides the universal...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  &lt;/section&gt;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&lt;/text&gt;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&lt;/article&gt;</a:t>
            </a:r>
            <a:endParaRPr lang="en-US" sz="2000" b="1"/>
          </a:p>
        </p:txBody>
      </p:sp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1835150" y="908050"/>
            <a:ext cx="6913563" cy="2233613"/>
            <a:chOff x="1156" y="572"/>
            <a:chExt cx="4355" cy="1407"/>
          </a:xfrm>
        </p:grpSpPr>
        <p:sp>
          <p:nvSpPr>
            <p:cNvPr id="45061" name="Text Box 5"/>
            <p:cNvSpPr txBox="1">
              <a:spLocks noChangeArrowheads="1"/>
            </p:cNvSpPr>
            <p:nvPr/>
          </p:nvSpPr>
          <p:spPr bwMode="auto">
            <a:xfrm>
              <a:off x="3651" y="572"/>
              <a:ext cx="1860" cy="288"/>
            </a:xfrm>
            <a:prstGeom prst="rect">
              <a:avLst/>
            </a:prstGeom>
            <a:solidFill>
              <a:srgbClr val="66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 b="1"/>
                <a:t>Freely definable tags</a:t>
              </a:r>
            </a:p>
          </p:txBody>
        </p:sp>
        <p:sp>
          <p:nvSpPr>
            <p:cNvPr id="45062" name="Line 6"/>
            <p:cNvSpPr>
              <a:spLocks noChangeShapeType="1"/>
            </p:cNvSpPr>
            <p:nvPr/>
          </p:nvSpPr>
          <p:spPr bwMode="auto">
            <a:xfrm flipH="1">
              <a:off x="1156" y="709"/>
              <a:ext cx="2495" cy="0"/>
            </a:xfrm>
            <a:prstGeom prst="line">
              <a:avLst/>
            </a:prstGeom>
            <a:noFill/>
            <a:ln w="57150">
              <a:solidFill>
                <a:srgbClr val="6699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63" name="Line 7"/>
            <p:cNvSpPr>
              <a:spLocks noChangeShapeType="1"/>
            </p:cNvSpPr>
            <p:nvPr/>
          </p:nvSpPr>
          <p:spPr bwMode="auto">
            <a:xfrm flipH="1">
              <a:off x="1202" y="709"/>
              <a:ext cx="2449" cy="226"/>
            </a:xfrm>
            <a:prstGeom prst="line">
              <a:avLst/>
            </a:prstGeom>
            <a:noFill/>
            <a:ln w="57150">
              <a:solidFill>
                <a:srgbClr val="6699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64" name="Line 8"/>
            <p:cNvSpPr>
              <a:spLocks noChangeShapeType="1"/>
            </p:cNvSpPr>
            <p:nvPr/>
          </p:nvSpPr>
          <p:spPr bwMode="auto">
            <a:xfrm flipH="1">
              <a:off x="1519" y="709"/>
              <a:ext cx="2132" cy="861"/>
            </a:xfrm>
            <a:prstGeom prst="line">
              <a:avLst/>
            </a:prstGeom>
            <a:noFill/>
            <a:ln w="57150">
              <a:solidFill>
                <a:srgbClr val="6699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65" name="Line 9"/>
            <p:cNvSpPr>
              <a:spLocks noChangeShapeType="1"/>
            </p:cNvSpPr>
            <p:nvPr/>
          </p:nvSpPr>
          <p:spPr bwMode="auto">
            <a:xfrm flipH="1">
              <a:off x="1655" y="709"/>
              <a:ext cx="1996" cy="1270"/>
            </a:xfrm>
            <a:prstGeom prst="line">
              <a:avLst/>
            </a:prstGeom>
            <a:noFill/>
            <a:ln w="57150">
              <a:solidFill>
                <a:srgbClr val="6699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5A22-9CC3-4E01-B8EC-1613E33821E0}" type="slidenum">
              <a:rPr lang="de-DE"/>
              <a:pPr/>
              <a:t>18</a:t>
            </a:fld>
            <a:endParaRPr lang="de-DE"/>
          </a:p>
        </p:txBody>
      </p:sp>
      <p:grpSp>
        <p:nvGrpSpPr>
          <p:cNvPr id="46082" name="Group 2"/>
          <p:cNvGrpSpPr>
            <a:grpSpLocks/>
          </p:cNvGrpSpPr>
          <p:nvPr/>
        </p:nvGrpSpPr>
        <p:grpSpPr bwMode="auto">
          <a:xfrm>
            <a:off x="215900" y="1989138"/>
            <a:ext cx="8532813" cy="3913187"/>
            <a:chOff x="136" y="1253"/>
            <a:chExt cx="5375" cy="2465"/>
          </a:xfrm>
        </p:grpSpPr>
        <p:sp>
          <p:nvSpPr>
            <p:cNvPr id="46083" name="Rectangle 3"/>
            <p:cNvSpPr>
              <a:spLocks noChangeArrowheads="1"/>
            </p:cNvSpPr>
            <p:nvPr/>
          </p:nvSpPr>
          <p:spPr bwMode="auto">
            <a:xfrm>
              <a:off x="136" y="1253"/>
              <a:ext cx="5375" cy="14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4" name="Text Box 4"/>
            <p:cNvSpPr txBox="1">
              <a:spLocks noChangeArrowheads="1"/>
            </p:cNvSpPr>
            <p:nvPr/>
          </p:nvSpPr>
          <p:spPr bwMode="auto">
            <a:xfrm>
              <a:off x="2789" y="3430"/>
              <a:ext cx="816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 b="1"/>
                <a:t>Element</a:t>
              </a:r>
            </a:p>
          </p:txBody>
        </p:sp>
        <p:sp>
          <p:nvSpPr>
            <p:cNvPr id="46085" name="Line 5"/>
            <p:cNvSpPr>
              <a:spLocks noChangeShapeType="1"/>
            </p:cNvSpPr>
            <p:nvPr/>
          </p:nvSpPr>
          <p:spPr bwMode="auto">
            <a:xfrm flipH="1" flipV="1">
              <a:off x="2699" y="2659"/>
              <a:ext cx="499" cy="771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086" name="Group 6"/>
          <p:cNvGrpSpPr>
            <a:grpSpLocks/>
          </p:cNvGrpSpPr>
          <p:nvPr/>
        </p:nvGrpSpPr>
        <p:grpSpPr bwMode="auto">
          <a:xfrm>
            <a:off x="755650" y="2420938"/>
            <a:ext cx="7848600" cy="3929062"/>
            <a:chOff x="476" y="1525"/>
            <a:chExt cx="4944" cy="2475"/>
          </a:xfrm>
        </p:grpSpPr>
        <p:sp>
          <p:nvSpPr>
            <p:cNvPr id="46087" name="Text Box 7"/>
            <p:cNvSpPr txBox="1">
              <a:spLocks noChangeArrowheads="1"/>
            </p:cNvSpPr>
            <p:nvPr/>
          </p:nvSpPr>
          <p:spPr bwMode="auto">
            <a:xfrm>
              <a:off x="3787" y="3022"/>
              <a:ext cx="1270" cy="978"/>
            </a:xfrm>
            <a:prstGeom prst="rect">
              <a:avLst/>
            </a:prstGeom>
            <a:solidFill>
              <a:srgbClr val="66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 b="1"/>
                <a:t>Content of the Element (Subelements and/or Text)</a:t>
              </a:r>
            </a:p>
          </p:txBody>
        </p:sp>
        <p:sp>
          <p:nvSpPr>
            <p:cNvPr id="46088" name="Line 8"/>
            <p:cNvSpPr>
              <a:spLocks noChangeShapeType="1"/>
            </p:cNvSpPr>
            <p:nvPr/>
          </p:nvSpPr>
          <p:spPr bwMode="auto">
            <a:xfrm flipV="1">
              <a:off x="4422" y="2432"/>
              <a:ext cx="0" cy="590"/>
            </a:xfrm>
            <a:prstGeom prst="line">
              <a:avLst/>
            </a:prstGeom>
            <a:noFill/>
            <a:ln w="57150">
              <a:solidFill>
                <a:srgbClr val="6699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089" name="Rectangle 9"/>
            <p:cNvSpPr>
              <a:spLocks noChangeArrowheads="1"/>
            </p:cNvSpPr>
            <p:nvPr/>
          </p:nvSpPr>
          <p:spPr bwMode="auto">
            <a:xfrm>
              <a:off x="476" y="1525"/>
              <a:ext cx="4944" cy="907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0" name="Rectangle 1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A Simple XML Document</a:t>
            </a:r>
          </a:p>
        </p:txBody>
      </p:sp>
      <p:sp>
        <p:nvSpPr>
          <p:cNvPr id="4609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642350" cy="5545138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&lt;article&gt;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&lt;author&gt;Gerhard Weikum&lt;/author&gt;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&lt;title&gt;The Web in Ten Years&lt;/title&gt;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&lt;text&gt;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  &lt;abstract&gt;In order to evolve...&lt;/abstract&gt;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  &lt;section number=“1” title=“Introduction”&gt;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    The &lt;index&gt;Web&lt;/index&gt; provides the universal...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  &lt;/section&gt;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&lt;/text&gt;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&lt;/article&gt;</a:t>
            </a:r>
            <a:endParaRPr lang="en-US" sz="2000" b="1"/>
          </a:p>
        </p:txBody>
      </p:sp>
      <p:grpSp>
        <p:nvGrpSpPr>
          <p:cNvPr id="46092" name="Group 12"/>
          <p:cNvGrpSpPr>
            <a:grpSpLocks/>
          </p:cNvGrpSpPr>
          <p:nvPr/>
        </p:nvGrpSpPr>
        <p:grpSpPr bwMode="auto">
          <a:xfrm>
            <a:off x="468313" y="3789363"/>
            <a:ext cx="2303462" cy="1897062"/>
            <a:chOff x="295" y="2387"/>
            <a:chExt cx="1451" cy="1195"/>
          </a:xfrm>
        </p:grpSpPr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295" y="2387"/>
              <a:ext cx="862" cy="31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Text Box 14"/>
            <p:cNvSpPr txBox="1">
              <a:spLocks noChangeArrowheads="1"/>
            </p:cNvSpPr>
            <p:nvPr/>
          </p:nvSpPr>
          <p:spPr bwMode="auto">
            <a:xfrm>
              <a:off x="884" y="3294"/>
              <a:ext cx="862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 b="1"/>
                <a:t>End Tag</a:t>
              </a:r>
            </a:p>
          </p:txBody>
        </p:sp>
        <p:sp>
          <p:nvSpPr>
            <p:cNvPr id="46095" name="Line 15"/>
            <p:cNvSpPr>
              <a:spLocks noChangeShapeType="1"/>
            </p:cNvSpPr>
            <p:nvPr/>
          </p:nvSpPr>
          <p:spPr bwMode="auto">
            <a:xfrm flipH="1" flipV="1">
              <a:off x="884" y="2704"/>
              <a:ext cx="408" cy="59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096" name="Group 16"/>
          <p:cNvGrpSpPr>
            <a:grpSpLocks/>
          </p:cNvGrpSpPr>
          <p:nvPr/>
        </p:nvGrpSpPr>
        <p:grpSpPr bwMode="auto">
          <a:xfrm>
            <a:off x="468313" y="765175"/>
            <a:ext cx="4822825" cy="1655763"/>
            <a:chOff x="295" y="482"/>
            <a:chExt cx="3038" cy="1043"/>
          </a:xfrm>
        </p:grpSpPr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295" y="1207"/>
              <a:ext cx="862" cy="31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Text Box 18"/>
            <p:cNvSpPr txBox="1">
              <a:spLocks noChangeArrowheads="1"/>
            </p:cNvSpPr>
            <p:nvPr/>
          </p:nvSpPr>
          <p:spPr bwMode="auto">
            <a:xfrm>
              <a:off x="2426" y="482"/>
              <a:ext cx="907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 b="1"/>
                <a:t>Start Tag</a:t>
              </a:r>
            </a:p>
          </p:txBody>
        </p:sp>
        <p:sp>
          <p:nvSpPr>
            <p:cNvPr id="46099" name="Line 19"/>
            <p:cNvSpPr>
              <a:spLocks noChangeShapeType="1"/>
            </p:cNvSpPr>
            <p:nvPr/>
          </p:nvSpPr>
          <p:spPr bwMode="auto">
            <a:xfrm flipH="1">
              <a:off x="1111" y="754"/>
              <a:ext cx="1315" cy="49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FDE-9DF6-4945-A63D-0CABF5D88493}" type="slidenum">
              <a:rPr lang="de-DE"/>
              <a:pPr/>
              <a:t>19</a:t>
            </a:fld>
            <a:endParaRPr lang="de-DE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A Simple XML Document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642350" cy="5545138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&lt;article&gt;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&lt;author&gt;Gerhard Weikum&lt;/author&gt;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&lt;title&gt;The Web in Ten Years&lt;/title&gt;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&lt;text&gt;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  &lt;abstract&gt;In order to evolve...&lt;/abstract&gt;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  &lt;section number=“1” title=“Introduction”&gt;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    The &lt;index&gt;Web&lt;/index&gt; provides the universal...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  &lt;/section&gt;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&lt;/text&gt;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&lt;/article&gt;</a:t>
            </a:r>
            <a:endParaRPr lang="en-US" sz="2000" b="1"/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3851275" y="2708275"/>
            <a:ext cx="3671888" cy="433388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2124075" y="2708275"/>
            <a:ext cx="1871663" cy="433388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2987675" y="4437063"/>
            <a:ext cx="2232025" cy="8223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de-DE" sz="2400" b="1"/>
              <a:t>Attributes</a:t>
            </a:r>
            <a:r>
              <a:rPr lang="de-DE" sz="2400"/>
              <a:t> with </a:t>
            </a:r>
            <a:r>
              <a:rPr lang="de-DE" sz="2400" b="1"/>
              <a:t>name</a:t>
            </a:r>
            <a:r>
              <a:rPr lang="de-DE" sz="2400"/>
              <a:t> and </a:t>
            </a:r>
            <a:r>
              <a:rPr lang="de-DE" sz="2400" b="1"/>
              <a:t>value</a:t>
            </a:r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 flipV="1">
            <a:off x="4140200" y="3141663"/>
            <a:ext cx="1368425" cy="1295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 flipH="1" flipV="1">
            <a:off x="3203575" y="3213100"/>
            <a:ext cx="936625" cy="122396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6E8-0EC1-484A-B6DF-EEE193C9A624}" type="slidenum">
              <a:rPr lang="de-DE"/>
              <a:pPr/>
              <a:t>2</a:t>
            </a:fld>
            <a:endParaRPr lang="de-DE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XML is not…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642350" cy="5545138"/>
          </a:xfrm>
        </p:spPr>
        <p:txBody>
          <a:bodyPr/>
          <a:lstStyle/>
          <a:p>
            <a:r>
              <a:rPr lang="en-US" b="1"/>
              <a:t>A replacement for HTML</a:t>
            </a:r>
            <a:r>
              <a:rPr lang="en-US"/>
              <a:t/>
            </a:r>
            <a:br>
              <a:rPr lang="en-US"/>
            </a:br>
            <a:r>
              <a:rPr lang="en-US"/>
              <a:t>(but HTML can be generated from XML)</a:t>
            </a:r>
          </a:p>
          <a:p>
            <a:r>
              <a:rPr lang="en-US" b="1"/>
              <a:t>A presentation format</a:t>
            </a:r>
            <a:r>
              <a:rPr lang="en-US"/>
              <a:t/>
            </a:r>
            <a:br>
              <a:rPr lang="en-US"/>
            </a:br>
            <a:r>
              <a:rPr lang="en-US"/>
              <a:t>(but XML can be converted into one)</a:t>
            </a:r>
          </a:p>
          <a:p>
            <a:r>
              <a:rPr lang="en-US" b="1"/>
              <a:t>A programming language</a:t>
            </a:r>
            <a:r>
              <a:rPr lang="en-US"/>
              <a:t/>
            </a:r>
            <a:br>
              <a:rPr lang="en-US"/>
            </a:br>
            <a:r>
              <a:rPr lang="en-US"/>
              <a:t>(but it can be used with almost any language)</a:t>
            </a:r>
          </a:p>
          <a:p>
            <a:r>
              <a:rPr lang="en-US" b="1"/>
              <a:t>A network transfer protocol</a:t>
            </a:r>
            <a:r>
              <a:rPr lang="en-US"/>
              <a:t/>
            </a:r>
            <a:br>
              <a:rPr lang="en-US"/>
            </a:br>
            <a:r>
              <a:rPr lang="en-US"/>
              <a:t>(but XML may be transferred over a network)</a:t>
            </a:r>
          </a:p>
          <a:p>
            <a:r>
              <a:rPr lang="en-US" b="1"/>
              <a:t>A database</a:t>
            </a:r>
            <a:br>
              <a:rPr lang="en-US" b="1"/>
            </a:br>
            <a:r>
              <a:rPr lang="en-US"/>
              <a:t>(but XML may be stored into a database)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FADF-AA30-459A-90A1-33ECEB213996}" type="slidenum">
              <a:rPr lang="de-DE"/>
              <a:pPr/>
              <a:t>20</a:t>
            </a:fld>
            <a:endParaRPr lang="de-DE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de-DE" sz="4000"/>
              <a:t>Elements in XML Documents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400"/>
              <a:t>(Freely definable) </a:t>
            </a:r>
            <a:r>
              <a:rPr lang="de-DE" sz="2400" b="1"/>
              <a:t>tags</a:t>
            </a:r>
            <a:r>
              <a:rPr lang="de-DE" sz="2400"/>
              <a:t>: </a:t>
            </a:r>
            <a:r>
              <a:rPr lang="de-DE" sz="2000" b="1">
                <a:latin typeface="Courier New" pitchFamily="49" charset="0"/>
              </a:rPr>
              <a:t>article</a:t>
            </a:r>
            <a:r>
              <a:rPr lang="de-DE" sz="2400"/>
              <a:t>,</a:t>
            </a:r>
            <a:r>
              <a:rPr lang="de-DE" sz="2400" b="1"/>
              <a:t> </a:t>
            </a:r>
            <a:r>
              <a:rPr lang="de-DE" sz="2000" b="1">
                <a:latin typeface="Courier New" pitchFamily="49" charset="0"/>
              </a:rPr>
              <a:t>title</a:t>
            </a:r>
            <a:r>
              <a:rPr lang="de-DE" sz="2400"/>
              <a:t>, </a:t>
            </a:r>
            <a:r>
              <a:rPr lang="de-DE" sz="2000" b="1">
                <a:latin typeface="Courier New" pitchFamily="49" charset="0"/>
              </a:rPr>
              <a:t>author</a:t>
            </a:r>
          </a:p>
          <a:p>
            <a:pPr lvl="1"/>
            <a:r>
              <a:rPr lang="de-DE" sz="2000"/>
              <a:t> with start tag: </a:t>
            </a:r>
            <a:r>
              <a:rPr lang="de-DE" sz="2000" b="1">
                <a:latin typeface="Courier New" pitchFamily="49" charset="0"/>
              </a:rPr>
              <a:t>&lt;article&gt;</a:t>
            </a:r>
            <a:r>
              <a:rPr lang="de-DE" sz="2000"/>
              <a:t> etc. </a:t>
            </a:r>
          </a:p>
          <a:p>
            <a:pPr lvl="1"/>
            <a:r>
              <a:rPr lang="de-DE" sz="2000"/>
              <a:t> and end tag: </a:t>
            </a:r>
            <a:r>
              <a:rPr lang="de-DE" sz="2000" b="1">
                <a:latin typeface="Courier New" pitchFamily="49" charset="0"/>
              </a:rPr>
              <a:t>&lt;/article&gt;</a:t>
            </a:r>
            <a:r>
              <a:rPr lang="de-DE" sz="2000"/>
              <a:t> etc.</a:t>
            </a:r>
          </a:p>
          <a:p>
            <a:r>
              <a:rPr lang="de-DE" sz="2400" b="1"/>
              <a:t>Elements</a:t>
            </a:r>
            <a:r>
              <a:rPr lang="de-DE" sz="2400"/>
              <a:t>: </a:t>
            </a:r>
            <a:r>
              <a:rPr lang="de-DE" sz="2000" b="1">
                <a:latin typeface="Courier New" pitchFamily="49" charset="0"/>
              </a:rPr>
              <a:t>&lt;article&gt; ... &lt;/article&gt;</a:t>
            </a:r>
          </a:p>
          <a:p>
            <a:r>
              <a:rPr lang="de-DE" sz="2400"/>
              <a:t>Elements have a </a:t>
            </a:r>
            <a:r>
              <a:rPr lang="de-DE" sz="2400" b="1"/>
              <a:t>name</a:t>
            </a:r>
            <a:r>
              <a:rPr lang="de-DE" sz="2400"/>
              <a:t> (</a:t>
            </a:r>
            <a:r>
              <a:rPr lang="de-DE" sz="2000" b="1">
                <a:latin typeface="Courier New" pitchFamily="49" charset="0"/>
              </a:rPr>
              <a:t>article</a:t>
            </a:r>
            <a:r>
              <a:rPr lang="de-DE" sz="2400"/>
              <a:t>) and a </a:t>
            </a:r>
            <a:r>
              <a:rPr lang="de-DE" sz="2400" b="1"/>
              <a:t>content</a:t>
            </a:r>
            <a:r>
              <a:rPr lang="de-DE" sz="2400"/>
              <a:t> (</a:t>
            </a:r>
            <a:r>
              <a:rPr lang="de-DE" sz="2000" b="1">
                <a:latin typeface="Courier New" pitchFamily="49" charset="0"/>
              </a:rPr>
              <a:t>...</a:t>
            </a:r>
            <a:r>
              <a:rPr lang="de-DE" sz="2400"/>
              <a:t>)</a:t>
            </a:r>
          </a:p>
          <a:p>
            <a:r>
              <a:rPr lang="de-DE" sz="2400"/>
              <a:t>Elements may be nested.</a:t>
            </a:r>
          </a:p>
          <a:p>
            <a:r>
              <a:rPr lang="de-DE" sz="2400"/>
              <a:t>Elements may be empty: </a:t>
            </a:r>
            <a:r>
              <a:rPr lang="de-DE" sz="2000" b="1">
                <a:latin typeface="Courier New" pitchFamily="49" charset="0"/>
              </a:rPr>
              <a:t>&lt;this_is_empty/&gt;</a:t>
            </a:r>
          </a:p>
          <a:p>
            <a:r>
              <a:rPr lang="de-DE" sz="2400"/>
              <a:t>Element content is typically parsed character data (PCDATA), i.e., strings with special characters, and/or nested elements (</a:t>
            </a:r>
            <a:r>
              <a:rPr lang="de-DE" sz="2400" i="1"/>
              <a:t>mixed content</a:t>
            </a:r>
            <a:r>
              <a:rPr lang="de-DE" sz="2400"/>
              <a:t> if both).</a:t>
            </a:r>
          </a:p>
          <a:p>
            <a:r>
              <a:rPr lang="de-DE" sz="2400"/>
              <a:t>Each XML document has exactly one root element and forms a tree.</a:t>
            </a:r>
          </a:p>
          <a:p>
            <a:r>
              <a:rPr lang="de-DE" sz="2400"/>
              <a:t>Elements with a common parent are ordered.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8342-F649-426C-BE6D-CD460CA9DE5B}" type="slidenum">
              <a:rPr lang="de-DE"/>
              <a:pPr/>
              <a:t>21</a:t>
            </a:fld>
            <a:endParaRPr lang="de-DE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de-DE" sz="4000"/>
              <a:t>Elements vs. Attributes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DE" sz="2400"/>
              <a:t>Elements may have </a:t>
            </a:r>
            <a:r>
              <a:rPr lang="de-DE" sz="2400" b="1"/>
              <a:t>attributes</a:t>
            </a:r>
            <a:r>
              <a:rPr lang="de-DE" sz="2400"/>
              <a:t> (in the start tag) that have a </a:t>
            </a:r>
            <a:r>
              <a:rPr lang="de-DE" sz="2400" b="1"/>
              <a:t>name</a:t>
            </a:r>
            <a:r>
              <a:rPr lang="de-DE" sz="2400"/>
              <a:t> and</a:t>
            </a:r>
          </a:p>
          <a:p>
            <a:pPr>
              <a:buFontTx/>
              <a:buNone/>
            </a:pPr>
            <a:r>
              <a:rPr lang="de-DE" sz="2400"/>
              <a:t>a </a:t>
            </a:r>
            <a:r>
              <a:rPr lang="de-DE" sz="2400" b="1"/>
              <a:t>value</a:t>
            </a:r>
            <a:r>
              <a:rPr lang="de-DE" sz="2400"/>
              <a:t>, e.g. </a:t>
            </a:r>
            <a:r>
              <a:rPr lang="de-DE" sz="2000" b="1">
                <a:latin typeface="Courier New" pitchFamily="49" charset="0"/>
              </a:rPr>
              <a:t>&lt;section number=“1“&gt;</a:t>
            </a:r>
            <a:r>
              <a:rPr lang="de-DE" sz="2400"/>
              <a:t>.</a:t>
            </a:r>
          </a:p>
          <a:p>
            <a:pPr>
              <a:buFontTx/>
              <a:buNone/>
            </a:pPr>
            <a:r>
              <a:rPr lang="de-DE" sz="2400"/>
              <a:t>What is the difference between elements and attributes?</a:t>
            </a:r>
          </a:p>
          <a:p>
            <a:r>
              <a:rPr lang="de-DE" sz="2400"/>
              <a:t>Only one attribute with a given name per element (but an arbitrary number of subelements)</a:t>
            </a:r>
          </a:p>
          <a:p>
            <a:r>
              <a:rPr lang="de-DE" sz="2400"/>
              <a:t>Attributes have no structure, simply strings (while elements can have subelements)</a:t>
            </a:r>
          </a:p>
          <a:p>
            <a:pPr>
              <a:buFontTx/>
              <a:buNone/>
            </a:pPr>
            <a:r>
              <a:rPr lang="de-DE" sz="2400"/>
              <a:t>As a </a:t>
            </a:r>
            <a:r>
              <a:rPr lang="de-DE" sz="2400" i="1"/>
              <a:t>rule of thumb</a:t>
            </a:r>
            <a:r>
              <a:rPr lang="de-DE" sz="2400"/>
              <a:t>:</a:t>
            </a:r>
          </a:p>
          <a:p>
            <a:r>
              <a:rPr lang="de-DE" sz="2400"/>
              <a:t>Content into elements</a:t>
            </a:r>
          </a:p>
          <a:p>
            <a:r>
              <a:rPr lang="de-DE" sz="2400"/>
              <a:t>Metadata into attributes</a:t>
            </a:r>
          </a:p>
          <a:p>
            <a:pPr>
              <a:buFontTx/>
              <a:buNone/>
            </a:pPr>
            <a:r>
              <a:rPr lang="de-DE" sz="2400"/>
              <a:t>Example:</a:t>
            </a:r>
          </a:p>
          <a:p>
            <a:pPr>
              <a:buFontTx/>
              <a:buNone/>
            </a:pPr>
            <a:r>
              <a:rPr lang="de-DE" sz="2100" b="1">
                <a:latin typeface="Courier New" pitchFamily="49" charset="0"/>
              </a:rPr>
              <a:t>&lt;person born=“1912-06-23“ died=“1954-06-07“&gt;</a:t>
            </a:r>
          </a:p>
          <a:p>
            <a:pPr>
              <a:buFontTx/>
              <a:buNone/>
            </a:pPr>
            <a:r>
              <a:rPr lang="de-DE" sz="2100" b="1">
                <a:latin typeface="Courier New" pitchFamily="49" charset="0"/>
              </a:rPr>
              <a:t>Alan Turing&lt;/person&gt; proved that…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9926-2BEE-4E8E-97EE-8C7706B60352}" type="slidenum">
              <a:rPr lang="de-DE"/>
              <a:pPr/>
              <a:t>22</a:t>
            </a:fld>
            <a:endParaRPr lang="de-DE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de-DE" sz="4000"/>
              <a:t>XML Documents as Ordered Trees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563938" y="1125538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 b="1">
                <a:latin typeface="Courier New" pitchFamily="49" charset="0"/>
              </a:rPr>
              <a:t>article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323850" y="2395538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 b="1">
                <a:latin typeface="Courier New" pitchFamily="49" charset="0"/>
              </a:rPr>
              <a:t>author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1763713" y="2395538"/>
            <a:ext cx="1223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 b="1">
                <a:latin typeface="Courier New" pitchFamily="49" charset="0"/>
              </a:rPr>
              <a:t>title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219700" y="2395538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 b="1">
                <a:latin typeface="Courier New" pitchFamily="49" charset="0"/>
              </a:rPr>
              <a:t>text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5508625" y="3284538"/>
            <a:ext cx="151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 b="1">
                <a:latin typeface="Courier New" pitchFamily="49" charset="0"/>
              </a:rPr>
              <a:t>section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2771775" y="3284538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 b="1">
                <a:latin typeface="Courier New" pitchFamily="49" charset="0"/>
              </a:rPr>
              <a:t>abstract</a:t>
            </a:r>
          </a:p>
        </p:txBody>
      </p:sp>
      <p:cxnSp>
        <p:nvCxnSpPr>
          <p:cNvPr id="50185" name="AutoShape 9"/>
          <p:cNvCxnSpPr>
            <a:cxnSpLocks noChangeShapeType="1"/>
            <a:stCxn id="50179" idx="2"/>
            <a:endCxn id="50181" idx="0"/>
          </p:cNvCxnSpPr>
          <p:nvPr/>
        </p:nvCxnSpPr>
        <p:spPr bwMode="auto">
          <a:xfrm flipH="1">
            <a:off x="2376488" y="1582738"/>
            <a:ext cx="1979612" cy="812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0186" name="AutoShape 10"/>
          <p:cNvCxnSpPr>
            <a:cxnSpLocks noChangeShapeType="1"/>
            <a:stCxn id="50179" idx="2"/>
            <a:endCxn id="50182" idx="0"/>
          </p:cNvCxnSpPr>
          <p:nvPr/>
        </p:nvCxnSpPr>
        <p:spPr bwMode="auto">
          <a:xfrm>
            <a:off x="4356100" y="1582738"/>
            <a:ext cx="1331913" cy="812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0187" name="AutoShape 11"/>
          <p:cNvCxnSpPr>
            <a:cxnSpLocks noChangeShapeType="1"/>
            <a:stCxn id="50179" idx="2"/>
            <a:endCxn id="50180" idx="0"/>
          </p:cNvCxnSpPr>
          <p:nvPr/>
        </p:nvCxnSpPr>
        <p:spPr bwMode="auto">
          <a:xfrm flipH="1">
            <a:off x="1116013" y="1582738"/>
            <a:ext cx="3240087" cy="812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0188" name="AutoShape 12"/>
          <p:cNvCxnSpPr>
            <a:cxnSpLocks noChangeShapeType="1"/>
            <a:stCxn id="50182" idx="2"/>
            <a:endCxn id="50184" idx="0"/>
          </p:cNvCxnSpPr>
          <p:nvPr/>
        </p:nvCxnSpPr>
        <p:spPr bwMode="auto">
          <a:xfrm flipH="1">
            <a:off x="3635375" y="2852738"/>
            <a:ext cx="2052638" cy="431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0189" name="AutoShape 13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5688013" y="2852738"/>
            <a:ext cx="576262" cy="431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4787900" y="4365625"/>
            <a:ext cx="79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The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5653088" y="4411663"/>
            <a:ext cx="1223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 b="1">
                <a:latin typeface="Courier New" pitchFamily="49" charset="0"/>
              </a:rPr>
              <a:t>index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5795963" y="5157788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400"/>
              <a:t>Web</a:t>
            </a: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6948488" y="4365625"/>
            <a:ext cx="1655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provides …</a:t>
            </a:r>
          </a:p>
        </p:txBody>
      </p:sp>
      <p:cxnSp>
        <p:nvCxnSpPr>
          <p:cNvPr id="50194" name="AutoShape 18"/>
          <p:cNvCxnSpPr>
            <a:cxnSpLocks noChangeShapeType="1"/>
            <a:stCxn id="50183" idx="2"/>
            <a:endCxn id="50191" idx="0"/>
          </p:cNvCxnSpPr>
          <p:nvPr/>
        </p:nvCxnSpPr>
        <p:spPr bwMode="auto">
          <a:xfrm>
            <a:off x="6264275" y="3741738"/>
            <a:ext cx="1588" cy="6699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0195" name="AutoShape 19"/>
          <p:cNvCxnSpPr>
            <a:cxnSpLocks noChangeShapeType="1"/>
            <a:stCxn id="50183" idx="2"/>
            <a:endCxn id="50190" idx="0"/>
          </p:cNvCxnSpPr>
          <p:nvPr/>
        </p:nvCxnSpPr>
        <p:spPr bwMode="auto">
          <a:xfrm flipH="1">
            <a:off x="5184775" y="3741738"/>
            <a:ext cx="1079500" cy="6238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50196" name="AutoShape 20"/>
          <p:cNvCxnSpPr>
            <a:cxnSpLocks noChangeShapeType="1"/>
            <a:stCxn id="50183" idx="2"/>
            <a:endCxn id="50193" idx="0"/>
          </p:cNvCxnSpPr>
          <p:nvPr/>
        </p:nvCxnSpPr>
        <p:spPr bwMode="auto">
          <a:xfrm>
            <a:off x="6264275" y="3741738"/>
            <a:ext cx="1512888" cy="6238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50197" name="AutoShape 21"/>
          <p:cNvCxnSpPr>
            <a:cxnSpLocks noChangeShapeType="1"/>
            <a:stCxn id="50191" idx="2"/>
            <a:endCxn id="50192" idx="0"/>
          </p:cNvCxnSpPr>
          <p:nvPr/>
        </p:nvCxnSpPr>
        <p:spPr bwMode="auto">
          <a:xfrm flipH="1">
            <a:off x="6192838" y="4868863"/>
            <a:ext cx="73025" cy="28892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</p:cxn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7380288" y="3716338"/>
            <a:ext cx="1439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600" b="1">
                <a:latin typeface="Courier New" pitchFamily="49" charset="0"/>
              </a:rPr>
              <a:t>title=“…“</a:t>
            </a: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7380288" y="3068638"/>
            <a:ext cx="1439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600" b="1">
                <a:latin typeface="Courier New" pitchFamily="49" charset="0"/>
              </a:rPr>
              <a:t>number=“1“</a:t>
            </a:r>
          </a:p>
        </p:txBody>
      </p:sp>
      <p:cxnSp>
        <p:nvCxnSpPr>
          <p:cNvPr id="50200" name="AutoShape 24"/>
          <p:cNvCxnSpPr>
            <a:cxnSpLocks noChangeShapeType="1"/>
            <a:stCxn id="50183" idx="3"/>
            <a:endCxn id="50199" idx="1"/>
          </p:cNvCxnSpPr>
          <p:nvPr/>
        </p:nvCxnSpPr>
        <p:spPr bwMode="auto">
          <a:xfrm flipV="1">
            <a:off x="7019925" y="3236913"/>
            <a:ext cx="360363" cy="27622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50201" name="AutoShape 25"/>
          <p:cNvCxnSpPr>
            <a:cxnSpLocks noChangeShapeType="1"/>
            <a:endCxn id="50198" idx="1"/>
          </p:cNvCxnSpPr>
          <p:nvPr/>
        </p:nvCxnSpPr>
        <p:spPr bwMode="auto">
          <a:xfrm>
            <a:off x="7019925" y="3500438"/>
            <a:ext cx="360363" cy="38417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sp>
        <p:nvSpPr>
          <p:cNvPr id="50202" name="Text Box 26"/>
          <p:cNvSpPr txBox="1">
            <a:spLocks noChangeArrowheads="1"/>
          </p:cNvSpPr>
          <p:nvPr/>
        </p:nvSpPr>
        <p:spPr bwMode="auto">
          <a:xfrm>
            <a:off x="2843213" y="4365625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In order …</a:t>
            </a:r>
          </a:p>
        </p:txBody>
      </p:sp>
      <p:cxnSp>
        <p:nvCxnSpPr>
          <p:cNvPr id="50203" name="AutoShape 27"/>
          <p:cNvCxnSpPr>
            <a:cxnSpLocks noChangeShapeType="1"/>
            <a:stCxn id="50184" idx="2"/>
            <a:endCxn id="50202" idx="0"/>
          </p:cNvCxnSpPr>
          <p:nvPr/>
        </p:nvCxnSpPr>
        <p:spPr bwMode="auto">
          <a:xfrm>
            <a:off x="3635375" y="3741738"/>
            <a:ext cx="0" cy="6238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</p:cxnSp>
      <p:sp>
        <p:nvSpPr>
          <p:cNvPr id="50204" name="Text Box 28"/>
          <p:cNvSpPr txBox="1">
            <a:spLocks noChangeArrowheads="1"/>
          </p:cNvSpPr>
          <p:nvPr/>
        </p:nvSpPr>
        <p:spPr bwMode="auto">
          <a:xfrm>
            <a:off x="250825" y="3500438"/>
            <a:ext cx="12969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400"/>
              <a:t>Gerhard Weikum</a:t>
            </a:r>
          </a:p>
        </p:txBody>
      </p:sp>
      <p:cxnSp>
        <p:nvCxnSpPr>
          <p:cNvPr id="50205" name="AutoShape 29"/>
          <p:cNvCxnSpPr>
            <a:cxnSpLocks noChangeShapeType="1"/>
            <a:stCxn id="50180" idx="2"/>
            <a:endCxn id="50204" idx="0"/>
          </p:cNvCxnSpPr>
          <p:nvPr/>
        </p:nvCxnSpPr>
        <p:spPr bwMode="auto">
          <a:xfrm flipH="1">
            <a:off x="900113" y="2852738"/>
            <a:ext cx="215900" cy="64770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</p:cxnSp>
      <p:sp>
        <p:nvSpPr>
          <p:cNvPr id="50206" name="Text Box 30"/>
          <p:cNvSpPr txBox="1">
            <a:spLocks noChangeArrowheads="1"/>
          </p:cNvSpPr>
          <p:nvPr/>
        </p:nvSpPr>
        <p:spPr bwMode="auto">
          <a:xfrm>
            <a:off x="971550" y="4868863"/>
            <a:ext cx="15843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400"/>
              <a:t>The Web in 10 years</a:t>
            </a:r>
          </a:p>
        </p:txBody>
      </p:sp>
      <p:cxnSp>
        <p:nvCxnSpPr>
          <p:cNvPr id="50207" name="AutoShape 31"/>
          <p:cNvCxnSpPr>
            <a:cxnSpLocks noChangeShapeType="1"/>
            <a:stCxn id="50181" idx="2"/>
            <a:endCxn id="50206" idx="0"/>
          </p:cNvCxnSpPr>
          <p:nvPr/>
        </p:nvCxnSpPr>
        <p:spPr bwMode="auto">
          <a:xfrm flipH="1">
            <a:off x="1763713" y="2852738"/>
            <a:ext cx="612775" cy="201612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BE5B-D844-4FBD-822D-71A6F4B971E6}" type="slidenum">
              <a:rPr lang="de-DE"/>
              <a:pPr/>
              <a:t>23</a:t>
            </a:fld>
            <a:endParaRPr lang="de-DE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de-DE" sz="4000"/>
              <a:t>More on XML Syntax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Some special characters must be escaped using </a:t>
            </a:r>
            <a:r>
              <a:rPr lang="de-DE" b="1"/>
              <a:t>entities:</a:t>
            </a:r>
            <a:br>
              <a:rPr lang="de-DE" b="1"/>
            </a:br>
            <a:r>
              <a:rPr lang="de-DE" sz="2400" b="1">
                <a:latin typeface="Courier New" pitchFamily="49" charset="0"/>
                <a:cs typeface="Times New Roman" pitchFamily="18" charset="0"/>
              </a:rPr>
              <a:t>&lt;  </a:t>
            </a:r>
            <a:r>
              <a:rPr lang="de-DE">
                <a:cs typeface="Times New Roman" pitchFamily="18" charset="0"/>
              </a:rPr>
              <a:t>→  </a:t>
            </a:r>
            <a:r>
              <a:rPr lang="de-DE" sz="2400" b="1">
                <a:latin typeface="Courier New" pitchFamily="49" charset="0"/>
                <a:cs typeface="Times New Roman" pitchFamily="18" charset="0"/>
              </a:rPr>
              <a:t>&amp;lt;</a:t>
            </a:r>
            <a:r>
              <a:rPr lang="de-DE">
                <a:cs typeface="Times New Roman" pitchFamily="18" charset="0"/>
              </a:rPr>
              <a:t/>
            </a:r>
            <a:br>
              <a:rPr lang="de-DE">
                <a:cs typeface="Times New Roman" pitchFamily="18" charset="0"/>
              </a:rPr>
            </a:br>
            <a:r>
              <a:rPr lang="de-DE" sz="2400" b="1">
                <a:latin typeface="Courier New" pitchFamily="49" charset="0"/>
                <a:cs typeface="Times New Roman" pitchFamily="18" charset="0"/>
              </a:rPr>
              <a:t>&amp;  </a:t>
            </a:r>
            <a:r>
              <a:rPr lang="de-DE">
                <a:cs typeface="Times New Roman" pitchFamily="18" charset="0"/>
              </a:rPr>
              <a:t>→  </a:t>
            </a:r>
            <a:r>
              <a:rPr lang="de-DE" sz="2400" b="1">
                <a:latin typeface="Courier New" pitchFamily="49" charset="0"/>
                <a:cs typeface="Times New Roman" pitchFamily="18" charset="0"/>
              </a:rPr>
              <a:t>&amp;amp;</a:t>
            </a:r>
            <a:br>
              <a:rPr lang="de-DE" sz="2400" b="1">
                <a:latin typeface="Courier New" pitchFamily="49" charset="0"/>
                <a:cs typeface="Times New Roman" pitchFamily="18" charset="0"/>
              </a:rPr>
            </a:br>
            <a:r>
              <a:rPr lang="de-DE">
                <a:cs typeface="Times New Roman" pitchFamily="18" charset="0"/>
              </a:rPr>
              <a:t>(will be converted back when reading the XML doc)</a:t>
            </a:r>
          </a:p>
          <a:p>
            <a:r>
              <a:rPr lang="de-DE"/>
              <a:t>Some other characters may be escaped, too:</a:t>
            </a:r>
            <a:br>
              <a:rPr lang="de-DE"/>
            </a:br>
            <a:r>
              <a:rPr lang="de-DE" sz="2400" b="1">
                <a:latin typeface="Courier New" pitchFamily="49" charset="0"/>
                <a:cs typeface="Times New Roman" pitchFamily="18" charset="0"/>
              </a:rPr>
              <a:t>&gt;  </a:t>
            </a:r>
            <a:r>
              <a:rPr lang="de-DE">
                <a:cs typeface="Times New Roman" pitchFamily="18" charset="0"/>
              </a:rPr>
              <a:t>→  </a:t>
            </a:r>
            <a:r>
              <a:rPr lang="de-DE" sz="2400" b="1">
                <a:latin typeface="Courier New" pitchFamily="49" charset="0"/>
                <a:cs typeface="Times New Roman" pitchFamily="18" charset="0"/>
              </a:rPr>
              <a:t>&amp;gt;</a:t>
            </a:r>
            <a:r>
              <a:rPr lang="de-DE">
                <a:cs typeface="Times New Roman" pitchFamily="18" charset="0"/>
              </a:rPr>
              <a:t/>
            </a:r>
            <a:br>
              <a:rPr lang="de-DE">
                <a:cs typeface="Times New Roman" pitchFamily="18" charset="0"/>
              </a:rPr>
            </a:br>
            <a:r>
              <a:rPr lang="de-DE" sz="2400" b="1">
                <a:latin typeface="Courier New" pitchFamily="49" charset="0"/>
                <a:cs typeface="Times New Roman" pitchFamily="18" charset="0"/>
              </a:rPr>
              <a:t>“  </a:t>
            </a:r>
            <a:r>
              <a:rPr lang="de-DE">
                <a:cs typeface="Times New Roman" pitchFamily="18" charset="0"/>
              </a:rPr>
              <a:t>→  </a:t>
            </a:r>
            <a:r>
              <a:rPr lang="de-DE" sz="2400" b="1">
                <a:latin typeface="Courier New" pitchFamily="49" charset="0"/>
                <a:cs typeface="Times New Roman" pitchFamily="18" charset="0"/>
              </a:rPr>
              <a:t>&amp;quot;</a:t>
            </a:r>
            <a:r>
              <a:rPr lang="de-DE">
                <a:cs typeface="Times New Roman" pitchFamily="18" charset="0"/>
              </a:rPr>
              <a:t/>
            </a:r>
            <a:br>
              <a:rPr lang="de-DE">
                <a:cs typeface="Times New Roman" pitchFamily="18" charset="0"/>
              </a:rPr>
            </a:br>
            <a:r>
              <a:rPr lang="de-DE" sz="2400" b="1">
                <a:latin typeface="Courier New" pitchFamily="49" charset="0"/>
                <a:cs typeface="Times New Roman" pitchFamily="18" charset="0"/>
              </a:rPr>
              <a:t>‘  </a:t>
            </a:r>
            <a:r>
              <a:rPr lang="de-DE">
                <a:cs typeface="Times New Roman" pitchFamily="18" charset="0"/>
              </a:rPr>
              <a:t>→  </a:t>
            </a:r>
            <a:r>
              <a:rPr lang="de-DE" sz="2400" b="1">
                <a:latin typeface="Courier New" pitchFamily="49" charset="0"/>
                <a:cs typeface="Times New Roman" pitchFamily="18" charset="0"/>
              </a:rPr>
              <a:t>&amp;apos;</a:t>
            </a:r>
            <a:endParaRPr lang="de-DE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272E-F30C-4A08-93F7-DD445B2656EA}" type="slidenum">
              <a:rPr lang="de-DE"/>
              <a:pPr/>
              <a:t>24</a:t>
            </a:fld>
            <a:endParaRPr lang="de-DE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de-DE" sz="4000"/>
              <a:t>Well-Formed XML Documents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de-DE"/>
              <a:t>A </a:t>
            </a:r>
            <a:r>
              <a:rPr lang="de-DE" b="1"/>
              <a:t>well-formed</a:t>
            </a:r>
            <a:r>
              <a:rPr lang="de-DE"/>
              <a:t> document must adher to, among others, the following rules:</a:t>
            </a:r>
          </a:p>
          <a:p>
            <a:pPr>
              <a:lnSpc>
                <a:spcPct val="90000"/>
              </a:lnSpc>
            </a:pPr>
            <a:r>
              <a:rPr lang="de-DE"/>
              <a:t>Every start tag has a matching end tag.</a:t>
            </a:r>
          </a:p>
          <a:p>
            <a:pPr>
              <a:lnSpc>
                <a:spcPct val="90000"/>
              </a:lnSpc>
            </a:pPr>
            <a:r>
              <a:rPr lang="de-DE"/>
              <a:t>Elements may nest, but must not overlap.</a:t>
            </a:r>
          </a:p>
          <a:p>
            <a:pPr>
              <a:lnSpc>
                <a:spcPct val="90000"/>
              </a:lnSpc>
            </a:pPr>
            <a:r>
              <a:rPr lang="de-DE"/>
              <a:t>There must be exactly one root element.</a:t>
            </a:r>
          </a:p>
          <a:p>
            <a:pPr>
              <a:lnSpc>
                <a:spcPct val="90000"/>
              </a:lnSpc>
            </a:pPr>
            <a:r>
              <a:rPr lang="de-DE"/>
              <a:t>Attribute values must be quoted.</a:t>
            </a:r>
          </a:p>
          <a:p>
            <a:pPr>
              <a:lnSpc>
                <a:spcPct val="90000"/>
              </a:lnSpc>
            </a:pPr>
            <a:r>
              <a:rPr lang="de-DE"/>
              <a:t>An element may not have two attributes with the same name.</a:t>
            </a:r>
          </a:p>
          <a:p>
            <a:pPr>
              <a:lnSpc>
                <a:spcPct val="90000"/>
              </a:lnSpc>
            </a:pPr>
            <a:r>
              <a:rPr lang="de-DE"/>
              <a:t>Comments and processing instructions may not appear inside tags.</a:t>
            </a:r>
          </a:p>
          <a:p>
            <a:pPr>
              <a:lnSpc>
                <a:spcPct val="90000"/>
              </a:lnSpc>
            </a:pPr>
            <a:r>
              <a:rPr lang="de-DE"/>
              <a:t>No unescaped </a:t>
            </a:r>
            <a:r>
              <a:rPr lang="de-DE" sz="2000" b="1">
                <a:latin typeface="Courier New" pitchFamily="49" charset="0"/>
              </a:rPr>
              <a:t>&lt;</a:t>
            </a:r>
            <a:r>
              <a:rPr lang="de-DE"/>
              <a:t> or </a:t>
            </a:r>
            <a:r>
              <a:rPr lang="de-DE" sz="2000" b="1">
                <a:latin typeface="Courier New" pitchFamily="49" charset="0"/>
              </a:rPr>
              <a:t>&amp;</a:t>
            </a:r>
            <a:r>
              <a:rPr lang="de-DE"/>
              <a:t> signs may occur inside character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0BCE-1795-49CB-85B1-8BCDA2527CAD}" type="slidenum">
              <a:rPr lang="de-DE"/>
              <a:pPr/>
              <a:t>25</a:t>
            </a:fld>
            <a:endParaRPr lang="de-DE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de-DE" sz="4000"/>
              <a:t>Well-Formed XML Documents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de-DE"/>
              <a:t>A </a:t>
            </a:r>
            <a:r>
              <a:rPr lang="de-DE" b="1"/>
              <a:t>well-formed</a:t>
            </a:r>
            <a:r>
              <a:rPr lang="de-DE"/>
              <a:t> document must adher to, among others, the following rules:</a:t>
            </a:r>
          </a:p>
          <a:p>
            <a:pPr>
              <a:lnSpc>
                <a:spcPct val="90000"/>
              </a:lnSpc>
            </a:pPr>
            <a:r>
              <a:rPr lang="de-DE"/>
              <a:t>Every start tag has a matching end tag.</a:t>
            </a:r>
          </a:p>
          <a:p>
            <a:pPr>
              <a:lnSpc>
                <a:spcPct val="90000"/>
              </a:lnSpc>
            </a:pPr>
            <a:r>
              <a:rPr lang="de-DE"/>
              <a:t>Elements may nest, but must not overlap.</a:t>
            </a:r>
          </a:p>
          <a:p>
            <a:pPr>
              <a:lnSpc>
                <a:spcPct val="90000"/>
              </a:lnSpc>
            </a:pPr>
            <a:r>
              <a:rPr lang="de-DE"/>
              <a:t>There must be exactly one root element.</a:t>
            </a:r>
          </a:p>
          <a:p>
            <a:pPr>
              <a:lnSpc>
                <a:spcPct val="90000"/>
              </a:lnSpc>
            </a:pPr>
            <a:r>
              <a:rPr lang="de-DE"/>
              <a:t>Attribute values must be quoted.</a:t>
            </a:r>
          </a:p>
          <a:p>
            <a:pPr>
              <a:lnSpc>
                <a:spcPct val="90000"/>
              </a:lnSpc>
            </a:pPr>
            <a:r>
              <a:rPr lang="de-DE"/>
              <a:t>An element may not have to attributes with the same name.</a:t>
            </a:r>
          </a:p>
          <a:p>
            <a:pPr>
              <a:lnSpc>
                <a:spcPct val="90000"/>
              </a:lnSpc>
            </a:pPr>
            <a:r>
              <a:rPr lang="de-DE"/>
              <a:t>Comments and processing instructions may not appear inside tags.</a:t>
            </a:r>
          </a:p>
          <a:p>
            <a:pPr>
              <a:lnSpc>
                <a:spcPct val="90000"/>
              </a:lnSpc>
            </a:pPr>
            <a:r>
              <a:rPr lang="de-DE"/>
              <a:t>No unescaped </a:t>
            </a:r>
            <a:r>
              <a:rPr lang="de-DE" sz="2000" b="1">
                <a:latin typeface="Courier New" pitchFamily="49" charset="0"/>
              </a:rPr>
              <a:t>&lt;</a:t>
            </a:r>
            <a:r>
              <a:rPr lang="de-DE"/>
              <a:t> or </a:t>
            </a:r>
            <a:r>
              <a:rPr lang="de-DE" sz="2000" b="1">
                <a:latin typeface="Courier New" pitchFamily="49" charset="0"/>
              </a:rPr>
              <a:t>&amp;</a:t>
            </a:r>
            <a:r>
              <a:rPr lang="de-DE"/>
              <a:t> signs may occur inside character data.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187450" y="2636838"/>
            <a:ext cx="6624638" cy="192087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4000" b="1"/>
              <a:t>Only well-formed documents can be processed by XML parsers.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926F-8540-406A-A615-63E9F0D08D35}" type="slidenum">
              <a:rPr lang="de-DE"/>
              <a:pPr/>
              <a:t>26</a:t>
            </a:fld>
            <a:endParaRPr lang="de-DE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de-DE" sz="4000"/>
              <a:t>2.3 Namespaces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893175" cy="381635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de-DE" sz="2000" b="1">
                <a:latin typeface="Courier New" pitchFamily="49" charset="0"/>
              </a:rPr>
              <a:t>&lt;library&gt;</a:t>
            </a:r>
          </a:p>
          <a:p>
            <a:pPr marL="533400" indent="-533400">
              <a:buFontTx/>
              <a:buNone/>
            </a:pPr>
            <a:r>
              <a:rPr lang="de-DE" sz="2000" b="1">
                <a:latin typeface="Courier New" pitchFamily="49" charset="0"/>
              </a:rPr>
              <a:t>  &lt;description&gt;Library of the CS Department&lt;/description&gt;</a:t>
            </a:r>
          </a:p>
          <a:p>
            <a:pPr marL="533400" indent="-533400">
              <a:buFontTx/>
              <a:buNone/>
            </a:pPr>
            <a:r>
              <a:rPr lang="de-DE" sz="2000" b="1">
                <a:latin typeface="Courier New" pitchFamily="49" charset="0"/>
              </a:rPr>
              <a:t>  &lt;book bid=“HandMS2000“&gt;</a:t>
            </a:r>
          </a:p>
          <a:p>
            <a:pPr marL="533400" indent="-533400">
              <a:buFontTx/>
              <a:buNone/>
            </a:pPr>
            <a:r>
              <a:rPr lang="de-DE" sz="2000" b="1">
                <a:latin typeface="Courier New" pitchFamily="49" charset="0"/>
              </a:rPr>
              <a:t>    &lt;title&gt;Principles of Data Mining&lt;/title&gt;</a:t>
            </a:r>
          </a:p>
          <a:p>
            <a:pPr marL="533400" indent="-533400">
              <a:buFontTx/>
              <a:buNone/>
            </a:pPr>
            <a:r>
              <a:rPr lang="de-DE" sz="2000" b="1">
                <a:latin typeface="Courier New" pitchFamily="49" charset="0"/>
              </a:rPr>
              <a:t>    &lt;description&gt;</a:t>
            </a:r>
          </a:p>
          <a:p>
            <a:pPr marL="533400" indent="-533400">
              <a:buFontTx/>
              <a:buNone/>
            </a:pPr>
            <a:r>
              <a:rPr lang="de-DE" sz="2000" b="1">
                <a:latin typeface="Courier New" pitchFamily="49" charset="0"/>
              </a:rPr>
              <a:t>      Short introduction to &lt;em&gt;data mining&lt;/em&gt;, useful</a:t>
            </a:r>
          </a:p>
          <a:p>
            <a:pPr marL="533400" indent="-533400">
              <a:buFontTx/>
              <a:buNone/>
            </a:pPr>
            <a:r>
              <a:rPr lang="de-DE" sz="2000" b="1">
                <a:latin typeface="Courier New" pitchFamily="49" charset="0"/>
              </a:rPr>
              <a:t>      for the IRDM course</a:t>
            </a:r>
          </a:p>
          <a:p>
            <a:pPr marL="533400" indent="-533400">
              <a:buFontTx/>
              <a:buNone/>
            </a:pPr>
            <a:r>
              <a:rPr lang="de-DE" sz="2000" b="1">
                <a:latin typeface="Courier New" pitchFamily="49" charset="0"/>
              </a:rPr>
              <a:t>    &lt;/description&gt;</a:t>
            </a:r>
          </a:p>
          <a:p>
            <a:pPr marL="533400" indent="-533400">
              <a:buFontTx/>
              <a:buNone/>
            </a:pPr>
            <a:r>
              <a:rPr lang="de-DE" sz="2000" b="1">
                <a:latin typeface="Courier New" pitchFamily="49" charset="0"/>
              </a:rPr>
              <a:t>  &lt;/book&gt;</a:t>
            </a:r>
          </a:p>
          <a:p>
            <a:pPr marL="533400" indent="-533400">
              <a:buFontTx/>
              <a:buNone/>
            </a:pPr>
            <a:r>
              <a:rPr lang="de-DE" sz="2000" b="1">
                <a:latin typeface="Courier New" pitchFamily="49" charset="0"/>
              </a:rPr>
              <a:t>&lt;/library&gt;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684213" y="4508500"/>
            <a:ext cx="7777162" cy="11874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400" b="1">
                <a:solidFill>
                  <a:schemeClr val="bg1"/>
                </a:solidFill>
              </a:rPr>
              <a:t>Semantics of the </a:t>
            </a:r>
            <a:r>
              <a:rPr lang="de-DE" sz="2000" b="1">
                <a:solidFill>
                  <a:schemeClr val="bg1"/>
                </a:solidFill>
                <a:latin typeface="Courier New" pitchFamily="49" charset="0"/>
              </a:rPr>
              <a:t>description</a:t>
            </a:r>
            <a:r>
              <a:rPr lang="de-DE" sz="2400" b="1">
                <a:solidFill>
                  <a:schemeClr val="bg1"/>
                </a:solidFill>
              </a:rPr>
              <a:t> element is ambigous</a:t>
            </a:r>
            <a:br>
              <a:rPr lang="de-DE" sz="2400" b="1">
                <a:solidFill>
                  <a:schemeClr val="bg1"/>
                </a:solidFill>
              </a:rPr>
            </a:br>
            <a:r>
              <a:rPr lang="de-DE" sz="2400" b="1">
                <a:solidFill>
                  <a:schemeClr val="bg1"/>
                </a:solidFill>
              </a:rPr>
              <a:t>Content may be defined differently</a:t>
            </a:r>
            <a:br>
              <a:rPr lang="de-DE" sz="2400" b="1">
                <a:solidFill>
                  <a:schemeClr val="bg1"/>
                </a:solidFill>
              </a:rPr>
            </a:br>
            <a:r>
              <a:rPr lang="de-DE" sz="2400" b="1">
                <a:solidFill>
                  <a:schemeClr val="bg1"/>
                </a:solidFill>
              </a:rPr>
              <a:t>Renaming may be impossible (standards!)</a:t>
            </a:r>
          </a:p>
        </p:txBody>
      </p:sp>
      <p:grpSp>
        <p:nvGrpSpPr>
          <p:cNvPr id="83973" name="Group 5"/>
          <p:cNvGrpSpPr>
            <a:grpSpLocks/>
          </p:cNvGrpSpPr>
          <p:nvPr/>
        </p:nvGrpSpPr>
        <p:grpSpPr bwMode="auto">
          <a:xfrm>
            <a:off x="468313" y="1196975"/>
            <a:ext cx="2662237" cy="1511300"/>
            <a:chOff x="295" y="754"/>
            <a:chExt cx="1677" cy="952"/>
          </a:xfrm>
        </p:grpSpPr>
        <p:sp>
          <p:nvSpPr>
            <p:cNvPr id="83974" name="Oval 6"/>
            <p:cNvSpPr>
              <a:spLocks noChangeArrowheads="1"/>
            </p:cNvSpPr>
            <p:nvPr/>
          </p:nvSpPr>
          <p:spPr bwMode="auto">
            <a:xfrm>
              <a:off x="295" y="754"/>
              <a:ext cx="1496" cy="27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5" name="Oval 7"/>
            <p:cNvSpPr>
              <a:spLocks noChangeArrowheads="1"/>
            </p:cNvSpPr>
            <p:nvPr/>
          </p:nvSpPr>
          <p:spPr bwMode="auto">
            <a:xfrm>
              <a:off x="476" y="1434"/>
              <a:ext cx="1496" cy="27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900113" y="5661025"/>
            <a:ext cx="73437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ym typeface="Symbol" pitchFamily="18" charset="2"/>
              </a:rPr>
              <a:t> Disambiguation of separate XML applications using unique prefixes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nimBg="1"/>
      <p:bldP spid="8397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45DD-8448-4561-B15D-C466158599A6}" type="slidenum">
              <a:rPr lang="de-DE"/>
              <a:pPr/>
              <a:t>27</a:t>
            </a:fld>
            <a:endParaRPr lang="de-DE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de-DE" sz="4000"/>
              <a:t>Namespace Syntax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642350" cy="431800"/>
          </a:xfrm>
        </p:spPr>
        <p:txBody>
          <a:bodyPr/>
          <a:lstStyle/>
          <a:p>
            <a:pPr>
              <a:buFontTx/>
              <a:buNone/>
            </a:pPr>
            <a:r>
              <a:rPr lang="de-DE" sz="2000" b="1">
                <a:latin typeface="Courier New" pitchFamily="49" charset="0"/>
              </a:rPr>
              <a:t>&lt;dbs:book xmlns:dbs=“http://www-dbs/dbs“&gt;</a:t>
            </a:r>
          </a:p>
          <a:p>
            <a:pPr>
              <a:buFontTx/>
              <a:buNone/>
            </a:pPr>
            <a:endParaRPr lang="de-DE"/>
          </a:p>
        </p:txBody>
      </p:sp>
      <p:grpSp>
        <p:nvGrpSpPr>
          <p:cNvPr id="85010" name="Group 18"/>
          <p:cNvGrpSpPr>
            <a:grpSpLocks/>
          </p:cNvGrpSpPr>
          <p:nvPr/>
        </p:nvGrpSpPr>
        <p:grpSpPr bwMode="auto">
          <a:xfrm>
            <a:off x="3492500" y="908050"/>
            <a:ext cx="4967288" cy="2416175"/>
            <a:chOff x="2200" y="572"/>
            <a:chExt cx="3129" cy="1522"/>
          </a:xfrm>
        </p:grpSpPr>
        <p:sp>
          <p:nvSpPr>
            <p:cNvPr id="84997" name="Rectangle 5"/>
            <p:cNvSpPr>
              <a:spLocks noChangeArrowheads="1"/>
            </p:cNvSpPr>
            <p:nvPr/>
          </p:nvSpPr>
          <p:spPr bwMode="auto">
            <a:xfrm>
              <a:off x="2200" y="572"/>
              <a:ext cx="1814" cy="182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98" name="Text Box 6"/>
            <p:cNvSpPr txBox="1">
              <a:spLocks noChangeArrowheads="1"/>
            </p:cNvSpPr>
            <p:nvPr/>
          </p:nvSpPr>
          <p:spPr bwMode="auto">
            <a:xfrm>
              <a:off x="3243" y="1570"/>
              <a:ext cx="2086" cy="5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2400" b="1"/>
                <a:t>Unique URI to identify the namespace</a:t>
              </a:r>
            </a:p>
          </p:txBody>
        </p:sp>
        <p:cxnSp>
          <p:nvCxnSpPr>
            <p:cNvPr id="84999" name="AutoShape 7"/>
            <p:cNvCxnSpPr>
              <a:cxnSpLocks noChangeShapeType="1"/>
              <a:stCxn id="84998" idx="0"/>
              <a:endCxn id="84997" idx="2"/>
            </p:cNvCxnSpPr>
            <p:nvPr/>
          </p:nvCxnSpPr>
          <p:spPr bwMode="auto">
            <a:xfrm flipH="1" flipV="1">
              <a:off x="3107" y="772"/>
              <a:ext cx="1179" cy="798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85011" name="Group 19"/>
          <p:cNvGrpSpPr>
            <a:grpSpLocks/>
          </p:cNvGrpSpPr>
          <p:nvPr/>
        </p:nvGrpSpPr>
        <p:grpSpPr bwMode="auto">
          <a:xfrm>
            <a:off x="1836738" y="908050"/>
            <a:ext cx="4103687" cy="3271838"/>
            <a:chOff x="1157" y="572"/>
            <a:chExt cx="2585" cy="2061"/>
          </a:xfrm>
        </p:grpSpPr>
        <p:sp>
          <p:nvSpPr>
            <p:cNvPr id="85001" name="Text Box 9"/>
            <p:cNvSpPr txBox="1">
              <a:spLocks noChangeArrowheads="1"/>
            </p:cNvSpPr>
            <p:nvPr/>
          </p:nvSpPr>
          <p:spPr bwMode="auto">
            <a:xfrm>
              <a:off x="1746" y="2115"/>
              <a:ext cx="1996" cy="5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/>
                <a:t>Signal that namespace definition happens</a:t>
              </a:r>
            </a:p>
          </p:txBody>
        </p:sp>
        <p:sp>
          <p:nvSpPr>
            <p:cNvPr id="85002" name="Rectangle 10"/>
            <p:cNvSpPr>
              <a:spLocks noChangeArrowheads="1"/>
            </p:cNvSpPr>
            <p:nvPr/>
          </p:nvSpPr>
          <p:spPr bwMode="auto">
            <a:xfrm>
              <a:off x="1157" y="572"/>
              <a:ext cx="544" cy="182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5003" name="AutoShape 11"/>
            <p:cNvCxnSpPr>
              <a:cxnSpLocks noChangeShapeType="1"/>
              <a:stCxn id="85001" idx="0"/>
              <a:endCxn id="85002" idx="2"/>
            </p:cNvCxnSpPr>
            <p:nvPr/>
          </p:nvCxnSpPr>
          <p:spPr bwMode="auto">
            <a:xfrm flipH="1" flipV="1">
              <a:off x="1429" y="772"/>
              <a:ext cx="1315" cy="1343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85012" name="Group 20"/>
          <p:cNvGrpSpPr>
            <a:grpSpLocks/>
          </p:cNvGrpSpPr>
          <p:nvPr/>
        </p:nvGrpSpPr>
        <p:grpSpPr bwMode="auto">
          <a:xfrm>
            <a:off x="395288" y="908050"/>
            <a:ext cx="3024187" cy="2406650"/>
            <a:chOff x="249" y="572"/>
            <a:chExt cx="1905" cy="1516"/>
          </a:xfrm>
        </p:grpSpPr>
        <p:sp>
          <p:nvSpPr>
            <p:cNvPr id="85005" name="Text Box 13"/>
            <p:cNvSpPr txBox="1">
              <a:spLocks noChangeArrowheads="1"/>
            </p:cNvSpPr>
            <p:nvPr/>
          </p:nvSpPr>
          <p:spPr bwMode="auto">
            <a:xfrm>
              <a:off x="249" y="1570"/>
              <a:ext cx="1905" cy="51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2400" b="1"/>
                <a:t>Prefix as abbrevation of URI</a:t>
              </a:r>
            </a:p>
          </p:txBody>
        </p:sp>
        <p:sp>
          <p:nvSpPr>
            <p:cNvPr id="85006" name="Rectangle 14"/>
            <p:cNvSpPr>
              <a:spLocks noChangeArrowheads="1"/>
            </p:cNvSpPr>
            <p:nvPr/>
          </p:nvSpPr>
          <p:spPr bwMode="auto">
            <a:xfrm>
              <a:off x="1746" y="572"/>
              <a:ext cx="318" cy="182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7" name="Rectangle 15"/>
            <p:cNvSpPr>
              <a:spLocks noChangeArrowheads="1"/>
            </p:cNvSpPr>
            <p:nvPr/>
          </p:nvSpPr>
          <p:spPr bwMode="auto">
            <a:xfrm>
              <a:off x="295" y="572"/>
              <a:ext cx="317" cy="182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5008" name="AutoShape 16"/>
            <p:cNvCxnSpPr>
              <a:cxnSpLocks noChangeShapeType="1"/>
              <a:stCxn id="85005" idx="0"/>
              <a:endCxn id="85007" idx="2"/>
            </p:cNvCxnSpPr>
            <p:nvPr/>
          </p:nvCxnSpPr>
          <p:spPr bwMode="auto">
            <a:xfrm flipH="1" flipV="1">
              <a:off x="454" y="772"/>
              <a:ext cx="748" cy="798"/>
            </a:xfrm>
            <a:prstGeom prst="straightConnector1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5009" name="AutoShape 17"/>
            <p:cNvCxnSpPr>
              <a:cxnSpLocks noChangeShapeType="1"/>
              <a:stCxn id="85005" idx="0"/>
              <a:endCxn id="85006" idx="2"/>
            </p:cNvCxnSpPr>
            <p:nvPr/>
          </p:nvCxnSpPr>
          <p:spPr bwMode="auto">
            <a:xfrm flipV="1">
              <a:off x="1202" y="772"/>
              <a:ext cx="703" cy="798"/>
            </a:xfrm>
            <a:prstGeom prst="straightConnector1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8A30-EA31-4A7A-823E-9221FDF3116F}" type="slidenum">
              <a:rPr lang="de-DE"/>
              <a:pPr/>
              <a:t>28</a:t>
            </a:fld>
            <a:endParaRPr lang="de-DE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de-DE" sz="4000"/>
              <a:t>Namespace Example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642350" cy="4537075"/>
          </a:xfrm>
        </p:spPr>
        <p:txBody>
          <a:bodyPr/>
          <a:lstStyle/>
          <a:p>
            <a:pPr>
              <a:buFontTx/>
              <a:buNone/>
            </a:pPr>
            <a:r>
              <a:rPr lang="de-DE" sz="2000" b="1">
                <a:latin typeface="Courier New" pitchFamily="49" charset="0"/>
              </a:rPr>
              <a:t>&lt;dbs:book xmlns:dbs=“http://www-dbs/dbs“&gt;</a:t>
            </a:r>
          </a:p>
          <a:p>
            <a:pPr>
              <a:buFontTx/>
              <a:buNone/>
            </a:pPr>
            <a:r>
              <a:rPr lang="de-DE" sz="2000" b="1">
                <a:latin typeface="Courier New" pitchFamily="49" charset="0"/>
              </a:rPr>
              <a:t>  &lt;dbs:description&gt; ... &lt;/dbs:description&gt;</a:t>
            </a:r>
          </a:p>
          <a:p>
            <a:pPr>
              <a:buFontTx/>
              <a:buNone/>
            </a:pPr>
            <a:r>
              <a:rPr lang="de-DE" sz="2000" b="1">
                <a:latin typeface="Courier New" pitchFamily="49" charset="0"/>
              </a:rPr>
              <a:t>  &lt;dbs:text&gt;</a:t>
            </a:r>
          </a:p>
          <a:p>
            <a:pPr>
              <a:buFontTx/>
              <a:buNone/>
            </a:pPr>
            <a:r>
              <a:rPr lang="de-DE" sz="2000" b="1">
                <a:latin typeface="Courier New" pitchFamily="49" charset="0"/>
              </a:rPr>
              <a:t>    &lt;dbs:formula&gt;</a:t>
            </a:r>
          </a:p>
          <a:p>
            <a:pPr>
              <a:buFontTx/>
              <a:buNone/>
            </a:pPr>
            <a:r>
              <a:rPr lang="de-DE" sz="2000" b="1">
                <a:latin typeface="Courier New" pitchFamily="49" charset="0"/>
              </a:rPr>
              <a:t>      &lt;mathml:math xmlns:mathml=“http://www.w3.org/1998/Math/MathML“&gt;</a:t>
            </a:r>
          </a:p>
          <a:p>
            <a:pPr>
              <a:buFontTx/>
              <a:buNone/>
            </a:pPr>
            <a:r>
              <a:rPr lang="de-DE" sz="2000" b="1">
                <a:latin typeface="Courier New" pitchFamily="49" charset="0"/>
              </a:rPr>
              <a:t>       ...</a:t>
            </a:r>
          </a:p>
          <a:p>
            <a:pPr>
              <a:buFontTx/>
              <a:buNone/>
            </a:pPr>
            <a:r>
              <a:rPr lang="de-DE" sz="2000" b="1">
                <a:latin typeface="Courier New" pitchFamily="49" charset="0"/>
              </a:rPr>
              <a:t>      &lt;/mathml:math&gt;</a:t>
            </a:r>
          </a:p>
          <a:p>
            <a:pPr>
              <a:buFontTx/>
              <a:buNone/>
            </a:pPr>
            <a:r>
              <a:rPr lang="de-DE" sz="2000" b="1">
                <a:latin typeface="Courier New" pitchFamily="49" charset="0"/>
              </a:rPr>
              <a:t>    &lt;/dbs:formula&gt;</a:t>
            </a:r>
          </a:p>
          <a:p>
            <a:pPr>
              <a:buFontTx/>
              <a:buNone/>
            </a:pPr>
            <a:r>
              <a:rPr lang="de-DE" sz="2000" b="1">
                <a:latin typeface="Courier New" pitchFamily="49" charset="0"/>
              </a:rPr>
              <a:t>  &lt;/dbs:text&gt;</a:t>
            </a:r>
          </a:p>
          <a:p>
            <a:pPr>
              <a:buFontTx/>
              <a:buNone/>
            </a:pPr>
            <a:r>
              <a:rPr lang="de-DE" sz="2000" b="1">
                <a:latin typeface="Courier New" pitchFamily="49" charset="0"/>
              </a:rPr>
              <a:t>&lt;/dbs:book&gt;</a:t>
            </a:r>
          </a:p>
          <a:p>
            <a:pPr>
              <a:buFontTx/>
              <a:buNone/>
            </a:pPr>
            <a:endParaRPr lang="de-DE" sz="20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CF58-E268-468A-AD9B-19D00F44C35F}" type="slidenum">
              <a:rPr lang="de-DE"/>
              <a:pPr/>
              <a:t>29</a:t>
            </a:fld>
            <a:endParaRPr lang="de-DE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de-DE" sz="4000"/>
              <a:t>Default Namespace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893175" cy="5545137"/>
          </a:xfrm>
        </p:spPr>
        <p:txBody>
          <a:bodyPr/>
          <a:lstStyle/>
          <a:p>
            <a:r>
              <a:rPr lang="de-DE"/>
              <a:t>Default namespace may be set for an element and its content (but </a:t>
            </a:r>
            <a:r>
              <a:rPr lang="de-DE" i="1"/>
              <a:t>not</a:t>
            </a:r>
            <a:r>
              <a:rPr lang="de-DE"/>
              <a:t> its attributes):</a:t>
            </a:r>
          </a:p>
          <a:p>
            <a:pPr lvl="1">
              <a:buFontTx/>
              <a:buNone/>
            </a:pPr>
            <a:r>
              <a:rPr lang="de-DE" sz="2000" b="1">
                <a:latin typeface="Courier New" pitchFamily="49" charset="0"/>
              </a:rPr>
              <a:t>&lt;book xmlns=“http://www-dbs/dbs“&gt;</a:t>
            </a:r>
          </a:p>
          <a:p>
            <a:pPr lvl="1">
              <a:buFontTx/>
              <a:buNone/>
            </a:pPr>
            <a:r>
              <a:rPr lang="de-DE" sz="2000" b="1">
                <a:latin typeface="Courier New" pitchFamily="49" charset="0"/>
              </a:rPr>
              <a:t>  &lt;description&gt;...&lt;/description&gt;</a:t>
            </a:r>
          </a:p>
          <a:p>
            <a:pPr lvl="1">
              <a:buFontTx/>
              <a:buNone/>
            </a:pPr>
            <a:r>
              <a:rPr lang="de-DE" sz="2000" b="1">
                <a:latin typeface="Courier New" pitchFamily="49" charset="0"/>
              </a:rPr>
              <a:t>&lt;book&gt;</a:t>
            </a:r>
          </a:p>
          <a:p>
            <a:r>
              <a:rPr lang="de-DE"/>
              <a:t>Can be overridden in the elements by specifying the namespace there (using prefix or default namespace)</a:t>
            </a:r>
          </a:p>
          <a:p>
            <a:pPr lvl="1">
              <a:buFontTx/>
              <a:buNone/>
            </a:pPr>
            <a:endParaRPr lang="de-DE" sz="1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E036-EDF4-40DF-9BD5-4AB733232F70}" type="slidenum">
              <a:rPr lang="de-DE"/>
              <a:pPr/>
              <a:t>3</a:t>
            </a:fld>
            <a:endParaRPr lang="de-DE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de-DE" sz="4000"/>
              <a:t>But then – what is it?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341438"/>
            <a:ext cx="6911975" cy="1152525"/>
          </a:xfrm>
          <a:solidFill>
            <a:schemeClr val="bg1"/>
          </a:solidFill>
          <a:ln w="50800">
            <a:solidFill>
              <a:srgbClr val="FF0000"/>
            </a:solidFill>
          </a:ln>
        </p:spPr>
        <p:txBody>
          <a:bodyPr/>
          <a:lstStyle/>
          <a:p>
            <a:pPr marL="0" indent="0" algn="ctr">
              <a:buFontTx/>
              <a:buNone/>
            </a:pPr>
            <a:r>
              <a:rPr lang="en-US" sz="3600" b="1"/>
              <a:t>XML is a meta markup language for text documents / textual data</a:t>
            </a:r>
          </a:p>
        </p:txBody>
      </p:sp>
      <p:grpSp>
        <p:nvGrpSpPr>
          <p:cNvPr id="20486" name="Group 6"/>
          <p:cNvGrpSpPr>
            <a:grpSpLocks/>
          </p:cNvGrpSpPr>
          <p:nvPr/>
        </p:nvGrpSpPr>
        <p:grpSpPr bwMode="auto">
          <a:xfrm>
            <a:off x="1116013" y="2519363"/>
            <a:ext cx="6911975" cy="2997200"/>
            <a:chOff x="703" y="1587"/>
            <a:chExt cx="4354" cy="1888"/>
          </a:xfrm>
        </p:grpSpPr>
        <p:sp>
          <p:nvSpPr>
            <p:cNvPr id="20484" name="Rectangle 4"/>
            <p:cNvSpPr>
              <a:spLocks noChangeArrowheads="1"/>
            </p:cNvSpPr>
            <p:nvPr/>
          </p:nvSpPr>
          <p:spPr bwMode="auto">
            <a:xfrm>
              <a:off x="703" y="2341"/>
              <a:ext cx="4354" cy="113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3600" b="1"/>
                <a:t>XML allows to define languages („applications“) to represent text documents / textual data</a:t>
              </a:r>
            </a:p>
          </p:txBody>
        </p:sp>
        <p:cxnSp>
          <p:nvCxnSpPr>
            <p:cNvPr id="20485" name="AutoShape 5"/>
            <p:cNvCxnSpPr>
              <a:cxnSpLocks noChangeShapeType="1"/>
              <a:stCxn id="20483" idx="2"/>
              <a:endCxn id="20484" idx="0"/>
            </p:cNvCxnSpPr>
            <p:nvPr/>
          </p:nvCxnSpPr>
          <p:spPr bwMode="auto">
            <a:xfrm>
              <a:off x="2880" y="1587"/>
              <a:ext cx="0" cy="73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8C4-3E09-4CF2-A3F4-8952B6AF53AF}" type="slidenum">
              <a:rPr lang="de-DE"/>
              <a:pPr/>
              <a:t>30</a:t>
            </a:fld>
            <a:endParaRPr lang="de-DE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28775"/>
            <a:ext cx="7773987" cy="1803400"/>
          </a:xfrm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4000"/>
              <a:t>XML for Beginners</a:t>
            </a:r>
            <a:br>
              <a:rPr lang="de-DE" sz="4000"/>
            </a:br>
            <a:r>
              <a:rPr lang="de-DE" sz="3200"/>
              <a:t>Part 3 – Defining XML Data Formats</a:t>
            </a:r>
            <a:endParaRPr lang="en-US" sz="320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86200"/>
            <a:ext cx="7704137" cy="2351088"/>
          </a:xfrm>
        </p:spPr>
        <p:txBody>
          <a:bodyPr/>
          <a:lstStyle/>
          <a:p>
            <a:pPr algn="l"/>
            <a:r>
              <a:rPr lang="de-DE" i="1"/>
              <a:t>3.1 Document Type Definitions</a:t>
            </a:r>
          </a:p>
          <a:p>
            <a:pPr algn="l"/>
            <a:r>
              <a:rPr lang="de-DE" i="1"/>
              <a:t>3.2 XML Schema (very short)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E6C6-A832-40D2-B759-63EDF4EFFC08}" type="slidenum">
              <a:rPr lang="de-DE"/>
              <a:pPr/>
              <a:t>31</a:t>
            </a:fld>
            <a:endParaRPr lang="de-DE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de-DE" sz="4000"/>
              <a:t>3.1 Document Type Definitions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DE"/>
              <a:t>Sometimes XML is </a:t>
            </a:r>
            <a:r>
              <a:rPr lang="de-DE" i="1"/>
              <a:t>too</a:t>
            </a:r>
            <a:r>
              <a:rPr lang="de-DE"/>
              <a:t> flexible:</a:t>
            </a:r>
          </a:p>
          <a:p>
            <a:r>
              <a:rPr lang="de-DE"/>
              <a:t>Most Programs can only process a subset of all possible XML applications</a:t>
            </a:r>
          </a:p>
          <a:p>
            <a:r>
              <a:rPr lang="de-DE"/>
              <a:t>For exchanging data, the format (i.e., elements, attributes and their semantics) must be fixed</a:t>
            </a:r>
          </a:p>
          <a:p>
            <a:pPr>
              <a:buFont typeface="Symbol" pitchFamily="18" charset="2"/>
              <a:buChar char="Þ"/>
            </a:pPr>
            <a:r>
              <a:rPr lang="de-DE" b="1">
                <a:sym typeface="Symbol" pitchFamily="18" charset="2"/>
              </a:rPr>
              <a:t>Document Type Definitions</a:t>
            </a:r>
            <a:r>
              <a:rPr lang="de-DE">
                <a:sym typeface="Symbol" pitchFamily="18" charset="2"/>
              </a:rPr>
              <a:t> (</a:t>
            </a:r>
            <a:r>
              <a:rPr lang="de-DE" b="1">
                <a:sym typeface="Symbol" pitchFamily="18" charset="2"/>
              </a:rPr>
              <a:t>DTD</a:t>
            </a:r>
            <a:r>
              <a:rPr lang="de-DE">
                <a:sym typeface="Symbol" pitchFamily="18" charset="2"/>
              </a:rPr>
              <a:t>) for establishing the vocabulary for one XML application (in some sense comparable to </a:t>
            </a:r>
            <a:r>
              <a:rPr lang="de-DE" i="1">
                <a:sym typeface="Symbol" pitchFamily="18" charset="2"/>
              </a:rPr>
              <a:t>schemas</a:t>
            </a:r>
            <a:r>
              <a:rPr lang="de-DE">
                <a:sym typeface="Symbol" pitchFamily="18" charset="2"/>
              </a:rPr>
              <a:t> in databases)</a:t>
            </a:r>
          </a:p>
          <a:p>
            <a:pPr>
              <a:buFont typeface="Symbol" pitchFamily="18" charset="2"/>
              <a:buNone/>
            </a:pPr>
            <a:r>
              <a:rPr lang="de-DE"/>
              <a:t>A document is </a:t>
            </a:r>
            <a:r>
              <a:rPr lang="de-DE" b="1"/>
              <a:t>valid with respect to a DTD</a:t>
            </a:r>
            <a:r>
              <a:rPr lang="de-DE"/>
              <a:t> if it conforms to the rules specified in that DTD.</a:t>
            </a:r>
          </a:p>
          <a:p>
            <a:pPr>
              <a:buFont typeface="Symbol" pitchFamily="18" charset="2"/>
              <a:buNone/>
            </a:pPr>
            <a:r>
              <a:rPr lang="de-DE"/>
              <a:t>Most XML parsers can be configured to validate.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1EB2-D5AD-463C-835D-8BE82F5E1217}" type="slidenum">
              <a:rPr lang="de-DE"/>
              <a:pPr/>
              <a:t>32</a:t>
            </a:fld>
            <a:endParaRPr lang="de-DE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de-DE" sz="4000"/>
              <a:t>DTD Example: Elements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DE" sz="2000" b="1">
                <a:latin typeface="Courier New" pitchFamily="49" charset="0"/>
              </a:rPr>
              <a:t>&lt;!ELEMENT article    (title,author+,text)&gt;</a:t>
            </a:r>
          </a:p>
          <a:p>
            <a:pPr>
              <a:buFontTx/>
              <a:buNone/>
            </a:pPr>
            <a:r>
              <a:rPr lang="de-DE" sz="2000" b="1">
                <a:latin typeface="Courier New" pitchFamily="49" charset="0"/>
              </a:rPr>
              <a:t>&lt;!ELEMENT title      (#PCDATA)&gt;</a:t>
            </a:r>
          </a:p>
          <a:p>
            <a:pPr>
              <a:buFontTx/>
              <a:buNone/>
            </a:pPr>
            <a:r>
              <a:rPr lang="de-DE" sz="2000" b="1">
                <a:latin typeface="Courier New" pitchFamily="49" charset="0"/>
              </a:rPr>
              <a:t>&lt;!ELEMENT author     (#PCDATA)&gt;</a:t>
            </a:r>
          </a:p>
          <a:p>
            <a:pPr>
              <a:buFontTx/>
              <a:buNone/>
            </a:pPr>
            <a:r>
              <a:rPr lang="de-DE" sz="2000" b="1">
                <a:latin typeface="Courier New" pitchFamily="49" charset="0"/>
              </a:rPr>
              <a:t>&lt;!ELEMENT text       (abstract,section*,literature?)&gt;</a:t>
            </a:r>
          </a:p>
          <a:p>
            <a:pPr>
              <a:buFontTx/>
              <a:buNone/>
            </a:pPr>
            <a:r>
              <a:rPr lang="de-DE" sz="2000" b="1">
                <a:latin typeface="Courier New" pitchFamily="49" charset="0"/>
              </a:rPr>
              <a:t>&lt;!ELEMENT abstract   (#PCDATA)&gt;</a:t>
            </a:r>
          </a:p>
          <a:p>
            <a:pPr>
              <a:buFontTx/>
              <a:buNone/>
            </a:pPr>
            <a:r>
              <a:rPr lang="de-DE" sz="2000" b="1">
                <a:latin typeface="Courier New" pitchFamily="49" charset="0"/>
              </a:rPr>
              <a:t>&lt;!ELEMENT section    (#PCDATA|index)+&gt;</a:t>
            </a:r>
          </a:p>
          <a:p>
            <a:pPr>
              <a:buFontTx/>
              <a:buNone/>
            </a:pPr>
            <a:r>
              <a:rPr lang="de-DE" sz="2000" b="1">
                <a:latin typeface="Courier New" pitchFamily="49" charset="0"/>
              </a:rPr>
              <a:t>&lt;!ELEMENT literature (#PCDATA)&gt;</a:t>
            </a:r>
          </a:p>
          <a:p>
            <a:pPr>
              <a:buFontTx/>
              <a:buNone/>
            </a:pPr>
            <a:r>
              <a:rPr lang="de-DE" sz="2000" b="1">
                <a:latin typeface="Courier New" pitchFamily="49" charset="0"/>
              </a:rPr>
              <a:t>&lt;!ELEMENT index      (#PCDATA)&gt;</a:t>
            </a:r>
          </a:p>
        </p:txBody>
      </p:sp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250825" y="1268413"/>
            <a:ext cx="4897438" cy="3630612"/>
            <a:chOff x="158" y="799"/>
            <a:chExt cx="3085" cy="2287"/>
          </a:xfrm>
        </p:grpSpPr>
        <p:sp>
          <p:nvSpPr>
            <p:cNvPr id="60421" name="Text Box 5"/>
            <p:cNvSpPr txBox="1">
              <a:spLocks noChangeArrowheads="1"/>
            </p:cNvSpPr>
            <p:nvPr/>
          </p:nvSpPr>
          <p:spPr bwMode="auto">
            <a:xfrm>
              <a:off x="158" y="2568"/>
              <a:ext cx="2586" cy="5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 b="1"/>
                <a:t>Content of the </a:t>
              </a:r>
              <a:r>
                <a:rPr lang="de-DE" sz="2000" b="1">
                  <a:latin typeface="Courier New" pitchFamily="49" charset="0"/>
                </a:rPr>
                <a:t>title</a:t>
              </a:r>
              <a:r>
                <a:rPr lang="de-DE" sz="2400" b="1"/>
                <a:t> element is parsed character data </a:t>
              </a:r>
            </a:p>
          </p:txBody>
        </p:sp>
        <p:sp>
          <p:nvSpPr>
            <p:cNvPr id="60422" name="Rectangle 6"/>
            <p:cNvSpPr>
              <a:spLocks noChangeArrowheads="1"/>
            </p:cNvSpPr>
            <p:nvPr/>
          </p:nvSpPr>
          <p:spPr bwMode="auto">
            <a:xfrm>
              <a:off x="158" y="799"/>
              <a:ext cx="3085" cy="182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3" name="Line 7"/>
            <p:cNvSpPr>
              <a:spLocks noChangeShapeType="1"/>
            </p:cNvSpPr>
            <p:nvPr/>
          </p:nvSpPr>
          <p:spPr bwMode="auto">
            <a:xfrm flipV="1">
              <a:off x="930" y="981"/>
              <a:ext cx="1088" cy="158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424" name="Group 8"/>
          <p:cNvGrpSpPr>
            <a:grpSpLocks/>
          </p:cNvGrpSpPr>
          <p:nvPr/>
        </p:nvGrpSpPr>
        <p:grpSpPr bwMode="auto">
          <a:xfrm>
            <a:off x="250825" y="908050"/>
            <a:ext cx="6842125" cy="5292725"/>
            <a:chOff x="158" y="572"/>
            <a:chExt cx="4310" cy="3334"/>
          </a:xfrm>
        </p:grpSpPr>
        <p:sp>
          <p:nvSpPr>
            <p:cNvPr id="60425" name="Text Box 9"/>
            <p:cNvSpPr txBox="1">
              <a:spLocks noChangeArrowheads="1"/>
            </p:cNvSpPr>
            <p:nvPr/>
          </p:nvSpPr>
          <p:spPr bwMode="auto">
            <a:xfrm>
              <a:off x="158" y="3158"/>
              <a:ext cx="4310" cy="74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 b="1"/>
                <a:t>Content of the </a:t>
              </a:r>
              <a:r>
                <a:rPr lang="de-DE" sz="2000" b="1">
                  <a:latin typeface="Courier New" pitchFamily="49" charset="0"/>
                </a:rPr>
                <a:t>article</a:t>
              </a:r>
              <a:r>
                <a:rPr lang="de-DE" sz="2400" b="1"/>
                <a:t> element is a </a:t>
              </a:r>
              <a:r>
                <a:rPr lang="de-DE" sz="2000" b="1">
                  <a:latin typeface="Courier New" pitchFamily="49" charset="0"/>
                </a:rPr>
                <a:t>title</a:t>
              </a:r>
              <a:r>
                <a:rPr lang="de-DE" sz="2400" b="1"/>
                <a:t> element, followed by one or more </a:t>
              </a:r>
              <a:r>
                <a:rPr lang="de-DE" sz="2000" b="1">
                  <a:latin typeface="Courier New" pitchFamily="49" charset="0"/>
                </a:rPr>
                <a:t>author</a:t>
              </a:r>
              <a:r>
                <a:rPr lang="de-DE" sz="2400" b="1"/>
                <a:t> elements,</a:t>
              </a:r>
              <a:br>
                <a:rPr lang="de-DE" sz="2400" b="1"/>
              </a:br>
              <a:r>
                <a:rPr lang="de-DE" sz="2400" b="1"/>
                <a:t>followed by a </a:t>
              </a:r>
              <a:r>
                <a:rPr lang="de-DE" sz="2000" b="1">
                  <a:latin typeface="Courier New" pitchFamily="49" charset="0"/>
                </a:rPr>
                <a:t>text</a:t>
              </a:r>
              <a:r>
                <a:rPr lang="de-DE" sz="2400" b="1"/>
                <a:t> element</a:t>
              </a:r>
            </a:p>
          </p:txBody>
        </p:sp>
        <p:sp>
          <p:nvSpPr>
            <p:cNvPr id="60426" name="Rectangle 10"/>
            <p:cNvSpPr>
              <a:spLocks noChangeArrowheads="1"/>
            </p:cNvSpPr>
            <p:nvPr/>
          </p:nvSpPr>
          <p:spPr bwMode="auto">
            <a:xfrm>
              <a:off x="158" y="572"/>
              <a:ext cx="4128" cy="182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7" name="Line 11"/>
            <p:cNvSpPr>
              <a:spLocks noChangeShapeType="1"/>
            </p:cNvSpPr>
            <p:nvPr/>
          </p:nvSpPr>
          <p:spPr bwMode="auto">
            <a:xfrm flipV="1">
              <a:off x="1519" y="754"/>
              <a:ext cx="1633" cy="240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428" name="Group 12"/>
          <p:cNvGrpSpPr>
            <a:grpSpLocks/>
          </p:cNvGrpSpPr>
          <p:nvPr/>
        </p:nvGrpSpPr>
        <p:grpSpPr bwMode="auto">
          <a:xfrm>
            <a:off x="4356100" y="1989138"/>
            <a:ext cx="4679950" cy="2987675"/>
            <a:chOff x="2744" y="1253"/>
            <a:chExt cx="2948" cy="1882"/>
          </a:xfrm>
        </p:grpSpPr>
        <p:sp>
          <p:nvSpPr>
            <p:cNvPr id="60429" name="Rectangle 13"/>
            <p:cNvSpPr>
              <a:spLocks noChangeArrowheads="1"/>
            </p:cNvSpPr>
            <p:nvPr/>
          </p:nvSpPr>
          <p:spPr bwMode="auto">
            <a:xfrm>
              <a:off x="3152" y="1253"/>
              <a:ext cx="862" cy="182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0" name="Text Box 14"/>
            <p:cNvSpPr txBox="1">
              <a:spLocks noChangeArrowheads="1"/>
            </p:cNvSpPr>
            <p:nvPr/>
          </p:nvSpPr>
          <p:spPr bwMode="auto">
            <a:xfrm>
              <a:off x="2744" y="2387"/>
              <a:ext cx="2948" cy="74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 b="1"/>
                <a:t>Content of the </a:t>
              </a:r>
              <a:r>
                <a:rPr lang="de-DE" sz="2000" b="1">
                  <a:latin typeface="Courier New" pitchFamily="49" charset="0"/>
                </a:rPr>
                <a:t>text</a:t>
              </a:r>
              <a:r>
                <a:rPr lang="de-DE" sz="2400" b="1"/>
                <a:t> element may contain zero or more </a:t>
              </a:r>
              <a:r>
                <a:rPr lang="de-DE" sz="2000" b="1">
                  <a:latin typeface="Courier New" pitchFamily="49" charset="0"/>
                </a:rPr>
                <a:t>section</a:t>
              </a:r>
              <a:r>
                <a:rPr lang="de-DE" sz="2400" b="1"/>
                <a:t> elements in this position</a:t>
              </a:r>
            </a:p>
          </p:txBody>
        </p:sp>
        <p:sp>
          <p:nvSpPr>
            <p:cNvPr id="60431" name="Line 15"/>
            <p:cNvSpPr>
              <a:spLocks noChangeShapeType="1"/>
            </p:cNvSpPr>
            <p:nvPr/>
          </p:nvSpPr>
          <p:spPr bwMode="auto">
            <a:xfrm flipH="1" flipV="1">
              <a:off x="3560" y="1434"/>
              <a:ext cx="726" cy="953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227-C2A4-49FC-B2D6-4EACE7FB4FD4}" type="slidenum">
              <a:rPr lang="de-DE"/>
              <a:pPr/>
              <a:t>33</a:t>
            </a:fld>
            <a:endParaRPr lang="de-DE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de-DE" sz="4000"/>
              <a:t>Element Declarations in DTDs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642350" cy="5761037"/>
          </a:xfrm>
        </p:spPr>
        <p:txBody>
          <a:bodyPr/>
          <a:lstStyle/>
          <a:p>
            <a:pPr>
              <a:buFontTx/>
              <a:buNone/>
            </a:pPr>
            <a:r>
              <a:rPr lang="de-DE" sz="2400"/>
              <a:t>One element declaration for each element type:</a:t>
            </a:r>
          </a:p>
          <a:p>
            <a:pPr>
              <a:buFontTx/>
              <a:buNone/>
            </a:pPr>
            <a:r>
              <a:rPr lang="de-DE" sz="1800" b="1">
                <a:latin typeface="Courier New" pitchFamily="49" charset="0"/>
              </a:rPr>
              <a:t>&lt;!ELEMENT element_name content_specification&gt;</a:t>
            </a:r>
          </a:p>
          <a:p>
            <a:pPr>
              <a:buFontTx/>
              <a:buNone/>
            </a:pPr>
            <a:r>
              <a:rPr lang="de-DE" sz="2400"/>
              <a:t>where </a:t>
            </a:r>
            <a:r>
              <a:rPr lang="de-DE" sz="1800" b="1">
                <a:latin typeface="Courier New" pitchFamily="49" charset="0"/>
              </a:rPr>
              <a:t>content_specification</a:t>
            </a:r>
            <a:r>
              <a:rPr lang="de-DE" sz="2400"/>
              <a:t> can be</a:t>
            </a:r>
          </a:p>
          <a:p>
            <a:r>
              <a:rPr lang="de-DE" sz="1800" b="1">
                <a:latin typeface="Courier New" pitchFamily="49" charset="0"/>
              </a:rPr>
              <a:t>(#PCDATA)</a:t>
            </a:r>
            <a:r>
              <a:rPr lang="de-DE" sz="2400"/>
              <a:t> 	parsed character data</a:t>
            </a:r>
          </a:p>
          <a:p>
            <a:r>
              <a:rPr lang="de-DE" sz="1800" b="1">
                <a:latin typeface="Courier New" pitchFamily="49" charset="0"/>
              </a:rPr>
              <a:t>(child)</a:t>
            </a:r>
            <a:r>
              <a:rPr lang="de-DE" sz="2400"/>
              <a:t> 	one child element</a:t>
            </a:r>
          </a:p>
          <a:p>
            <a:r>
              <a:rPr lang="de-DE" sz="1800" b="1">
                <a:latin typeface="Courier New" pitchFamily="49" charset="0"/>
              </a:rPr>
              <a:t>(c1,…,cn)</a:t>
            </a:r>
            <a:r>
              <a:rPr lang="de-DE" sz="2400"/>
              <a:t>	a sequence of child elements c1…cn</a:t>
            </a:r>
          </a:p>
          <a:p>
            <a:r>
              <a:rPr lang="de-DE" sz="2000" b="1">
                <a:latin typeface="Courier New" pitchFamily="49" charset="0"/>
              </a:rPr>
              <a:t>(c1|…|cn)</a:t>
            </a:r>
            <a:r>
              <a:rPr lang="de-DE" sz="2400"/>
              <a:t>	one of the elements c1…cn</a:t>
            </a:r>
          </a:p>
          <a:p>
            <a:pPr>
              <a:buFontTx/>
              <a:buNone/>
            </a:pPr>
            <a:r>
              <a:rPr lang="de-DE" sz="2400"/>
              <a:t>For each component </a:t>
            </a:r>
            <a:r>
              <a:rPr lang="de-DE" sz="1800" b="1">
                <a:latin typeface="Courier New" pitchFamily="49" charset="0"/>
              </a:rPr>
              <a:t>c</a:t>
            </a:r>
            <a:r>
              <a:rPr lang="de-DE" sz="2400"/>
              <a:t>, possible counts can be specified:</a:t>
            </a:r>
          </a:p>
          <a:p>
            <a:pPr lvl="1"/>
            <a:r>
              <a:rPr lang="de-DE" sz="2000"/>
              <a:t>c		exactly one such element</a:t>
            </a:r>
          </a:p>
          <a:p>
            <a:pPr lvl="1"/>
            <a:r>
              <a:rPr lang="de-DE" sz="2000"/>
              <a:t>c+ 	one or more</a:t>
            </a:r>
          </a:p>
          <a:p>
            <a:pPr lvl="1"/>
            <a:r>
              <a:rPr lang="de-DE" sz="2000"/>
              <a:t>c* 	zero or more</a:t>
            </a:r>
          </a:p>
          <a:p>
            <a:pPr lvl="1"/>
            <a:r>
              <a:rPr lang="de-DE" sz="2000"/>
              <a:t>c? 	zero or one </a:t>
            </a:r>
          </a:p>
          <a:p>
            <a:pPr>
              <a:buFontTx/>
              <a:buNone/>
            </a:pPr>
            <a:r>
              <a:rPr lang="de-DE" sz="2400"/>
              <a:t>Plus arbitrary combinations using parenthesis:</a:t>
            </a:r>
          </a:p>
          <a:p>
            <a:pPr>
              <a:buFontTx/>
              <a:buNone/>
            </a:pPr>
            <a:r>
              <a:rPr lang="de-DE" sz="2000" b="1">
                <a:latin typeface="Courier New" pitchFamily="49" charset="0"/>
              </a:rPr>
              <a:t>&lt;!ELEMENT f ((a|b)*,c+,(d|e))*&gt;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C68D-4611-4EEC-8361-C50A0F32F0CA}" type="slidenum">
              <a:rPr lang="de-DE"/>
              <a:pPr/>
              <a:t>34</a:t>
            </a:fld>
            <a:endParaRPr lang="de-DE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de-DE" sz="4000"/>
              <a:t>More on Element Declarations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Elements with mixed content:</a:t>
            </a:r>
          </a:p>
          <a:p>
            <a:pPr lvl="1">
              <a:buFontTx/>
              <a:buNone/>
            </a:pPr>
            <a:r>
              <a:rPr lang="de-DE" sz="2000" b="1">
                <a:latin typeface="Courier New" pitchFamily="49" charset="0"/>
              </a:rPr>
              <a:t>&lt;!ELEMENT text (#PCDATA|index|cite|glossary)*&gt;</a:t>
            </a:r>
          </a:p>
          <a:p>
            <a:r>
              <a:rPr lang="de-DE"/>
              <a:t>Elements with empty content:</a:t>
            </a:r>
          </a:p>
          <a:p>
            <a:pPr lvl="1">
              <a:buFontTx/>
              <a:buNone/>
            </a:pPr>
            <a:r>
              <a:rPr lang="de-DE" sz="2000" b="1">
                <a:latin typeface="Courier New" pitchFamily="49" charset="0"/>
              </a:rPr>
              <a:t>&lt;!ELEMENT image EMPTY&gt;</a:t>
            </a:r>
          </a:p>
          <a:p>
            <a:r>
              <a:rPr lang="de-DE"/>
              <a:t>Elements with arbitrary content (this is nothing for production-level DTDs):</a:t>
            </a:r>
          </a:p>
          <a:p>
            <a:pPr lvl="1">
              <a:buFontTx/>
              <a:buNone/>
            </a:pPr>
            <a:r>
              <a:rPr lang="de-DE" sz="2000" b="1">
                <a:latin typeface="Courier New" pitchFamily="49" charset="0"/>
              </a:rPr>
              <a:t>&lt;!ELEMENT thesis ANY&gt;</a:t>
            </a:r>
          </a:p>
          <a:p>
            <a:pPr lvl="1">
              <a:buFontTx/>
              <a:buNone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9EEA-9BA6-4A3F-8BA3-0DB9F3E30E41}" type="slidenum">
              <a:rPr lang="de-DE"/>
              <a:pPr/>
              <a:t>35</a:t>
            </a:fld>
            <a:endParaRPr lang="de-DE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de-DE" sz="4000"/>
              <a:t>Attribute Declarations in DTDs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DE"/>
              <a:t>Attributes are declared per element:</a:t>
            </a:r>
          </a:p>
          <a:p>
            <a:pPr>
              <a:buFontTx/>
              <a:buNone/>
            </a:pPr>
            <a:r>
              <a:rPr lang="de-DE" sz="2000" b="1">
                <a:latin typeface="Courier New" pitchFamily="49" charset="0"/>
              </a:rPr>
              <a:t>&lt;!ATTLIST section number CDATA #REQUIRED</a:t>
            </a:r>
          </a:p>
          <a:p>
            <a:pPr>
              <a:buFontTx/>
              <a:buNone/>
            </a:pPr>
            <a:r>
              <a:rPr lang="de-DE" sz="2000" b="1">
                <a:latin typeface="Courier New" pitchFamily="49" charset="0"/>
              </a:rPr>
              <a:t>                  title  CDATA #REQUIRED&gt;</a:t>
            </a:r>
          </a:p>
          <a:p>
            <a:pPr>
              <a:buFontTx/>
              <a:buNone/>
            </a:pPr>
            <a:r>
              <a:rPr lang="de-DE"/>
              <a:t>declares two required attributes for element </a:t>
            </a:r>
            <a:r>
              <a:rPr lang="de-DE" sz="2000" b="1">
                <a:latin typeface="Courier New" pitchFamily="49" charset="0"/>
              </a:rPr>
              <a:t>section</a:t>
            </a:r>
            <a:r>
              <a:rPr lang="de-DE"/>
              <a:t>.</a:t>
            </a:r>
          </a:p>
          <a:p>
            <a:pPr>
              <a:buFontTx/>
              <a:buNone/>
            </a:pPr>
            <a:endParaRPr lang="de-DE"/>
          </a:p>
          <a:p>
            <a:pPr>
              <a:buFontTx/>
              <a:buNone/>
            </a:pPr>
            <a:endParaRPr lang="de-DE"/>
          </a:p>
        </p:txBody>
      </p:sp>
      <p:grpSp>
        <p:nvGrpSpPr>
          <p:cNvPr id="63492" name="Group 4"/>
          <p:cNvGrpSpPr>
            <a:grpSpLocks/>
          </p:cNvGrpSpPr>
          <p:nvPr/>
        </p:nvGrpSpPr>
        <p:grpSpPr bwMode="auto">
          <a:xfrm>
            <a:off x="395288" y="1341438"/>
            <a:ext cx="2592387" cy="1968500"/>
            <a:chOff x="249" y="845"/>
            <a:chExt cx="1633" cy="1240"/>
          </a:xfrm>
        </p:grpSpPr>
        <p:sp>
          <p:nvSpPr>
            <p:cNvPr id="63493" name="Text Box 5"/>
            <p:cNvSpPr txBox="1">
              <a:spLocks noChangeArrowheads="1"/>
            </p:cNvSpPr>
            <p:nvPr/>
          </p:nvSpPr>
          <p:spPr bwMode="auto">
            <a:xfrm>
              <a:off x="249" y="1797"/>
              <a:ext cx="1270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 b="1"/>
                <a:t>element name</a:t>
              </a:r>
            </a:p>
          </p:txBody>
        </p:sp>
        <p:sp>
          <p:nvSpPr>
            <p:cNvPr id="63494" name="Rectangle 6"/>
            <p:cNvSpPr>
              <a:spLocks noChangeArrowheads="1"/>
            </p:cNvSpPr>
            <p:nvPr/>
          </p:nvSpPr>
          <p:spPr bwMode="auto">
            <a:xfrm>
              <a:off x="1156" y="845"/>
              <a:ext cx="726" cy="226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5" name="Line 7"/>
            <p:cNvSpPr>
              <a:spLocks noChangeShapeType="1"/>
            </p:cNvSpPr>
            <p:nvPr/>
          </p:nvSpPr>
          <p:spPr bwMode="auto">
            <a:xfrm flipV="1">
              <a:off x="884" y="1071"/>
              <a:ext cx="635" cy="726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496" name="Group 8"/>
          <p:cNvGrpSpPr>
            <a:grpSpLocks/>
          </p:cNvGrpSpPr>
          <p:nvPr/>
        </p:nvGrpSpPr>
        <p:grpSpPr bwMode="auto">
          <a:xfrm>
            <a:off x="1619250" y="1341438"/>
            <a:ext cx="2447925" cy="2689225"/>
            <a:chOff x="1020" y="845"/>
            <a:chExt cx="1542" cy="1694"/>
          </a:xfrm>
        </p:grpSpPr>
        <p:sp>
          <p:nvSpPr>
            <p:cNvPr id="63497" name="Text Box 9"/>
            <p:cNvSpPr txBox="1">
              <a:spLocks noChangeArrowheads="1"/>
            </p:cNvSpPr>
            <p:nvPr/>
          </p:nvSpPr>
          <p:spPr bwMode="auto">
            <a:xfrm>
              <a:off x="1020" y="2251"/>
              <a:ext cx="1361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 b="1"/>
                <a:t>attribute name</a:t>
              </a:r>
            </a:p>
          </p:txBody>
        </p:sp>
        <p:sp>
          <p:nvSpPr>
            <p:cNvPr id="63498" name="Line 10"/>
            <p:cNvSpPr>
              <a:spLocks noChangeShapeType="1"/>
            </p:cNvSpPr>
            <p:nvPr/>
          </p:nvSpPr>
          <p:spPr bwMode="auto">
            <a:xfrm flipV="1">
              <a:off x="1655" y="1071"/>
              <a:ext cx="545" cy="118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499" name="Rectangle 11"/>
            <p:cNvSpPr>
              <a:spLocks noChangeArrowheads="1"/>
            </p:cNvSpPr>
            <p:nvPr/>
          </p:nvSpPr>
          <p:spPr bwMode="auto">
            <a:xfrm>
              <a:off x="1882" y="845"/>
              <a:ext cx="680" cy="226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500" name="Group 12"/>
          <p:cNvGrpSpPr>
            <a:grpSpLocks/>
          </p:cNvGrpSpPr>
          <p:nvPr/>
        </p:nvGrpSpPr>
        <p:grpSpPr bwMode="auto">
          <a:xfrm>
            <a:off x="2916238" y="1341438"/>
            <a:ext cx="2087562" cy="3552825"/>
            <a:chOff x="1837" y="845"/>
            <a:chExt cx="1315" cy="2238"/>
          </a:xfrm>
        </p:grpSpPr>
        <p:sp>
          <p:nvSpPr>
            <p:cNvPr id="63501" name="Text Box 13"/>
            <p:cNvSpPr txBox="1">
              <a:spLocks noChangeArrowheads="1"/>
            </p:cNvSpPr>
            <p:nvPr/>
          </p:nvSpPr>
          <p:spPr bwMode="auto">
            <a:xfrm>
              <a:off x="1837" y="2795"/>
              <a:ext cx="1270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 b="1"/>
                <a:t>attribute type</a:t>
              </a:r>
            </a:p>
          </p:txBody>
        </p:sp>
        <p:sp>
          <p:nvSpPr>
            <p:cNvPr id="63502" name="Rectangle 14"/>
            <p:cNvSpPr>
              <a:spLocks noChangeArrowheads="1"/>
            </p:cNvSpPr>
            <p:nvPr/>
          </p:nvSpPr>
          <p:spPr bwMode="auto">
            <a:xfrm>
              <a:off x="2562" y="845"/>
              <a:ext cx="590" cy="226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3" name="Line 15"/>
            <p:cNvSpPr>
              <a:spLocks noChangeShapeType="1"/>
            </p:cNvSpPr>
            <p:nvPr/>
          </p:nvSpPr>
          <p:spPr bwMode="auto">
            <a:xfrm flipV="1">
              <a:off x="2472" y="1071"/>
              <a:ext cx="408" cy="17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504" name="Group 16"/>
          <p:cNvGrpSpPr>
            <a:grpSpLocks/>
          </p:cNvGrpSpPr>
          <p:nvPr/>
        </p:nvGrpSpPr>
        <p:grpSpPr bwMode="auto">
          <a:xfrm>
            <a:off x="4643438" y="1341438"/>
            <a:ext cx="2449512" cy="4416425"/>
            <a:chOff x="2925" y="845"/>
            <a:chExt cx="1543" cy="2782"/>
          </a:xfrm>
        </p:grpSpPr>
        <p:sp>
          <p:nvSpPr>
            <p:cNvPr id="63505" name="Text Box 17"/>
            <p:cNvSpPr txBox="1">
              <a:spLocks noChangeArrowheads="1"/>
            </p:cNvSpPr>
            <p:nvPr/>
          </p:nvSpPr>
          <p:spPr bwMode="auto">
            <a:xfrm>
              <a:off x="2925" y="3339"/>
              <a:ext cx="1543" cy="288"/>
            </a:xfrm>
            <a:prstGeom prst="rect">
              <a:avLst/>
            </a:prstGeom>
            <a:solidFill>
              <a:srgbClr val="66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 b="1"/>
                <a:t>attribute default</a:t>
              </a:r>
            </a:p>
          </p:txBody>
        </p:sp>
        <p:sp>
          <p:nvSpPr>
            <p:cNvPr id="63506" name="Line 18"/>
            <p:cNvSpPr>
              <a:spLocks noChangeShapeType="1"/>
            </p:cNvSpPr>
            <p:nvPr/>
          </p:nvSpPr>
          <p:spPr bwMode="auto">
            <a:xfrm flipV="1">
              <a:off x="3696" y="1071"/>
              <a:ext cx="0" cy="2268"/>
            </a:xfrm>
            <a:prstGeom prst="line">
              <a:avLst/>
            </a:prstGeom>
            <a:noFill/>
            <a:ln w="57150">
              <a:solidFill>
                <a:srgbClr val="6699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07" name="Rectangle 19"/>
            <p:cNvSpPr>
              <a:spLocks noChangeArrowheads="1"/>
            </p:cNvSpPr>
            <p:nvPr/>
          </p:nvSpPr>
          <p:spPr bwMode="auto">
            <a:xfrm>
              <a:off x="3152" y="845"/>
              <a:ext cx="953" cy="226"/>
            </a:xfrm>
            <a:prstGeom prst="rect">
              <a:avLst/>
            </a:prstGeom>
            <a:noFill/>
            <a:ln w="57150">
              <a:solidFill>
                <a:srgbClr val="6699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9399-B2E7-42FC-A72C-743C4555F936}" type="slidenum">
              <a:rPr lang="de-DE"/>
              <a:pPr/>
              <a:t>36</a:t>
            </a:fld>
            <a:endParaRPr lang="de-DE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de-DE" sz="4000"/>
              <a:t>Attribute Declarations in DTDs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DE"/>
              <a:t>Attributes are declared per element:</a:t>
            </a:r>
          </a:p>
          <a:p>
            <a:pPr>
              <a:buFontTx/>
              <a:buNone/>
            </a:pPr>
            <a:r>
              <a:rPr lang="de-DE" sz="2000" b="1">
                <a:latin typeface="Courier New" pitchFamily="49" charset="0"/>
              </a:rPr>
              <a:t>&lt;!ATTLIST section number CDATA #REQUIRED</a:t>
            </a:r>
          </a:p>
          <a:p>
            <a:pPr>
              <a:buFontTx/>
              <a:buNone/>
            </a:pPr>
            <a:r>
              <a:rPr lang="de-DE" sz="2000" b="1">
                <a:latin typeface="Courier New" pitchFamily="49" charset="0"/>
              </a:rPr>
              <a:t>                  title  CDATA #REQUIRED&gt;</a:t>
            </a:r>
          </a:p>
          <a:p>
            <a:pPr>
              <a:buFontTx/>
              <a:buNone/>
            </a:pPr>
            <a:r>
              <a:rPr lang="de-DE"/>
              <a:t>declares two required attributes for element </a:t>
            </a:r>
            <a:r>
              <a:rPr lang="de-DE" sz="2000" b="1">
                <a:latin typeface="Courier New" pitchFamily="49" charset="0"/>
              </a:rPr>
              <a:t>section</a:t>
            </a:r>
            <a:r>
              <a:rPr lang="de-DE"/>
              <a:t>.</a:t>
            </a:r>
          </a:p>
          <a:p>
            <a:pPr>
              <a:buFontTx/>
              <a:buNone/>
            </a:pPr>
            <a:endParaRPr lang="de-DE"/>
          </a:p>
          <a:p>
            <a:pPr>
              <a:buFontTx/>
              <a:buNone/>
            </a:pPr>
            <a:r>
              <a:rPr lang="de-DE"/>
              <a:t>Possible attribute defaults:</a:t>
            </a:r>
          </a:p>
          <a:p>
            <a:r>
              <a:rPr lang="de-DE" sz="2000" b="1">
                <a:latin typeface="Courier New" pitchFamily="49" charset="0"/>
              </a:rPr>
              <a:t>#REQUIRED</a:t>
            </a:r>
            <a:r>
              <a:rPr lang="de-DE"/>
              <a:t>		is required in each element instance</a:t>
            </a:r>
          </a:p>
          <a:p>
            <a:r>
              <a:rPr lang="de-DE" sz="2000" b="1">
                <a:latin typeface="Courier New" pitchFamily="49" charset="0"/>
              </a:rPr>
              <a:t>#IMPLIED</a:t>
            </a:r>
            <a:r>
              <a:rPr lang="de-DE"/>
              <a:t>		is optional</a:t>
            </a:r>
          </a:p>
          <a:p>
            <a:r>
              <a:rPr lang="de-DE" sz="2000" b="1">
                <a:latin typeface="Courier New" pitchFamily="49" charset="0"/>
              </a:rPr>
              <a:t>#FIXED default</a:t>
            </a:r>
            <a:r>
              <a:rPr lang="de-DE"/>
              <a:t>	always has this default value</a:t>
            </a:r>
          </a:p>
          <a:p>
            <a:r>
              <a:rPr lang="de-DE" sz="2000" b="1">
                <a:latin typeface="Courier New" pitchFamily="49" charset="0"/>
              </a:rPr>
              <a:t>default</a:t>
            </a:r>
            <a:r>
              <a:rPr lang="de-DE"/>
              <a:t>		has this default value if the attribute is</a:t>
            </a:r>
            <a:br>
              <a:rPr lang="de-DE"/>
            </a:br>
            <a:r>
              <a:rPr lang="de-DE"/>
              <a:t>			omitted from the element instance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422CB-B7D4-4E2E-87EC-8F0E4CB28464}" type="slidenum">
              <a:rPr lang="de-DE"/>
              <a:pPr/>
              <a:t>37</a:t>
            </a:fld>
            <a:endParaRPr lang="de-DE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de-DE" sz="4000"/>
              <a:t>Attribute Types in DTDs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642350" cy="5761037"/>
          </a:xfrm>
        </p:spPr>
        <p:txBody>
          <a:bodyPr/>
          <a:lstStyle/>
          <a:p>
            <a:r>
              <a:rPr lang="de-DE" sz="2000" b="1">
                <a:latin typeface="Courier New" pitchFamily="49" charset="0"/>
              </a:rPr>
              <a:t>CDATA</a:t>
            </a:r>
            <a:r>
              <a:rPr lang="de-DE"/>
              <a:t>	string data</a:t>
            </a:r>
          </a:p>
          <a:p>
            <a:r>
              <a:rPr lang="de-DE" sz="2000" b="1">
                <a:latin typeface="Courier New" pitchFamily="49" charset="0"/>
              </a:rPr>
              <a:t>(A1|…|An)</a:t>
            </a:r>
            <a:r>
              <a:rPr lang="de-DE"/>
              <a:t>	enumeration of all possible values of the</a:t>
            </a:r>
            <a:br>
              <a:rPr lang="de-DE"/>
            </a:br>
            <a:r>
              <a:rPr lang="de-DE"/>
              <a:t>		attribute (each is XML name)</a:t>
            </a:r>
          </a:p>
          <a:p>
            <a:r>
              <a:rPr lang="de-DE" sz="2000" b="1">
                <a:latin typeface="Courier New" pitchFamily="49" charset="0"/>
              </a:rPr>
              <a:t>ID</a:t>
            </a:r>
            <a:r>
              <a:rPr lang="de-DE"/>
              <a:t>		unique XML name to identify the element</a:t>
            </a:r>
          </a:p>
          <a:p>
            <a:r>
              <a:rPr lang="de-DE" sz="2000" b="1">
                <a:latin typeface="Courier New" pitchFamily="49" charset="0"/>
              </a:rPr>
              <a:t>IDREF</a:t>
            </a:r>
            <a:r>
              <a:rPr lang="de-DE"/>
              <a:t>	refers to </a:t>
            </a:r>
            <a:r>
              <a:rPr lang="de-DE" sz="2000" b="1">
                <a:latin typeface="Courier New" pitchFamily="49" charset="0"/>
              </a:rPr>
              <a:t>ID</a:t>
            </a:r>
            <a:r>
              <a:rPr lang="de-DE"/>
              <a:t> attribute of some other element</a:t>
            </a:r>
            <a:br>
              <a:rPr lang="de-DE"/>
            </a:br>
            <a:r>
              <a:rPr lang="de-DE"/>
              <a:t>		(„intra-document link“)</a:t>
            </a:r>
          </a:p>
          <a:p>
            <a:r>
              <a:rPr lang="de-DE" sz="2000" b="1">
                <a:latin typeface="Courier New" pitchFamily="49" charset="0"/>
              </a:rPr>
              <a:t>IDREFS</a:t>
            </a:r>
            <a:r>
              <a:rPr lang="de-DE"/>
              <a:t>	list of </a:t>
            </a:r>
            <a:r>
              <a:rPr lang="de-DE" sz="2000" b="1">
                <a:latin typeface="Courier New" pitchFamily="49" charset="0"/>
              </a:rPr>
              <a:t>IDREF</a:t>
            </a:r>
            <a:r>
              <a:rPr lang="de-DE"/>
              <a:t>, separated by white space</a:t>
            </a:r>
          </a:p>
          <a:p>
            <a:r>
              <a:rPr lang="de-DE"/>
              <a:t>plus some more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4428-0F73-4918-91A1-89F645C78195}" type="slidenum">
              <a:rPr lang="de-DE"/>
              <a:pPr/>
              <a:t>38</a:t>
            </a:fld>
            <a:endParaRPr lang="de-DE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de-DE" sz="4000"/>
              <a:t>Attribute Examples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642350" cy="5688012"/>
          </a:xfrm>
        </p:spPr>
        <p:txBody>
          <a:bodyPr/>
          <a:lstStyle/>
          <a:p>
            <a:pPr>
              <a:buFontTx/>
              <a:buNone/>
            </a:pPr>
            <a:r>
              <a:rPr lang="de-DE" sz="1800" b="1">
                <a:latin typeface="Courier New" pitchFamily="49" charset="0"/>
              </a:rPr>
              <a:t>&lt;ATTLIST publication type  (journal|inproceedings) #REQUIRED</a:t>
            </a:r>
          </a:p>
          <a:p>
            <a:pPr>
              <a:buFontTx/>
              <a:buNone/>
            </a:pPr>
            <a:r>
              <a:rPr lang="de-DE" sz="1800" b="1">
                <a:latin typeface="Courier New" pitchFamily="49" charset="0"/>
              </a:rPr>
              <a:t>				 pubid ID #REQUIRED&gt;</a:t>
            </a:r>
          </a:p>
          <a:p>
            <a:pPr>
              <a:buFontTx/>
              <a:buNone/>
            </a:pPr>
            <a:r>
              <a:rPr lang="de-DE" sz="1800" b="1">
                <a:latin typeface="Courier New" pitchFamily="49" charset="0"/>
              </a:rPr>
              <a:t>&lt;ATTLIST cite		 cid   IDREF #REQUIRED&gt;</a:t>
            </a:r>
          </a:p>
          <a:p>
            <a:pPr>
              <a:buFontTx/>
              <a:buNone/>
            </a:pPr>
            <a:r>
              <a:rPr lang="de-DE" sz="1800" b="1">
                <a:latin typeface="Courier New" pitchFamily="49" charset="0"/>
              </a:rPr>
              <a:t>&lt;ATTLIST citation    ref   IDREF #IMPLIED</a:t>
            </a:r>
          </a:p>
          <a:p>
            <a:pPr>
              <a:buFontTx/>
              <a:buNone/>
            </a:pPr>
            <a:r>
              <a:rPr lang="de-DE" sz="1800" b="1">
                <a:latin typeface="Courier New" pitchFamily="49" charset="0"/>
              </a:rPr>
              <a:t>				 cid   ID #REQUIRED&gt;</a:t>
            </a:r>
          </a:p>
          <a:p>
            <a:pPr>
              <a:buFontTx/>
              <a:buNone/>
            </a:pPr>
            <a:endParaRPr lang="de-DE" sz="18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de-DE" sz="1800" b="1">
                <a:latin typeface="Courier New" pitchFamily="49" charset="0"/>
              </a:rPr>
              <a:t>&lt;publications&gt;</a:t>
            </a:r>
          </a:p>
          <a:p>
            <a:pPr>
              <a:buFontTx/>
              <a:buNone/>
            </a:pPr>
            <a:r>
              <a:rPr lang="de-DE" sz="1800" b="1">
                <a:latin typeface="Courier New" pitchFamily="49" charset="0"/>
              </a:rPr>
              <a:t>  &lt;publication type=“journal“ pubid=“Weikum01“&gt;</a:t>
            </a:r>
          </a:p>
          <a:p>
            <a:pPr>
              <a:buFontTx/>
              <a:buNone/>
            </a:pPr>
            <a:r>
              <a:rPr lang="de-DE" sz="1800" b="1">
                <a:latin typeface="Courier New" pitchFamily="49" charset="0"/>
              </a:rPr>
              <a:t>    &lt;author&gt;Gerhard Weikum&lt;/author&gt;</a:t>
            </a:r>
          </a:p>
          <a:p>
            <a:pPr>
              <a:buFontTx/>
              <a:buNone/>
            </a:pPr>
            <a:r>
              <a:rPr lang="de-DE" sz="1800" b="1">
                <a:latin typeface="Courier New" pitchFamily="49" charset="0"/>
              </a:rPr>
              <a:t>    &lt;text&gt;In the Web of 2010, XML &lt;cite cid=„12“/&gt;...&lt;/text&gt;</a:t>
            </a:r>
          </a:p>
          <a:p>
            <a:pPr>
              <a:buFontTx/>
              <a:buNone/>
            </a:pPr>
            <a:r>
              <a:rPr lang="de-DE" sz="1800" b="1">
                <a:latin typeface="Courier New" pitchFamily="49" charset="0"/>
              </a:rPr>
              <a:t>    &lt;citation cid=„12“ ref=„XML98“/&gt;</a:t>
            </a:r>
          </a:p>
          <a:p>
            <a:pPr>
              <a:buFontTx/>
              <a:buNone/>
            </a:pPr>
            <a:r>
              <a:rPr lang="de-DE" sz="1800" b="1">
                <a:latin typeface="Courier New" pitchFamily="49" charset="0"/>
              </a:rPr>
              <a:t>    &lt;citation cid=„15“&gt;...&lt;/citation&gt;</a:t>
            </a:r>
          </a:p>
          <a:p>
            <a:pPr>
              <a:buFontTx/>
              <a:buNone/>
            </a:pPr>
            <a:r>
              <a:rPr lang="de-DE" sz="1800" b="1">
                <a:latin typeface="Courier New" pitchFamily="49" charset="0"/>
              </a:rPr>
              <a:t>  &lt;/publication&gt;</a:t>
            </a:r>
          </a:p>
          <a:p>
            <a:pPr>
              <a:buFontTx/>
              <a:buNone/>
            </a:pPr>
            <a:r>
              <a:rPr lang="de-DE" sz="1800" b="1">
                <a:latin typeface="Courier New" pitchFamily="49" charset="0"/>
              </a:rPr>
              <a:t>  &lt;publication type=“inproceedings“ pubid=“XML98“&gt;</a:t>
            </a:r>
          </a:p>
          <a:p>
            <a:pPr>
              <a:buFontTx/>
              <a:buNone/>
            </a:pPr>
            <a:r>
              <a:rPr lang="de-DE" sz="1800" b="1">
                <a:latin typeface="Courier New" pitchFamily="49" charset="0"/>
              </a:rPr>
              <a:t>    &lt;text&gt;XML, the extended Markup Language, ...&lt;/text&gt;</a:t>
            </a:r>
          </a:p>
          <a:p>
            <a:pPr>
              <a:buFontTx/>
              <a:buNone/>
            </a:pPr>
            <a:r>
              <a:rPr lang="de-DE" sz="1800" b="1">
                <a:latin typeface="Courier New" pitchFamily="49" charset="0"/>
              </a:rPr>
              <a:t>  &lt;/publication&gt;</a:t>
            </a:r>
          </a:p>
          <a:p>
            <a:pPr>
              <a:buFontTx/>
              <a:buNone/>
            </a:pPr>
            <a:r>
              <a:rPr lang="de-DE" sz="1800" b="1">
                <a:latin typeface="Courier New" pitchFamily="49" charset="0"/>
              </a:rPr>
              <a:t>&lt;/publications&gt;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8475-CC1C-4615-B27B-A7A34AA7E4DF}" type="slidenum">
              <a:rPr lang="de-DE"/>
              <a:pPr/>
              <a:t>39</a:t>
            </a:fld>
            <a:endParaRPr lang="de-DE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de-DE" sz="4000"/>
              <a:t>Attribute Examples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642350" cy="5688012"/>
          </a:xfrm>
        </p:spPr>
        <p:txBody>
          <a:bodyPr/>
          <a:lstStyle/>
          <a:p>
            <a:pPr>
              <a:buFontTx/>
              <a:buNone/>
            </a:pPr>
            <a:r>
              <a:rPr lang="de-DE" sz="1800" b="1">
                <a:latin typeface="Courier New" pitchFamily="49" charset="0"/>
              </a:rPr>
              <a:t>&lt;ATTLIST publication type  (journal|inproceedings) #REQUIRED</a:t>
            </a:r>
          </a:p>
          <a:p>
            <a:pPr>
              <a:buFontTx/>
              <a:buNone/>
            </a:pPr>
            <a:r>
              <a:rPr lang="de-DE" sz="1800" b="1">
                <a:latin typeface="Courier New" pitchFamily="49" charset="0"/>
              </a:rPr>
              <a:t>				 pubid ID #REQUIRED&gt;</a:t>
            </a:r>
          </a:p>
          <a:p>
            <a:pPr>
              <a:buFontTx/>
              <a:buNone/>
            </a:pPr>
            <a:r>
              <a:rPr lang="de-DE" sz="1800" b="1">
                <a:latin typeface="Courier New" pitchFamily="49" charset="0"/>
              </a:rPr>
              <a:t>&lt;ATTLIST cite		 cid   IDREF #REQUIRED&gt;</a:t>
            </a:r>
          </a:p>
          <a:p>
            <a:pPr>
              <a:buFontTx/>
              <a:buNone/>
            </a:pPr>
            <a:r>
              <a:rPr lang="de-DE" sz="1800" b="1">
                <a:latin typeface="Courier New" pitchFamily="49" charset="0"/>
              </a:rPr>
              <a:t>&lt;ATTLIST citation    ref   IDREF #IMPLIED</a:t>
            </a:r>
          </a:p>
          <a:p>
            <a:pPr>
              <a:buFontTx/>
              <a:buNone/>
            </a:pPr>
            <a:r>
              <a:rPr lang="de-DE" sz="1800" b="1">
                <a:latin typeface="Courier New" pitchFamily="49" charset="0"/>
              </a:rPr>
              <a:t>				 cid   ID #REQUIRED&gt;</a:t>
            </a:r>
          </a:p>
          <a:p>
            <a:pPr>
              <a:buFontTx/>
              <a:buNone/>
            </a:pPr>
            <a:endParaRPr lang="de-DE" sz="18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de-DE" sz="1800" b="1">
                <a:latin typeface="Courier New" pitchFamily="49" charset="0"/>
              </a:rPr>
              <a:t>&lt;publications&gt;</a:t>
            </a:r>
          </a:p>
          <a:p>
            <a:pPr>
              <a:buFontTx/>
              <a:buNone/>
            </a:pPr>
            <a:r>
              <a:rPr lang="de-DE" sz="1800" b="1">
                <a:latin typeface="Courier New" pitchFamily="49" charset="0"/>
              </a:rPr>
              <a:t>  &lt;publication type=“journal“ pubid=“Weikum01“&gt;</a:t>
            </a:r>
          </a:p>
          <a:p>
            <a:pPr>
              <a:buFontTx/>
              <a:buNone/>
            </a:pPr>
            <a:r>
              <a:rPr lang="de-DE" sz="1800" b="1">
                <a:latin typeface="Courier New" pitchFamily="49" charset="0"/>
              </a:rPr>
              <a:t>    &lt;author&gt;Gerhard Weikum&lt;/author&gt;</a:t>
            </a:r>
          </a:p>
          <a:p>
            <a:pPr>
              <a:buFontTx/>
              <a:buNone/>
            </a:pPr>
            <a:r>
              <a:rPr lang="de-DE" sz="1800" b="1">
                <a:latin typeface="Courier New" pitchFamily="49" charset="0"/>
              </a:rPr>
              <a:t>    &lt;text&gt;In the Web of 2010, XML &lt;cite cid=„12“/&gt;...&lt;/text&gt;</a:t>
            </a:r>
          </a:p>
          <a:p>
            <a:pPr>
              <a:buFontTx/>
              <a:buNone/>
            </a:pPr>
            <a:r>
              <a:rPr lang="de-DE" sz="1800" b="1">
                <a:latin typeface="Courier New" pitchFamily="49" charset="0"/>
              </a:rPr>
              <a:t>    &lt;citation cid=„12“ ref=„XML98“/&gt;</a:t>
            </a:r>
          </a:p>
          <a:p>
            <a:pPr>
              <a:buFontTx/>
              <a:buNone/>
            </a:pPr>
            <a:r>
              <a:rPr lang="de-DE" sz="1800" b="1">
                <a:latin typeface="Courier New" pitchFamily="49" charset="0"/>
              </a:rPr>
              <a:t>    &lt;citation cid=„15“&gt;...&lt;/citation&gt;</a:t>
            </a:r>
          </a:p>
          <a:p>
            <a:pPr>
              <a:buFontTx/>
              <a:buNone/>
            </a:pPr>
            <a:r>
              <a:rPr lang="de-DE" sz="1800" b="1">
                <a:latin typeface="Courier New" pitchFamily="49" charset="0"/>
              </a:rPr>
              <a:t>  &lt;/publication&gt;</a:t>
            </a:r>
          </a:p>
          <a:p>
            <a:pPr>
              <a:buFontTx/>
              <a:buNone/>
            </a:pPr>
            <a:r>
              <a:rPr lang="de-DE" sz="1800" b="1">
                <a:latin typeface="Courier New" pitchFamily="49" charset="0"/>
              </a:rPr>
              <a:t>  &lt;publication type=“inproceedings“ pubid=“XML98“&gt;</a:t>
            </a:r>
          </a:p>
          <a:p>
            <a:pPr>
              <a:buFontTx/>
              <a:buNone/>
            </a:pPr>
            <a:r>
              <a:rPr lang="de-DE" sz="1800" b="1">
                <a:latin typeface="Courier New" pitchFamily="49" charset="0"/>
              </a:rPr>
              <a:t>    &lt;text&gt;XML, the extended Markup Language, ...&lt;/text&gt;</a:t>
            </a:r>
          </a:p>
          <a:p>
            <a:pPr>
              <a:buFontTx/>
              <a:buNone/>
            </a:pPr>
            <a:r>
              <a:rPr lang="de-DE" sz="1800" b="1">
                <a:latin typeface="Courier New" pitchFamily="49" charset="0"/>
              </a:rPr>
              <a:t>  &lt;/publication&gt;</a:t>
            </a:r>
          </a:p>
          <a:p>
            <a:pPr>
              <a:buFontTx/>
              <a:buNone/>
            </a:pPr>
            <a:r>
              <a:rPr lang="de-DE" sz="1800" b="1">
                <a:latin typeface="Courier New" pitchFamily="49" charset="0"/>
              </a:rPr>
              <a:t>&lt;/publications&gt;</a:t>
            </a:r>
          </a:p>
        </p:txBody>
      </p:sp>
      <p:grpSp>
        <p:nvGrpSpPr>
          <p:cNvPr id="67588" name="Group 4"/>
          <p:cNvGrpSpPr>
            <a:grpSpLocks/>
          </p:cNvGrpSpPr>
          <p:nvPr/>
        </p:nvGrpSpPr>
        <p:grpSpPr bwMode="auto">
          <a:xfrm>
            <a:off x="2195513" y="3860800"/>
            <a:ext cx="4752975" cy="577850"/>
            <a:chOff x="1383" y="2432"/>
            <a:chExt cx="2994" cy="364"/>
          </a:xfrm>
        </p:grpSpPr>
        <p:sp>
          <p:nvSpPr>
            <p:cNvPr id="67589" name="Rectangle 5"/>
            <p:cNvSpPr>
              <a:spLocks noChangeArrowheads="1"/>
            </p:cNvSpPr>
            <p:nvPr/>
          </p:nvSpPr>
          <p:spPr bwMode="auto">
            <a:xfrm>
              <a:off x="3606" y="2432"/>
              <a:ext cx="771" cy="182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0" name="Rectangle 6"/>
            <p:cNvSpPr>
              <a:spLocks noChangeArrowheads="1"/>
            </p:cNvSpPr>
            <p:nvPr/>
          </p:nvSpPr>
          <p:spPr bwMode="auto">
            <a:xfrm>
              <a:off x="1383" y="2614"/>
              <a:ext cx="771" cy="182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591" name="AutoShape 7"/>
            <p:cNvCxnSpPr>
              <a:cxnSpLocks noChangeShapeType="1"/>
              <a:stCxn id="67589" idx="2"/>
              <a:endCxn id="67590" idx="0"/>
            </p:cNvCxnSpPr>
            <p:nvPr/>
          </p:nvCxnSpPr>
          <p:spPr bwMode="auto">
            <a:xfrm rot="16200000" flipV="1">
              <a:off x="2863" y="1502"/>
              <a:ext cx="36" cy="2223"/>
            </a:xfrm>
            <a:prstGeom prst="curvedConnector5">
              <a:avLst>
                <a:gd name="adj1" fmla="val -350000"/>
                <a:gd name="adj2" fmla="val 50023"/>
                <a:gd name="adj3" fmla="val 450000"/>
              </a:avLst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7592" name="Group 8"/>
          <p:cNvGrpSpPr>
            <a:grpSpLocks/>
          </p:cNvGrpSpPr>
          <p:nvPr/>
        </p:nvGrpSpPr>
        <p:grpSpPr bwMode="auto">
          <a:xfrm>
            <a:off x="3419475" y="4149725"/>
            <a:ext cx="3673475" cy="1296988"/>
            <a:chOff x="2154" y="2614"/>
            <a:chExt cx="2314" cy="817"/>
          </a:xfrm>
        </p:grpSpPr>
        <p:sp>
          <p:nvSpPr>
            <p:cNvPr id="67593" name="Rectangle 9"/>
            <p:cNvSpPr>
              <a:spLocks noChangeArrowheads="1"/>
            </p:cNvSpPr>
            <p:nvPr/>
          </p:nvSpPr>
          <p:spPr bwMode="auto">
            <a:xfrm>
              <a:off x="2154" y="2614"/>
              <a:ext cx="1043" cy="182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4" name="Rectangle 10"/>
            <p:cNvSpPr>
              <a:spLocks noChangeArrowheads="1"/>
            </p:cNvSpPr>
            <p:nvPr/>
          </p:nvSpPr>
          <p:spPr bwMode="auto">
            <a:xfrm>
              <a:off x="3288" y="3249"/>
              <a:ext cx="1180" cy="182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595" name="AutoShape 11"/>
            <p:cNvCxnSpPr>
              <a:cxnSpLocks noChangeShapeType="1"/>
              <a:stCxn id="67593" idx="2"/>
              <a:endCxn id="67594" idx="0"/>
            </p:cNvCxnSpPr>
            <p:nvPr/>
          </p:nvCxnSpPr>
          <p:spPr bwMode="auto">
            <a:xfrm rot="16200000" flipH="1">
              <a:off x="3068" y="2422"/>
              <a:ext cx="417" cy="1202"/>
            </a:xfrm>
            <a:prstGeom prst="curvedConnector3">
              <a:avLst>
                <a:gd name="adj1" fmla="val 49880"/>
              </a:avLst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2339975" y="3213100"/>
            <a:ext cx="2016125" cy="287338"/>
          </a:xfrm>
          <a:prstGeom prst="rect">
            <a:avLst/>
          </a:prstGeom>
          <a:noFill/>
          <a:ln w="57150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13AA-F2D5-4B5C-A4FC-67BC3FD47DC0}" type="slidenum">
              <a:rPr lang="de-DE"/>
              <a:pPr/>
              <a:t>4</a:t>
            </a:fld>
            <a:endParaRPr lang="de-DE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de-DE" sz="4000"/>
              <a:t>XML by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642350" cy="1871662"/>
          </a:xfrm>
        </p:spPr>
        <p:txBody>
          <a:bodyPr/>
          <a:lstStyle/>
          <a:p>
            <a:pPr>
              <a:buFontTx/>
              <a:buNone/>
            </a:pPr>
            <a:r>
              <a:rPr lang="de-DE" sz="2400" b="1">
                <a:latin typeface="Courier New" pitchFamily="49" charset="0"/>
              </a:rPr>
              <a:t>&lt;article&gt;</a:t>
            </a:r>
          </a:p>
          <a:p>
            <a:pPr>
              <a:buFontTx/>
              <a:buNone/>
            </a:pPr>
            <a:r>
              <a:rPr lang="de-DE" sz="2400" b="1">
                <a:latin typeface="Courier New" pitchFamily="49" charset="0"/>
              </a:rPr>
              <a:t>  &lt;author&gt;Gerhard Weikum&lt;/author&gt;</a:t>
            </a:r>
          </a:p>
          <a:p>
            <a:pPr>
              <a:buFontTx/>
              <a:buNone/>
            </a:pPr>
            <a:r>
              <a:rPr lang="de-DE" sz="2400" b="1">
                <a:latin typeface="Courier New" pitchFamily="49" charset="0"/>
              </a:rPr>
              <a:t>  &lt;title&gt;The Web in 10 Years&lt;/title&gt;</a:t>
            </a:r>
          </a:p>
          <a:p>
            <a:pPr>
              <a:buFontTx/>
              <a:buNone/>
            </a:pPr>
            <a:r>
              <a:rPr lang="de-DE" sz="2400" b="1">
                <a:latin typeface="Courier New" pitchFamily="49" charset="0"/>
              </a:rPr>
              <a:t>&lt;/article&gt;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250825" y="3068638"/>
            <a:ext cx="864235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de-DE" sz="2800"/>
              <a:t>Easy to understand for human users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de-DE" sz="2800"/>
              <a:t>Very expressive (semantics along with the data)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de-DE" sz="2800"/>
              <a:t>Well structured, easy to read and write from programs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250825" y="5084763"/>
            <a:ext cx="864235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de-DE" sz="2800"/>
              <a:t>This looks nice, but…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build="p"/>
      <p:bldP spid="2253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21A0-B404-46C9-A8E5-8D5D3F20240C}" type="slidenum">
              <a:rPr lang="de-DE"/>
              <a:pPr/>
              <a:t>40</a:t>
            </a:fld>
            <a:endParaRPr lang="de-DE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de-DE" sz="4000"/>
              <a:t>Linking DTD and XML Docs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893175" cy="5545137"/>
          </a:xfrm>
        </p:spPr>
        <p:txBody>
          <a:bodyPr/>
          <a:lstStyle/>
          <a:p>
            <a:r>
              <a:rPr lang="de-DE"/>
              <a:t>Document Type Declaration in the XML document:</a:t>
            </a:r>
          </a:p>
          <a:p>
            <a:pPr lvl="1">
              <a:buFontTx/>
              <a:buNone/>
            </a:pPr>
            <a:r>
              <a:rPr lang="de-DE" sz="2000" b="1">
                <a:latin typeface="Courier New" pitchFamily="49" charset="0"/>
              </a:rPr>
              <a:t>&lt;!DOCTYPE article SYSTEM “http://www-dbs/article.dtd“&gt;</a:t>
            </a:r>
          </a:p>
        </p:txBody>
      </p:sp>
      <p:grpSp>
        <p:nvGrpSpPr>
          <p:cNvPr id="71684" name="Group 4"/>
          <p:cNvGrpSpPr>
            <a:grpSpLocks/>
          </p:cNvGrpSpPr>
          <p:nvPr/>
        </p:nvGrpSpPr>
        <p:grpSpPr bwMode="auto">
          <a:xfrm>
            <a:off x="685800" y="1371600"/>
            <a:ext cx="3886200" cy="2362200"/>
            <a:chOff x="432" y="864"/>
            <a:chExt cx="2448" cy="1488"/>
          </a:xfrm>
        </p:grpSpPr>
        <p:sp>
          <p:nvSpPr>
            <p:cNvPr id="71685" name="Text Box 5"/>
            <p:cNvSpPr txBox="1">
              <a:spLocks noChangeArrowheads="1"/>
            </p:cNvSpPr>
            <p:nvPr/>
          </p:nvSpPr>
          <p:spPr bwMode="auto">
            <a:xfrm>
              <a:off x="432" y="2064"/>
              <a:ext cx="912" cy="288"/>
            </a:xfrm>
            <a:prstGeom prst="rect">
              <a:avLst/>
            </a:prstGeom>
            <a:solidFill>
              <a:srgbClr val="66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 b="1"/>
                <a:t>keywords</a:t>
              </a:r>
            </a:p>
          </p:txBody>
        </p:sp>
        <p:sp>
          <p:nvSpPr>
            <p:cNvPr id="71686" name="Rectangle 6"/>
            <p:cNvSpPr>
              <a:spLocks noChangeArrowheads="1"/>
            </p:cNvSpPr>
            <p:nvPr/>
          </p:nvSpPr>
          <p:spPr bwMode="auto">
            <a:xfrm>
              <a:off x="672" y="864"/>
              <a:ext cx="720" cy="192"/>
            </a:xfrm>
            <a:prstGeom prst="rect">
              <a:avLst/>
            </a:prstGeom>
            <a:noFill/>
            <a:ln w="57150">
              <a:solidFill>
                <a:srgbClr val="6699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87" name="Rectangle 7"/>
            <p:cNvSpPr>
              <a:spLocks noChangeArrowheads="1"/>
            </p:cNvSpPr>
            <p:nvPr/>
          </p:nvSpPr>
          <p:spPr bwMode="auto">
            <a:xfrm>
              <a:off x="2208" y="864"/>
              <a:ext cx="672" cy="192"/>
            </a:xfrm>
            <a:prstGeom prst="rect">
              <a:avLst/>
            </a:prstGeom>
            <a:noFill/>
            <a:ln w="57150">
              <a:solidFill>
                <a:srgbClr val="6699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88" name="Line 8"/>
            <p:cNvSpPr>
              <a:spLocks noChangeShapeType="1"/>
            </p:cNvSpPr>
            <p:nvPr/>
          </p:nvSpPr>
          <p:spPr bwMode="auto">
            <a:xfrm flipV="1">
              <a:off x="864" y="1056"/>
              <a:ext cx="0" cy="1008"/>
            </a:xfrm>
            <a:prstGeom prst="line">
              <a:avLst/>
            </a:prstGeom>
            <a:noFill/>
            <a:ln w="57150">
              <a:solidFill>
                <a:srgbClr val="6699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689" name="Line 9"/>
            <p:cNvSpPr>
              <a:spLocks noChangeShapeType="1"/>
            </p:cNvSpPr>
            <p:nvPr/>
          </p:nvSpPr>
          <p:spPr bwMode="auto">
            <a:xfrm flipV="1">
              <a:off x="864" y="1056"/>
              <a:ext cx="1632" cy="1008"/>
            </a:xfrm>
            <a:prstGeom prst="line">
              <a:avLst/>
            </a:prstGeom>
            <a:noFill/>
            <a:ln w="57150">
              <a:solidFill>
                <a:srgbClr val="6699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690" name="Group 10"/>
          <p:cNvGrpSpPr>
            <a:grpSpLocks/>
          </p:cNvGrpSpPr>
          <p:nvPr/>
        </p:nvGrpSpPr>
        <p:grpSpPr bwMode="auto">
          <a:xfrm>
            <a:off x="2286000" y="1371600"/>
            <a:ext cx="2057400" cy="2362200"/>
            <a:chOff x="1440" y="864"/>
            <a:chExt cx="1296" cy="1488"/>
          </a:xfrm>
        </p:grpSpPr>
        <p:sp>
          <p:nvSpPr>
            <p:cNvPr id="71691" name="Text Box 11"/>
            <p:cNvSpPr txBox="1">
              <a:spLocks noChangeArrowheads="1"/>
            </p:cNvSpPr>
            <p:nvPr/>
          </p:nvSpPr>
          <p:spPr bwMode="auto">
            <a:xfrm>
              <a:off x="1488" y="2064"/>
              <a:ext cx="1248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 b="1"/>
                <a:t>Root element</a:t>
              </a:r>
            </a:p>
          </p:txBody>
        </p:sp>
        <p:sp>
          <p:nvSpPr>
            <p:cNvPr id="71692" name="Rectangle 12"/>
            <p:cNvSpPr>
              <a:spLocks noChangeArrowheads="1"/>
            </p:cNvSpPr>
            <p:nvPr/>
          </p:nvSpPr>
          <p:spPr bwMode="auto">
            <a:xfrm>
              <a:off x="1440" y="864"/>
              <a:ext cx="720" cy="192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3" name="Line 13"/>
            <p:cNvSpPr>
              <a:spLocks noChangeShapeType="1"/>
            </p:cNvSpPr>
            <p:nvPr/>
          </p:nvSpPr>
          <p:spPr bwMode="auto">
            <a:xfrm flipH="1" flipV="1">
              <a:off x="1824" y="1056"/>
              <a:ext cx="288" cy="100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694" name="Group 14"/>
          <p:cNvGrpSpPr>
            <a:grpSpLocks/>
          </p:cNvGrpSpPr>
          <p:nvPr/>
        </p:nvGrpSpPr>
        <p:grpSpPr bwMode="auto">
          <a:xfrm>
            <a:off x="4572000" y="1371600"/>
            <a:ext cx="4343400" cy="2362200"/>
            <a:chOff x="2880" y="864"/>
            <a:chExt cx="2736" cy="1488"/>
          </a:xfrm>
        </p:grpSpPr>
        <p:sp>
          <p:nvSpPr>
            <p:cNvPr id="71695" name="Text Box 15"/>
            <p:cNvSpPr txBox="1">
              <a:spLocks noChangeArrowheads="1"/>
            </p:cNvSpPr>
            <p:nvPr/>
          </p:nvSpPr>
          <p:spPr bwMode="auto">
            <a:xfrm>
              <a:off x="2928" y="2064"/>
              <a:ext cx="1584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 b="1"/>
                <a:t>URI for the DTD</a:t>
              </a:r>
            </a:p>
          </p:txBody>
        </p:sp>
        <p:sp>
          <p:nvSpPr>
            <p:cNvPr id="71696" name="Rectangle 16"/>
            <p:cNvSpPr>
              <a:spLocks noChangeArrowheads="1"/>
            </p:cNvSpPr>
            <p:nvPr/>
          </p:nvSpPr>
          <p:spPr bwMode="auto">
            <a:xfrm>
              <a:off x="2880" y="864"/>
              <a:ext cx="2736" cy="192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7" name="Line 17"/>
            <p:cNvSpPr>
              <a:spLocks noChangeShapeType="1"/>
            </p:cNvSpPr>
            <p:nvPr/>
          </p:nvSpPr>
          <p:spPr bwMode="auto">
            <a:xfrm flipV="1">
              <a:off x="3648" y="1056"/>
              <a:ext cx="480" cy="10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7013-77EF-4092-BE04-47C57E826B2A}" type="slidenum">
              <a:rPr lang="de-DE"/>
              <a:pPr/>
              <a:t>41</a:t>
            </a:fld>
            <a:endParaRPr lang="de-DE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de-DE" sz="4000"/>
              <a:t>Linking DTD and XML Docs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893175" cy="6021387"/>
          </a:xfrm>
        </p:spPr>
        <p:txBody>
          <a:bodyPr/>
          <a:lstStyle/>
          <a:p>
            <a:r>
              <a:rPr lang="de-DE"/>
              <a:t>Internal DTD:</a:t>
            </a:r>
          </a:p>
          <a:p>
            <a:pPr lvl="1">
              <a:buFontTx/>
              <a:buNone/>
            </a:pPr>
            <a:r>
              <a:rPr lang="de-DE" sz="2000" b="1">
                <a:latin typeface="Courier New" pitchFamily="49" charset="0"/>
              </a:rPr>
              <a:t>&lt;?xml version=“1.0“?&gt;</a:t>
            </a:r>
          </a:p>
          <a:p>
            <a:pPr lvl="1">
              <a:buFontTx/>
              <a:buNone/>
            </a:pPr>
            <a:r>
              <a:rPr lang="de-DE" sz="2000" b="1">
                <a:latin typeface="Courier New" pitchFamily="49" charset="0"/>
              </a:rPr>
              <a:t>&lt;!DOCTYPE article [</a:t>
            </a:r>
          </a:p>
          <a:p>
            <a:pPr lvl="1">
              <a:buFontTx/>
              <a:buNone/>
            </a:pPr>
            <a:r>
              <a:rPr lang="de-DE" sz="2000" b="1">
                <a:latin typeface="Courier New" pitchFamily="49" charset="0"/>
              </a:rPr>
              <a:t>  &lt;!ELEMENT article (title,author+,text)&gt;</a:t>
            </a:r>
          </a:p>
          <a:p>
            <a:pPr lvl="1">
              <a:buFontTx/>
              <a:buNone/>
            </a:pPr>
            <a:r>
              <a:rPr lang="de-DE" sz="2000" b="1">
                <a:latin typeface="Courier New" pitchFamily="49" charset="0"/>
              </a:rPr>
              <a:t>  ...</a:t>
            </a:r>
          </a:p>
          <a:p>
            <a:pPr lvl="1">
              <a:buFontTx/>
              <a:buNone/>
            </a:pPr>
            <a:r>
              <a:rPr lang="de-DE" sz="2000" b="1">
                <a:latin typeface="Courier New" pitchFamily="49" charset="0"/>
              </a:rPr>
              <a:t>  &lt;!ELEMENT index (#PCDATA)&gt;</a:t>
            </a:r>
          </a:p>
          <a:p>
            <a:pPr lvl="1">
              <a:buFontTx/>
              <a:buNone/>
            </a:pPr>
            <a:r>
              <a:rPr lang="de-DE" sz="2000" b="1">
                <a:latin typeface="Courier New" pitchFamily="49" charset="0"/>
              </a:rPr>
              <a:t>]&gt;</a:t>
            </a:r>
          </a:p>
          <a:p>
            <a:pPr lvl="1">
              <a:buFontTx/>
              <a:buNone/>
            </a:pPr>
            <a:r>
              <a:rPr lang="de-DE" sz="2000" b="1">
                <a:latin typeface="Courier New" pitchFamily="49" charset="0"/>
              </a:rPr>
              <a:t>&lt;article&gt;</a:t>
            </a:r>
          </a:p>
          <a:p>
            <a:pPr lvl="1">
              <a:buFontTx/>
              <a:buNone/>
            </a:pPr>
            <a:r>
              <a:rPr lang="de-DE" sz="2000" b="1">
                <a:latin typeface="Courier New" pitchFamily="49" charset="0"/>
              </a:rPr>
              <a:t>...</a:t>
            </a:r>
          </a:p>
          <a:p>
            <a:pPr lvl="1">
              <a:buFontTx/>
              <a:buNone/>
            </a:pPr>
            <a:r>
              <a:rPr lang="de-DE" sz="2000" b="1">
                <a:latin typeface="Courier New" pitchFamily="49" charset="0"/>
              </a:rPr>
              <a:t>&lt;/article&gt;</a:t>
            </a:r>
          </a:p>
          <a:p>
            <a:r>
              <a:rPr lang="de-DE"/>
              <a:t>Both ways can be mixed, internal DTD overwrites external entity information:</a:t>
            </a:r>
          </a:p>
          <a:p>
            <a:pPr lvl="1">
              <a:buFontTx/>
              <a:buNone/>
            </a:pPr>
            <a:r>
              <a:rPr lang="de-DE" sz="2000" b="1">
                <a:latin typeface="Courier New" pitchFamily="49" charset="0"/>
              </a:rPr>
              <a:t>&lt;!DOCTYPE article SYSTEM „article.dtd“ [</a:t>
            </a:r>
          </a:p>
          <a:p>
            <a:pPr lvl="1">
              <a:buFontTx/>
              <a:buNone/>
            </a:pPr>
            <a:r>
              <a:rPr lang="de-DE" sz="2000" b="1">
                <a:latin typeface="Courier New" pitchFamily="49" charset="0"/>
              </a:rPr>
              <a:t>  &lt;!ENTITY % pub_content (title+,author*,text)</a:t>
            </a:r>
          </a:p>
          <a:p>
            <a:pPr lvl="1">
              <a:buFontTx/>
              <a:buNone/>
            </a:pPr>
            <a:r>
              <a:rPr lang="de-DE" sz="2000" b="1">
                <a:latin typeface="Courier New" pitchFamily="49" charset="0"/>
              </a:rPr>
              <a:t>]&gt;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B1D-9AFC-4975-A215-208723F7F8FE}" type="slidenum">
              <a:rPr lang="de-DE"/>
              <a:pPr/>
              <a:t>42</a:t>
            </a:fld>
            <a:endParaRPr lang="de-DE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de-DE" sz="4000"/>
              <a:t>Flaws of DTDs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No support for basic data types like integers, doubles, dates, times, …</a:t>
            </a:r>
          </a:p>
          <a:p>
            <a:r>
              <a:rPr lang="de-DE"/>
              <a:t>No structured, self-definable data types</a:t>
            </a:r>
          </a:p>
          <a:p>
            <a:r>
              <a:rPr lang="de-DE"/>
              <a:t>No type derivation</a:t>
            </a:r>
          </a:p>
          <a:p>
            <a:r>
              <a:rPr lang="de-DE"/>
              <a:t>id/idref links are quite loose (target is not specified)</a:t>
            </a:r>
          </a:p>
          <a:p>
            <a:pPr>
              <a:buFontTx/>
              <a:buNone/>
            </a:pPr>
            <a:endParaRPr lang="de-DE">
              <a:sym typeface="Symbol" pitchFamily="18" charset="2"/>
            </a:endParaRPr>
          </a:p>
          <a:p>
            <a:pPr>
              <a:buFontTx/>
              <a:buNone/>
            </a:pPr>
            <a:r>
              <a:rPr lang="de-DE">
                <a:sym typeface="Symbol" pitchFamily="18" charset="2"/>
              </a:rPr>
              <a:t> XML Schema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201F-83E3-4D59-A135-31535D2047B2}" type="slidenum">
              <a:rPr lang="de-DE"/>
              <a:pPr/>
              <a:t>43</a:t>
            </a:fld>
            <a:endParaRPr lang="de-DE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de-DE" sz="4000"/>
              <a:t>3.2 XML Schema Basics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XML Schema is an XML application</a:t>
            </a:r>
          </a:p>
          <a:p>
            <a:r>
              <a:rPr lang="de-DE"/>
              <a:t>Provides simple types (string, integer, dateTime, duration, language, …)</a:t>
            </a:r>
          </a:p>
          <a:p>
            <a:r>
              <a:rPr lang="de-DE"/>
              <a:t>Allows defining possible values for elements</a:t>
            </a:r>
          </a:p>
          <a:p>
            <a:r>
              <a:rPr lang="de-DE"/>
              <a:t>Allows defining types derived from existing types</a:t>
            </a:r>
          </a:p>
          <a:p>
            <a:r>
              <a:rPr lang="de-DE"/>
              <a:t>Allows defining complex types</a:t>
            </a:r>
          </a:p>
          <a:p>
            <a:r>
              <a:rPr lang="de-DE"/>
              <a:t>Allows posing constraints on the occurrence of elements</a:t>
            </a:r>
          </a:p>
          <a:p>
            <a:r>
              <a:rPr lang="de-DE"/>
              <a:t>Allows forcing uniqueness and foreign keys</a:t>
            </a:r>
          </a:p>
          <a:p>
            <a:endParaRPr lang="de-DE"/>
          </a:p>
          <a:p>
            <a:r>
              <a:rPr lang="de-DE"/>
              <a:t>Way too complex to cover in an introductory talk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5965-1D29-4C92-8FDD-94A00F380F03}" type="slidenum">
              <a:rPr lang="de-DE"/>
              <a:pPr/>
              <a:t>44</a:t>
            </a:fld>
            <a:endParaRPr lang="de-DE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de-DE" sz="4000"/>
              <a:t>Simplified XML Schema Example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5175"/>
            <a:ext cx="8893175" cy="597693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de-DE" sz="1800" b="1">
                <a:latin typeface="Courier New" pitchFamily="49" charset="0"/>
              </a:rPr>
              <a:t>&lt;xs:schema&gt;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1800" b="1">
                <a:latin typeface="Courier New" pitchFamily="49" charset="0"/>
              </a:rPr>
              <a:t>  &lt;xs:element name=“article“&gt;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1800" b="1">
                <a:latin typeface="Courier New" pitchFamily="49" charset="0"/>
              </a:rPr>
              <a:t>    &lt;xs:complexType&gt;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1800" b="1">
                <a:latin typeface="Courier New" pitchFamily="49" charset="0"/>
              </a:rPr>
              <a:t>      &lt;xs:sequence&gt;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1800" b="1">
                <a:latin typeface="Courier New" pitchFamily="49" charset="0"/>
              </a:rPr>
              <a:t>        &lt;xs:element name=“author“ type=“xs:string“/&gt;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1800" b="1">
                <a:latin typeface="Courier New" pitchFamily="49" charset="0"/>
              </a:rPr>
              <a:t>        &lt;xs:element name=“title“ type=“xs:string“/&gt;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1800" b="1">
                <a:latin typeface="Courier New" pitchFamily="49" charset="0"/>
              </a:rPr>
              <a:t>        &lt;xs:element name=“text“&gt;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1800" b="1">
                <a:latin typeface="Courier New" pitchFamily="49" charset="0"/>
              </a:rPr>
              <a:t>          &lt;xs:complexType&gt;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1800" b="1">
                <a:latin typeface="Courier New" pitchFamily="49" charset="0"/>
              </a:rPr>
              <a:t>            &lt;xs:sequence&gt;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1800" b="1">
                <a:latin typeface="Courier New" pitchFamily="49" charset="0"/>
              </a:rPr>
              <a:t>              &lt;xs:element name=“abstract“ type=“xs:string“/&gt;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1800" b="1">
                <a:latin typeface="Courier New" pitchFamily="49" charset="0"/>
              </a:rPr>
              <a:t>		       &lt;xs:element name=“section“ type=“xs:string“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1800" b="1">
                <a:latin typeface="Courier New" pitchFamily="49" charset="0"/>
              </a:rPr>
              <a:t>                          minOccurs=“0“ maxOccurs=“unbounded“/&gt;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1800" b="1">
                <a:latin typeface="Courier New" pitchFamily="49" charset="0"/>
              </a:rPr>
              <a:t>            &lt;/xs:sequence&gt;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1800" b="1">
                <a:latin typeface="Courier New" pitchFamily="49" charset="0"/>
              </a:rPr>
              <a:t>          &lt;/xs:complexType&gt;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1800" b="1">
                <a:latin typeface="Courier New" pitchFamily="49" charset="0"/>
              </a:rPr>
              <a:t>        &lt;/xs:element&gt;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1800" b="1">
                <a:latin typeface="Courier New" pitchFamily="49" charset="0"/>
              </a:rPr>
              <a:t>      &lt;/xs:sequence&gt;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1800" b="1">
                <a:latin typeface="Courier New" pitchFamily="49" charset="0"/>
              </a:rPr>
              <a:t>    &lt;/xs:complexType&gt;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1800" b="1">
                <a:latin typeface="Courier New" pitchFamily="49" charset="0"/>
              </a:rPr>
              <a:t>  &lt;/xs:element&gt;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1800" b="1">
                <a:latin typeface="Courier New" pitchFamily="49" charset="0"/>
              </a:rPr>
              <a:t>&lt;/xs:schema&gt;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3B9D-2ABF-41F5-995B-A5271DF31D44}" type="slidenum">
              <a:rPr lang="de-DE"/>
              <a:pPr/>
              <a:t>45</a:t>
            </a:fld>
            <a:endParaRPr lang="de-DE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28775"/>
            <a:ext cx="7773987" cy="1803400"/>
          </a:xfrm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4000"/>
              <a:t>XML for Beginners</a:t>
            </a:r>
            <a:br>
              <a:rPr lang="de-DE" sz="4000"/>
            </a:br>
            <a:r>
              <a:rPr lang="de-DE" sz="3200"/>
              <a:t>Part 4 – Querying XML Data</a:t>
            </a:r>
            <a:endParaRPr lang="en-US" sz="320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86200"/>
            <a:ext cx="7704137" cy="2351088"/>
          </a:xfrm>
        </p:spPr>
        <p:txBody>
          <a:bodyPr/>
          <a:lstStyle/>
          <a:p>
            <a:pPr algn="l"/>
            <a:r>
              <a:rPr lang="de-DE" i="1"/>
              <a:t>4.1 XPath</a:t>
            </a:r>
          </a:p>
          <a:p>
            <a:pPr algn="l"/>
            <a:r>
              <a:rPr lang="de-DE" i="1"/>
              <a:t>4.2 XQuery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864D-AE07-4863-B2B4-1F0AB124F2C5}" type="slidenum">
              <a:rPr lang="de-DE"/>
              <a:pPr/>
              <a:t>46</a:t>
            </a:fld>
            <a:endParaRPr lang="de-DE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de-DE" sz="3600"/>
              <a:t>Querying XML with XPath and XQuery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74625" y="838200"/>
            <a:ext cx="8969375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de-DE" sz="2400"/>
              <a:t>XPath and XQuery are query languages for XML data, both</a:t>
            </a:r>
          </a:p>
          <a:p>
            <a:pPr eaLnBrk="0" hangingPunct="0"/>
            <a:r>
              <a:rPr lang="de-DE" sz="2400"/>
              <a:t>standardized by the W3C and supported by various database products.</a:t>
            </a:r>
          </a:p>
          <a:p>
            <a:pPr eaLnBrk="0" hangingPunct="0"/>
            <a:r>
              <a:rPr lang="de-DE" sz="2400"/>
              <a:t>Their search capabilities include</a:t>
            </a:r>
          </a:p>
          <a:p>
            <a:pPr eaLnBrk="0" hangingPunct="0">
              <a:buFontTx/>
              <a:buChar char="•"/>
            </a:pPr>
            <a:r>
              <a:rPr lang="de-DE" sz="2400" b="1"/>
              <a:t> logical conditions</a:t>
            </a:r>
            <a:r>
              <a:rPr lang="de-DE" sz="2400"/>
              <a:t> over element and attribute content</a:t>
            </a:r>
          </a:p>
          <a:p>
            <a:pPr eaLnBrk="0" hangingPunct="0"/>
            <a:r>
              <a:rPr lang="de-DE" sz="2400"/>
              <a:t>   (first-order predicate logic a la SQL; simple conditions only in XPath)</a:t>
            </a:r>
          </a:p>
          <a:p>
            <a:pPr eaLnBrk="0" hangingPunct="0">
              <a:buFontTx/>
              <a:buChar char="•"/>
            </a:pPr>
            <a:r>
              <a:rPr lang="de-DE" sz="2400" b="1"/>
              <a:t> regular expressions</a:t>
            </a:r>
            <a:r>
              <a:rPr lang="de-DE" sz="2400"/>
              <a:t> for pattern matching of element names</a:t>
            </a:r>
          </a:p>
          <a:p>
            <a:pPr eaLnBrk="0" hangingPunct="0"/>
            <a:r>
              <a:rPr lang="de-DE" sz="2400"/>
              <a:t>   along paths or subtrees within XML data</a:t>
            </a:r>
          </a:p>
          <a:p>
            <a:pPr eaLnBrk="0" hangingPunct="0"/>
            <a:r>
              <a:rPr lang="de-DE" sz="2400"/>
              <a:t>+ joins, grouping, aggregation, transformation, etc. (XQuery only)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304800" y="4191000"/>
            <a:ext cx="8050213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de-DE" sz="2400"/>
              <a:t>In contrast to database query languages like SQL an XML query</a:t>
            </a:r>
          </a:p>
          <a:p>
            <a:pPr eaLnBrk="0" hangingPunct="0">
              <a:lnSpc>
                <a:spcPct val="90000"/>
              </a:lnSpc>
            </a:pPr>
            <a:r>
              <a:rPr lang="de-DE" sz="2400"/>
              <a:t>does not necessarily (need to) know a fixed structural schema </a:t>
            </a:r>
          </a:p>
          <a:p>
            <a:pPr eaLnBrk="0" hangingPunct="0">
              <a:lnSpc>
                <a:spcPct val="90000"/>
              </a:lnSpc>
            </a:pPr>
            <a:r>
              <a:rPr lang="de-DE" sz="2400"/>
              <a:t>for the underlying data.</a:t>
            </a:r>
          </a:p>
          <a:p>
            <a:pPr eaLnBrk="0" hangingPunct="0">
              <a:lnSpc>
                <a:spcPct val="90000"/>
              </a:lnSpc>
            </a:pPr>
            <a:r>
              <a:rPr lang="de-DE" sz="2400"/>
              <a:t>A </a:t>
            </a:r>
            <a:r>
              <a:rPr lang="de-DE" sz="2400" b="1"/>
              <a:t>query result</a:t>
            </a:r>
            <a:r>
              <a:rPr lang="de-DE" sz="2400"/>
              <a:t> is a set of qualifying nodes, paths, subtrees,</a:t>
            </a:r>
          </a:p>
          <a:p>
            <a:pPr eaLnBrk="0" hangingPunct="0">
              <a:lnSpc>
                <a:spcPct val="90000"/>
              </a:lnSpc>
            </a:pPr>
            <a:r>
              <a:rPr lang="de-DE" sz="2400"/>
              <a:t>or subgraphs from the underyling data graph,</a:t>
            </a:r>
          </a:p>
          <a:p>
            <a:pPr eaLnBrk="0" hangingPunct="0">
              <a:lnSpc>
                <a:spcPct val="90000"/>
              </a:lnSpc>
            </a:pPr>
            <a:r>
              <a:rPr lang="de-DE" sz="2400"/>
              <a:t>or a set of XML documents constructed from this raw result.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FA8E-F3C6-4F7C-8E45-9F30B3B9CC96}" type="slidenum">
              <a:rPr lang="de-DE"/>
              <a:pPr/>
              <a:t>47</a:t>
            </a:fld>
            <a:endParaRPr lang="de-DE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de-DE" sz="4000"/>
              <a:t>4.1 XPath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XPath is a simple language to identify parts of the XML document (for further processing)</a:t>
            </a:r>
          </a:p>
          <a:p>
            <a:r>
              <a:rPr lang="de-DE"/>
              <a:t>XPath operates on the tree representation of the document</a:t>
            </a:r>
          </a:p>
          <a:p>
            <a:r>
              <a:rPr lang="de-DE"/>
              <a:t>Result of an XPath expression is a set of elements or attributes</a:t>
            </a:r>
          </a:p>
          <a:p>
            <a:r>
              <a:rPr lang="de-DE"/>
              <a:t>Discuss abbreviated version of XPath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1E5B-0121-4449-8CF3-2469887D6F07}" type="slidenum">
              <a:rPr lang="de-DE"/>
              <a:pPr/>
              <a:t>48</a:t>
            </a:fld>
            <a:endParaRPr lang="de-DE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de-DE" sz="4000"/>
              <a:t>Elements of XPath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642350" cy="5832475"/>
          </a:xfrm>
        </p:spPr>
        <p:txBody>
          <a:bodyPr/>
          <a:lstStyle/>
          <a:p>
            <a:r>
              <a:rPr lang="de-DE"/>
              <a:t>An XPath expression usually is a </a:t>
            </a:r>
            <a:r>
              <a:rPr lang="de-DE" b="1"/>
              <a:t>location path</a:t>
            </a:r>
            <a:r>
              <a:rPr lang="de-DE"/>
              <a:t> that consists of </a:t>
            </a:r>
            <a:r>
              <a:rPr lang="de-DE" b="1"/>
              <a:t>location steps</a:t>
            </a:r>
            <a:r>
              <a:rPr lang="de-DE"/>
              <a:t>, separated by </a:t>
            </a:r>
            <a:r>
              <a:rPr lang="de-DE" b="1"/>
              <a:t>/</a:t>
            </a:r>
            <a:r>
              <a:rPr lang="de-DE"/>
              <a:t>:</a:t>
            </a:r>
          </a:p>
          <a:p>
            <a:pPr lvl="1">
              <a:buFontTx/>
              <a:buNone/>
            </a:pPr>
            <a:r>
              <a:rPr lang="de-DE" sz="2000" b="1">
                <a:latin typeface="Courier New" pitchFamily="49" charset="0"/>
              </a:rPr>
              <a:t>/article/text/abstract</a:t>
            </a:r>
            <a:r>
              <a:rPr lang="de-DE"/>
              <a:t>: selects all </a:t>
            </a:r>
            <a:r>
              <a:rPr lang="de-DE" sz="2000" b="1">
                <a:latin typeface="Courier New" pitchFamily="49" charset="0"/>
              </a:rPr>
              <a:t>abstract</a:t>
            </a:r>
            <a:r>
              <a:rPr lang="de-DE"/>
              <a:t> elements</a:t>
            </a:r>
          </a:p>
          <a:p>
            <a:r>
              <a:rPr lang="de-DE"/>
              <a:t>A leading </a:t>
            </a:r>
            <a:r>
              <a:rPr lang="de-DE" b="1"/>
              <a:t>/</a:t>
            </a:r>
            <a:r>
              <a:rPr lang="de-DE"/>
              <a:t> always means the root element </a:t>
            </a:r>
          </a:p>
          <a:p>
            <a:r>
              <a:rPr lang="de-DE"/>
              <a:t>Each location step is evaluated in the context of a node in the tree, the so-called </a:t>
            </a:r>
            <a:r>
              <a:rPr lang="de-DE" b="1"/>
              <a:t>context node</a:t>
            </a:r>
            <a:endParaRPr lang="de-DE"/>
          </a:p>
          <a:p>
            <a:r>
              <a:rPr lang="de-DE"/>
              <a:t>Possible location steps:</a:t>
            </a:r>
          </a:p>
          <a:p>
            <a:pPr lvl="1"/>
            <a:r>
              <a:rPr lang="de-DE"/>
              <a:t>child element </a:t>
            </a:r>
            <a:r>
              <a:rPr lang="de-DE" sz="2000" b="1">
                <a:latin typeface="Courier New" pitchFamily="49" charset="0"/>
              </a:rPr>
              <a:t>x</a:t>
            </a:r>
            <a:r>
              <a:rPr lang="de-DE"/>
              <a:t>: select all child elements with name </a:t>
            </a:r>
            <a:r>
              <a:rPr lang="de-DE" sz="2000" b="1">
                <a:latin typeface="Courier New" pitchFamily="49" charset="0"/>
              </a:rPr>
              <a:t>x</a:t>
            </a:r>
          </a:p>
          <a:p>
            <a:pPr lvl="1"/>
            <a:r>
              <a:rPr lang="de-DE"/>
              <a:t>Attribute </a:t>
            </a:r>
            <a:r>
              <a:rPr lang="de-DE" sz="2000" b="1">
                <a:latin typeface="Courier New" pitchFamily="49" charset="0"/>
              </a:rPr>
              <a:t>@x</a:t>
            </a:r>
            <a:r>
              <a:rPr lang="de-DE"/>
              <a:t>: select all attributes with name </a:t>
            </a:r>
            <a:r>
              <a:rPr lang="de-DE" sz="2000" b="1">
                <a:latin typeface="Courier New" pitchFamily="49" charset="0"/>
              </a:rPr>
              <a:t>x</a:t>
            </a:r>
          </a:p>
          <a:p>
            <a:pPr lvl="1"/>
            <a:r>
              <a:rPr lang="de-DE"/>
              <a:t>Wildcards </a:t>
            </a:r>
            <a:r>
              <a:rPr lang="de-DE" sz="2000" b="1">
                <a:latin typeface="Courier New" pitchFamily="49" charset="0"/>
              </a:rPr>
              <a:t>*</a:t>
            </a:r>
            <a:r>
              <a:rPr lang="de-DE"/>
              <a:t> (any child), </a:t>
            </a:r>
            <a:r>
              <a:rPr lang="de-DE" sz="2000" b="1">
                <a:latin typeface="Courier New" pitchFamily="49" charset="0"/>
              </a:rPr>
              <a:t>@*</a:t>
            </a:r>
            <a:r>
              <a:rPr lang="de-DE"/>
              <a:t> (any attribute) </a:t>
            </a:r>
          </a:p>
          <a:p>
            <a:pPr lvl="1"/>
            <a:r>
              <a:rPr lang="de-DE"/>
              <a:t>Multiple matches, separated by </a:t>
            </a:r>
            <a:r>
              <a:rPr lang="de-DE" sz="2000" b="1">
                <a:latin typeface="Courier New" pitchFamily="49" charset="0"/>
              </a:rPr>
              <a:t>|</a:t>
            </a:r>
            <a:r>
              <a:rPr lang="de-DE"/>
              <a:t>: </a:t>
            </a:r>
            <a:r>
              <a:rPr lang="de-DE" sz="2000" b="1">
                <a:latin typeface="Courier New" pitchFamily="49" charset="0"/>
              </a:rPr>
              <a:t>x|y|z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E9D3-A88E-4A0B-8F56-F3527772D965}" type="slidenum">
              <a:rPr lang="de-DE"/>
              <a:pPr/>
              <a:t>49</a:t>
            </a:fld>
            <a:endParaRPr lang="de-DE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de-DE" sz="4000"/>
              <a:t>Combining Location Steps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Standard: </a:t>
            </a:r>
            <a:r>
              <a:rPr lang="de-DE" sz="2000" b="1">
                <a:latin typeface="Courier New" pitchFamily="49" charset="0"/>
              </a:rPr>
              <a:t>/</a:t>
            </a:r>
            <a:r>
              <a:rPr lang="de-DE"/>
              <a:t> (context node is the result of the preceding location step)</a:t>
            </a:r>
          </a:p>
          <a:p>
            <a:pPr lvl="1">
              <a:buFontTx/>
              <a:buNone/>
            </a:pPr>
            <a:r>
              <a:rPr lang="de-DE" sz="2000" b="1">
                <a:latin typeface="Courier New" pitchFamily="49" charset="0"/>
              </a:rPr>
              <a:t>article/text/abstract</a:t>
            </a:r>
            <a:r>
              <a:rPr lang="de-DE"/>
              <a:t> (all the abstract nodes of articles)</a:t>
            </a:r>
          </a:p>
          <a:p>
            <a:r>
              <a:rPr lang="de-DE"/>
              <a:t>Select any descendant, not only children: </a:t>
            </a:r>
            <a:r>
              <a:rPr lang="de-DE" sz="2000" b="1">
                <a:latin typeface="Courier New" pitchFamily="49" charset="0"/>
              </a:rPr>
              <a:t>//</a:t>
            </a:r>
          </a:p>
          <a:p>
            <a:pPr lvl="1">
              <a:buFontTx/>
              <a:buNone/>
            </a:pPr>
            <a:r>
              <a:rPr lang="de-DE" sz="2000" b="1">
                <a:latin typeface="Courier New" pitchFamily="49" charset="0"/>
              </a:rPr>
              <a:t>article//index</a:t>
            </a:r>
            <a:r>
              <a:rPr lang="de-DE"/>
              <a:t> (any index element in articles)</a:t>
            </a:r>
          </a:p>
          <a:p>
            <a:r>
              <a:rPr lang="de-DE"/>
              <a:t>Select the parent element: </a:t>
            </a:r>
            <a:r>
              <a:rPr lang="de-DE" sz="2000" b="1">
                <a:latin typeface="Courier New" pitchFamily="49" charset="0"/>
              </a:rPr>
              <a:t>..</a:t>
            </a:r>
          </a:p>
          <a:p>
            <a:r>
              <a:rPr lang="de-DE"/>
              <a:t>Select the content node: </a:t>
            </a:r>
            <a:r>
              <a:rPr lang="de-DE" sz="2000" b="1">
                <a:latin typeface="Courier New" pitchFamily="49" charset="0"/>
              </a:rPr>
              <a:t>.</a:t>
            </a:r>
          </a:p>
          <a:p>
            <a:endParaRPr lang="de-DE"/>
          </a:p>
          <a:p>
            <a:pPr>
              <a:buFontTx/>
              <a:buNone/>
            </a:pPr>
            <a:r>
              <a:rPr lang="de-DE"/>
              <a:t>The latter two are important when using </a:t>
            </a:r>
            <a:r>
              <a:rPr lang="de-DE" b="1"/>
              <a:t>predicates</a:t>
            </a:r>
            <a:r>
              <a:rPr lang="de-DE"/>
              <a:t>.</a:t>
            </a:r>
          </a:p>
          <a:p>
            <a:endParaRPr lang="de-DE"/>
          </a:p>
          <a:p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07DA-9E5C-4C1D-9921-098C2030B020}" type="slidenum">
              <a:rPr lang="de-DE"/>
              <a:pPr/>
              <a:t>5</a:t>
            </a:fld>
            <a:endParaRPr lang="de-DE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de-DE" sz="4000"/>
              <a:t>XML by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642350" cy="1871663"/>
          </a:xfrm>
        </p:spPr>
        <p:txBody>
          <a:bodyPr/>
          <a:lstStyle/>
          <a:p>
            <a:pPr>
              <a:buFontTx/>
              <a:buNone/>
            </a:pPr>
            <a:r>
              <a:rPr lang="de-DE" sz="2400" b="1">
                <a:latin typeface="Courier New" pitchFamily="49" charset="0"/>
              </a:rPr>
              <a:t>&lt;t108&gt;</a:t>
            </a:r>
          </a:p>
          <a:p>
            <a:pPr>
              <a:buFontTx/>
              <a:buNone/>
            </a:pPr>
            <a:r>
              <a:rPr lang="de-DE" sz="2400" b="1">
                <a:latin typeface="Courier New" pitchFamily="49" charset="0"/>
              </a:rPr>
              <a:t>  &lt;x87&gt;Gerhard Weikum&lt;/x87&gt;</a:t>
            </a:r>
          </a:p>
          <a:p>
            <a:pPr>
              <a:buFontTx/>
              <a:buNone/>
            </a:pPr>
            <a:r>
              <a:rPr lang="de-DE" sz="2400" b="1">
                <a:latin typeface="Courier New" pitchFamily="49" charset="0"/>
              </a:rPr>
              <a:t>  &lt;g10&gt;The Web in 10 Years&lt;/g10&gt;</a:t>
            </a:r>
          </a:p>
          <a:p>
            <a:pPr>
              <a:buFontTx/>
              <a:buNone/>
            </a:pPr>
            <a:r>
              <a:rPr lang="de-DE" sz="2400" b="1">
                <a:latin typeface="Courier New" pitchFamily="49" charset="0"/>
              </a:rPr>
              <a:t>&lt;/t108&gt;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23850" y="3357563"/>
            <a:ext cx="864235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de-DE" sz="2800">
                <a:solidFill>
                  <a:srgbClr val="FF0000"/>
                </a:solidFill>
              </a:rPr>
              <a:t>Hard</a:t>
            </a:r>
            <a:r>
              <a:rPr lang="de-DE" sz="2800"/>
              <a:t> to understand for human users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de-DE" sz="2800">
                <a:solidFill>
                  <a:srgbClr val="FF0000"/>
                </a:solidFill>
              </a:rPr>
              <a:t>Not</a:t>
            </a:r>
            <a:r>
              <a:rPr lang="de-DE" sz="2800"/>
              <a:t> expressive (</a:t>
            </a:r>
            <a:r>
              <a:rPr lang="de-DE" sz="2800">
                <a:solidFill>
                  <a:srgbClr val="FF0000"/>
                </a:solidFill>
              </a:rPr>
              <a:t>no</a:t>
            </a:r>
            <a:r>
              <a:rPr lang="de-DE" sz="2800"/>
              <a:t> semantics along with the data)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de-DE" sz="2800"/>
              <a:t>Well structured, easy to read and write from programs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23850" y="765175"/>
            <a:ext cx="86423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de-DE" sz="2800"/>
              <a:t>… this is XML, too: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C8FA-74C5-4B75-92BD-0F95716D5270}" type="slidenum">
              <a:rPr lang="de-DE"/>
              <a:pPr/>
              <a:t>50</a:t>
            </a:fld>
            <a:endParaRPr lang="de-DE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de-DE" sz="4000"/>
              <a:t>Predicates in Location Steps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Added with </a:t>
            </a:r>
            <a:r>
              <a:rPr lang="de-DE" sz="2000" b="1">
                <a:latin typeface="Courier New" pitchFamily="49" charset="0"/>
              </a:rPr>
              <a:t>[]</a:t>
            </a:r>
            <a:r>
              <a:rPr lang="de-DE"/>
              <a:t> to the location step</a:t>
            </a:r>
          </a:p>
          <a:p>
            <a:r>
              <a:rPr lang="de-DE"/>
              <a:t>Used to restricts elements that qualify as result of a location step to those that fulfil the predicate:</a:t>
            </a:r>
          </a:p>
          <a:p>
            <a:pPr lvl="1"/>
            <a:r>
              <a:rPr lang="de-DE" sz="2000" b="1">
                <a:latin typeface="Courier New" pitchFamily="49" charset="0"/>
              </a:rPr>
              <a:t>a[b]</a:t>
            </a:r>
            <a:r>
              <a:rPr lang="de-DE"/>
              <a:t> elements </a:t>
            </a:r>
            <a:r>
              <a:rPr lang="de-DE" sz="2000" b="1">
                <a:latin typeface="Courier New" pitchFamily="49" charset="0"/>
              </a:rPr>
              <a:t>a</a:t>
            </a:r>
            <a:r>
              <a:rPr lang="de-DE"/>
              <a:t> that have a subelement </a:t>
            </a:r>
            <a:r>
              <a:rPr lang="de-DE" sz="2000" b="1">
                <a:latin typeface="Courier New" pitchFamily="49" charset="0"/>
              </a:rPr>
              <a:t>b</a:t>
            </a:r>
          </a:p>
          <a:p>
            <a:pPr lvl="1"/>
            <a:r>
              <a:rPr lang="de-DE" sz="2000" b="1">
                <a:latin typeface="Courier New" pitchFamily="49" charset="0"/>
              </a:rPr>
              <a:t>a[@d]</a:t>
            </a:r>
            <a:r>
              <a:rPr lang="de-DE"/>
              <a:t> elements </a:t>
            </a:r>
            <a:r>
              <a:rPr lang="de-DE" sz="2000" b="1">
                <a:latin typeface="Courier New" pitchFamily="49" charset="0"/>
              </a:rPr>
              <a:t>a</a:t>
            </a:r>
            <a:r>
              <a:rPr lang="de-DE"/>
              <a:t> that have an attribute </a:t>
            </a:r>
            <a:r>
              <a:rPr lang="de-DE" sz="2000" b="1">
                <a:latin typeface="Courier New" pitchFamily="49" charset="0"/>
              </a:rPr>
              <a:t>d</a:t>
            </a:r>
          </a:p>
          <a:p>
            <a:pPr lvl="1"/>
            <a:r>
              <a:rPr lang="de-DE"/>
              <a:t>Plus conditions on content/value:</a:t>
            </a:r>
          </a:p>
          <a:p>
            <a:pPr lvl="2"/>
            <a:r>
              <a:rPr lang="de-DE" b="1">
                <a:latin typeface="Courier New" pitchFamily="49" charset="0"/>
              </a:rPr>
              <a:t>a[b=„c“]</a:t>
            </a:r>
          </a:p>
          <a:p>
            <a:pPr lvl="2"/>
            <a:r>
              <a:rPr lang="de-DE" b="1">
                <a:latin typeface="Courier New" pitchFamily="49" charset="0"/>
              </a:rPr>
              <a:t>A[@d&gt;7]</a:t>
            </a:r>
          </a:p>
          <a:p>
            <a:pPr lvl="2"/>
            <a:r>
              <a:rPr lang="de-DE" b="1">
                <a:latin typeface="Courier New" pitchFamily="49" charset="0"/>
              </a:rPr>
              <a:t>&lt;, &lt;=, &gt;=, !=, …</a:t>
            </a:r>
          </a:p>
          <a:p>
            <a:pPr lvl="1"/>
            <a:endParaRPr lang="de-DE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50B2-0486-4A93-A89D-BA64F8C21909}" type="slidenum">
              <a:rPr lang="de-DE"/>
              <a:pPr/>
              <a:t>51</a:t>
            </a:fld>
            <a:endParaRPr lang="de-DE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de-DE" sz="4000"/>
              <a:t>XPath by Example</a:t>
            </a:r>
          </a:p>
        </p:txBody>
      </p:sp>
      <p:sp>
        <p:nvSpPr>
          <p:cNvPr id="99350" name="Text Box 22"/>
          <p:cNvSpPr txBox="1">
            <a:spLocks noChangeArrowheads="1"/>
          </p:cNvSpPr>
          <p:nvPr/>
        </p:nvSpPr>
        <p:spPr bwMode="auto">
          <a:xfrm>
            <a:off x="0" y="890588"/>
            <a:ext cx="292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de-DE" sz="2400"/>
              <a:t>/literature/book/author</a:t>
            </a:r>
          </a:p>
        </p:txBody>
      </p:sp>
      <p:sp>
        <p:nvSpPr>
          <p:cNvPr id="99351" name="Text Box 23"/>
          <p:cNvSpPr txBox="1">
            <a:spLocks noChangeArrowheads="1"/>
          </p:cNvSpPr>
          <p:nvPr/>
        </p:nvSpPr>
        <p:spPr bwMode="auto">
          <a:xfrm>
            <a:off x="3176588" y="966788"/>
            <a:ext cx="5967412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de-DE" sz="2000"/>
              <a:t>retrieves all book authors:</a:t>
            </a:r>
          </a:p>
          <a:p>
            <a:pPr eaLnBrk="0" hangingPunct="0">
              <a:lnSpc>
                <a:spcPct val="90000"/>
              </a:lnSpc>
            </a:pPr>
            <a:r>
              <a:rPr lang="de-DE" sz="2000"/>
              <a:t>starting with the root, traverses the tree, matches element</a:t>
            </a:r>
          </a:p>
          <a:p>
            <a:pPr eaLnBrk="0" hangingPunct="0">
              <a:lnSpc>
                <a:spcPct val="90000"/>
              </a:lnSpc>
            </a:pPr>
            <a:r>
              <a:rPr lang="de-DE" sz="2000"/>
              <a:t>names literature, book, author, and returns elements</a:t>
            </a:r>
          </a:p>
          <a:p>
            <a:pPr eaLnBrk="0" hangingPunct="0">
              <a:lnSpc>
                <a:spcPct val="90000"/>
              </a:lnSpc>
            </a:pPr>
            <a:r>
              <a:rPr lang="de-DE" sz="2000"/>
              <a:t>&lt;author&gt;Suciu, Dan&lt;/author&gt;,</a:t>
            </a:r>
          </a:p>
          <a:p>
            <a:pPr eaLnBrk="0" hangingPunct="0">
              <a:lnSpc>
                <a:spcPct val="90000"/>
              </a:lnSpc>
            </a:pPr>
            <a:r>
              <a:rPr lang="de-DE" sz="2000"/>
              <a:t>&lt;author&gt;Abiteboul, Serge&lt;/author&gt;, ...,</a:t>
            </a:r>
          </a:p>
          <a:p>
            <a:pPr eaLnBrk="0" hangingPunct="0">
              <a:lnSpc>
                <a:spcPct val="90000"/>
              </a:lnSpc>
            </a:pPr>
            <a:r>
              <a:rPr lang="de-DE" sz="2000"/>
              <a:t>&lt;author&gt;&lt;firstname&gt;Jeff&lt;/firstname&gt;</a:t>
            </a:r>
          </a:p>
          <a:p>
            <a:pPr eaLnBrk="0" hangingPunct="0">
              <a:lnSpc>
                <a:spcPct val="90000"/>
              </a:lnSpc>
            </a:pPr>
            <a:r>
              <a:rPr lang="de-DE" sz="2000"/>
              <a:t>               &lt;lastname&gt;Ullman&lt;/lastname&gt;&lt;/author&gt;</a:t>
            </a:r>
          </a:p>
        </p:txBody>
      </p:sp>
      <p:sp>
        <p:nvSpPr>
          <p:cNvPr id="99352" name="Text Box 24"/>
          <p:cNvSpPr txBox="1">
            <a:spLocks noChangeArrowheads="1"/>
          </p:cNvSpPr>
          <p:nvPr/>
        </p:nvSpPr>
        <p:spPr bwMode="auto">
          <a:xfrm>
            <a:off x="0" y="3481388"/>
            <a:ext cx="246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de-DE" sz="2400"/>
              <a:t>/literature/*/author</a:t>
            </a:r>
          </a:p>
        </p:txBody>
      </p:sp>
      <p:sp>
        <p:nvSpPr>
          <p:cNvPr id="99353" name="Text Box 25"/>
          <p:cNvSpPr txBox="1">
            <a:spLocks noChangeArrowheads="1"/>
          </p:cNvSpPr>
          <p:nvPr/>
        </p:nvSpPr>
        <p:spPr bwMode="auto">
          <a:xfrm>
            <a:off x="4191000" y="3481388"/>
            <a:ext cx="3992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de-DE" sz="2000"/>
              <a:t>authors of books, articles, essays, etc.</a:t>
            </a:r>
          </a:p>
        </p:txBody>
      </p:sp>
      <p:sp>
        <p:nvSpPr>
          <p:cNvPr id="99354" name="Text Box 26"/>
          <p:cNvSpPr txBox="1">
            <a:spLocks noChangeArrowheads="1"/>
          </p:cNvSpPr>
          <p:nvPr/>
        </p:nvSpPr>
        <p:spPr bwMode="auto">
          <a:xfrm>
            <a:off x="0" y="4014788"/>
            <a:ext cx="231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de-DE" sz="2400"/>
              <a:t>/literature//author</a:t>
            </a:r>
          </a:p>
        </p:txBody>
      </p:sp>
      <p:sp>
        <p:nvSpPr>
          <p:cNvPr id="99355" name="Text Box 27"/>
          <p:cNvSpPr txBox="1">
            <a:spLocks noChangeArrowheads="1"/>
          </p:cNvSpPr>
          <p:nvPr/>
        </p:nvSpPr>
        <p:spPr bwMode="auto">
          <a:xfrm>
            <a:off x="4191000" y="4014788"/>
            <a:ext cx="4286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de-DE" sz="2000"/>
              <a:t>authors that are descendants of literature</a:t>
            </a:r>
          </a:p>
        </p:txBody>
      </p:sp>
      <p:sp>
        <p:nvSpPr>
          <p:cNvPr id="99356" name="Text Box 28"/>
          <p:cNvSpPr txBox="1">
            <a:spLocks noChangeArrowheads="1"/>
          </p:cNvSpPr>
          <p:nvPr/>
        </p:nvSpPr>
        <p:spPr bwMode="auto">
          <a:xfrm>
            <a:off x="0" y="4471988"/>
            <a:ext cx="2338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de-DE" sz="2400"/>
              <a:t>/literature//@year</a:t>
            </a:r>
          </a:p>
        </p:txBody>
      </p:sp>
      <p:sp>
        <p:nvSpPr>
          <p:cNvPr id="99357" name="Text Box 29"/>
          <p:cNvSpPr txBox="1">
            <a:spLocks noChangeArrowheads="1"/>
          </p:cNvSpPr>
          <p:nvPr/>
        </p:nvSpPr>
        <p:spPr bwMode="auto">
          <a:xfrm>
            <a:off x="2881313" y="4548188"/>
            <a:ext cx="560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de-DE" sz="2000"/>
              <a:t>value of the year attribute of descendants of literature</a:t>
            </a:r>
          </a:p>
        </p:txBody>
      </p:sp>
      <p:sp>
        <p:nvSpPr>
          <p:cNvPr id="99358" name="Text Box 30"/>
          <p:cNvSpPr txBox="1">
            <a:spLocks noChangeArrowheads="1"/>
          </p:cNvSpPr>
          <p:nvPr/>
        </p:nvSpPr>
        <p:spPr bwMode="auto">
          <a:xfrm>
            <a:off x="0" y="5005388"/>
            <a:ext cx="366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de-DE" sz="2400"/>
              <a:t>/literature//author[firstname]</a:t>
            </a:r>
          </a:p>
        </p:txBody>
      </p:sp>
      <p:sp>
        <p:nvSpPr>
          <p:cNvPr id="99359" name="Text Box 31"/>
          <p:cNvSpPr txBox="1">
            <a:spLocks noChangeArrowheads="1"/>
          </p:cNvSpPr>
          <p:nvPr/>
        </p:nvSpPr>
        <p:spPr bwMode="auto">
          <a:xfrm>
            <a:off x="4191000" y="5081588"/>
            <a:ext cx="4329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de-DE" sz="2000"/>
              <a:t>authors that have a subelement firstname</a:t>
            </a:r>
          </a:p>
        </p:txBody>
      </p:sp>
      <p:sp>
        <p:nvSpPr>
          <p:cNvPr id="99360" name="Text Box 32"/>
          <p:cNvSpPr txBox="1">
            <a:spLocks noChangeArrowheads="1"/>
          </p:cNvSpPr>
          <p:nvPr/>
        </p:nvSpPr>
        <p:spPr bwMode="auto">
          <a:xfrm>
            <a:off x="0" y="2947988"/>
            <a:ext cx="394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de-DE" sz="2400"/>
              <a:t>/literature/(book|article)/author</a:t>
            </a:r>
          </a:p>
        </p:txBody>
      </p:sp>
      <p:sp>
        <p:nvSpPr>
          <p:cNvPr id="99361" name="Text Box 33"/>
          <p:cNvSpPr txBox="1">
            <a:spLocks noChangeArrowheads="1"/>
          </p:cNvSpPr>
          <p:nvPr/>
        </p:nvSpPr>
        <p:spPr bwMode="auto">
          <a:xfrm>
            <a:off x="4191000" y="3024188"/>
            <a:ext cx="2943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de-DE" sz="2000"/>
              <a:t>authors of books or articles</a:t>
            </a:r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auto">
          <a:xfrm>
            <a:off x="0" y="5538788"/>
            <a:ext cx="3768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de-DE" sz="2400"/>
              <a:t>/literature/book[price &lt; „50“]</a:t>
            </a:r>
          </a:p>
        </p:txBody>
      </p:sp>
      <p:sp>
        <p:nvSpPr>
          <p:cNvPr id="99363" name="Text Box 35"/>
          <p:cNvSpPr txBox="1">
            <a:spLocks noChangeArrowheads="1"/>
          </p:cNvSpPr>
          <p:nvPr/>
        </p:nvSpPr>
        <p:spPr bwMode="auto">
          <a:xfrm>
            <a:off x="0" y="5995988"/>
            <a:ext cx="5865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de-DE" sz="2400"/>
              <a:t>/literature/book[author//country = „Germany“]</a:t>
            </a:r>
          </a:p>
        </p:txBody>
      </p:sp>
      <p:sp>
        <p:nvSpPr>
          <p:cNvPr id="99364" name="Text Box 36"/>
          <p:cNvSpPr txBox="1">
            <a:spLocks noChangeArrowheads="1"/>
          </p:cNvSpPr>
          <p:nvPr/>
        </p:nvSpPr>
        <p:spPr bwMode="auto">
          <a:xfrm>
            <a:off x="4191000" y="5538788"/>
            <a:ext cx="1931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de-DE" sz="2000"/>
              <a:t>low priced books</a:t>
            </a:r>
          </a:p>
        </p:txBody>
      </p:sp>
      <p:sp>
        <p:nvSpPr>
          <p:cNvPr id="99365" name="Text Box 37"/>
          <p:cNvSpPr txBox="1">
            <a:spLocks noChangeArrowheads="1"/>
          </p:cNvSpPr>
          <p:nvPr/>
        </p:nvSpPr>
        <p:spPr bwMode="auto">
          <a:xfrm>
            <a:off x="5943600" y="5995988"/>
            <a:ext cx="297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de-DE" sz="2000"/>
              <a:t>books with German author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B35D-CFF8-4828-ADAA-80977083D36E}" type="slidenum">
              <a:rPr lang="de-DE"/>
              <a:pPr/>
              <a:t>52</a:t>
            </a:fld>
            <a:endParaRPr lang="de-DE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4.2 Core Concepts of XQuery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381000" y="736600"/>
            <a:ext cx="80676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de-DE" sz="2400"/>
              <a:t>XQuery is an extremely powerful query language for XML data.</a:t>
            </a:r>
          </a:p>
          <a:p>
            <a:pPr eaLnBrk="0" hangingPunct="0">
              <a:lnSpc>
                <a:spcPct val="80000"/>
              </a:lnSpc>
            </a:pPr>
            <a:r>
              <a:rPr lang="de-DE" sz="2400"/>
              <a:t>A query has the form of a so-called FLWR expression:</a:t>
            </a:r>
            <a:endParaRPr lang="de-DE" sz="2400">
              <a:sym typeface="Symbol" pitchFamily="18" charset="2"/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990600" y="1509713"/>
            <a:ext cx="6127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de-DE" sz="2000" b="1">
                <a:latin typeface="Courier New" pitchFamily="49" charset="0"/>
                <a:sym typeface="Symbol" pitchFamily="18" charset="2"/>
              </a:rPr>
              <a:t>FOR $var1 IN expr1, $var2 IN expr2, ...</a:t>
            </a:r>
          </a:p>
          <a:p>
            <a:pPr eaLnBrk="0" hangingPunct="0">
              <a:lnSpc>
                <a:spcPct val="90000"/>
              </a:lnSpc>
            </a:pPr>
            <a:r>
              <a:rPr lang="de-DE" sz="2000" b="1">
                <a:latin typeface="Courier New" pitchFamily="49" charset="0"/>
                <a:sym typeface="Symbol" pitchFamily="18" charset="2"/>
              </a:rPr>
              <a:t>LET $var3 := expr3, $var4 := expr4, ...</a:t>
            </a:r>
            <a:endParaRPr lang="de-DE" sz="2000" b="1"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de-DE" sz="2000" b="1">
                <a:latin typeface="Courier New" pitchFamily="49" charset="0"/>
              </a:rPr>
              <a:t>WHERE condition</a:t>
            </a:r>
          </a:p>
          <a:p>
            <a:pPr eaLnBrk="0" hangingPunct="0">
              <a:lnSpc>
                <a:spcPct val="90000"/>
              </a:lnSpc>
            </a:pPr>
            <a:r>
              <a:rPr lang="de-DE" sz="2000" b="1">
                <a:latin typeface="Courier New" pitchFamily="49" charset="0"/>
              </a:rPr>
              <a:t>RETURN result-doc-construction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381000" y="2849563"/>
            <a:ext cx="82708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de-DE" sz="2400"/>
              <a:t>The FOR clause evaluates expressions (which may be XPath-style</a:t>
            </a:r>
          </a:p>
          <a:p>
            <a:pPr eaLnBrk="0" hangingPunct="0">
              <a:lnSpc>
                <a:spcPct val="80000"/>
              </a:lnSpc>
            </a:pPr>
            <a:r>
              <a:rPr lang="de-DE" sz="2400"/>
              <a:t>path expressions) and binds the resulting elements to variables.</a:t>
            </a:r>
          </a:p>
          <a:p>
            <a:pPr eaLnBrk="0" hangingPunct="0">
              <a:lnSpc>
                <a:spcPct val="80000"/>
              </a:lnSpc>
            </a:pPr>
            <a:r>
              <a:rPr lang="de-DE" sz="2400"/>
              <a:t>For a given binding each variable denotes exactly one element.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381000" y="3916363"/>
            <a:ext cx="79946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de-DE" sz="2400"/>
              <a:t>The LET clause binds entire sequences of elements to variables.</a:t>
            </a: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381000" y="4449763"/>
            <a:ext cx="778192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de-DE" sz="2400"/>
              <a:t>The WHERE clause evaluates a logical condition with each of</a:t>
            </a:r>
          </a:p>
          <a:p>
            <a:pPr eaLnBrk="0" hangingPunct="0">
              <a:lnSpc>
                <a:spcPct val="80000"/>
              </a:lnSpc>
            </a:pPr>
            <a:r>
              <a:rPr lang="de-DE" sz="2400"/>
              <a:t>the possible variable bindings and selects those bindings that</a:t>
            </a:r>
          </a:p>
          <a:p>
            <a:pPr eaLnBrk="0" hangingPunct="0">
              <a:lnSpc>
                <a:spcPct val="80000"/>
              </a:lnSpc>
            </a:pPr>
            <a:r>
              <a:rPr lang="de-DE" sz="2400"/>
              <a:t>satisfy the condition.</a:t>
            </a:r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381000" y="5592763"/>
            <a:ext cx="85137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de-DE" sz="2400"/>
              <a:t>The RETURN clause constructs, from each of the variable bindings,</a:t>
            </a:r>
          </a:p>
          <a:p>
            <a:pPr eaLnBrk="0" hangingPunct="0">
              <a:lnSpc>
                <a:spcPct val="80000"/>
              </a:lnSpc>
            </a:pPr>
            <a:r>
              <a:rPr lang="de-DE" sz="2400"/>
              <a:t>an XML result tree. This may involve grouping and aggregation</a:t>
            </a:r>
          </a:p>
          <a:p>
            <a:pPr eaLnBrk="0" hangingPunct="0">
              <a:lnSpc>
                <a:spcPct val="80000"/>
              </a:lnSpc>
            </a:pPr>
            <a:r>
              <a:rPr lang="de-DE" sz="2400"/>
              <a:t>and even complete subqueries.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4F52-5EAF-47C4-A5A8-DA3A0E26C47B}" type="slidenum">
              <a:rPr lang="de-DE"/>
              <a:pPr/>
              <a:t>53</a:t>
            </a:fld>
            <a:endParaRPr lang="de-DE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XQuery Examples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152400" y="862013"/>
            <a:ext cx="8812213" cy="220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de-DE" sz="2000" b="1" i="1">
                <a:sym typeface="Wingdings" pitchFamily="2" charset="2"/>
              </a:rPr>
              <a:t>// find Web-related articles by Dan Suciu from the year 1998</a:t>
            </a:r>
          </a:p>
          <a:p>
            <a:pPr marL="457200" indent="-457200"/>
            <a:r>
              <a:rPr lang="de-DE" sz="1000">
                <a:latin typeface="Comic Sans MS" pitchFamily="66" charset="0"/>
                <a:sym typeface="Wingdings" pitchFamily="2" charset="2"/>
              </a:rPr>
              <a:t> </a:t>
            </a:r>
          </a:p>
          <a:p>
            <a:pPr marL="457200" indent="-457200"/>
            <a:r>
              <a:rPr lang="de-DE" sz="1800" b="1">
                <a:latin typeface="Courier New" pitchFamily="49" charset="0"/>
                <a:sym typeface="Wingdings" pitchFamily="2" charset="2"/>
              </a:rPr>
              <a:t>&lt;</a:t>
            </a:r>
            <a:r>
              <a:rPr lang="de-DE" sz="1800" b="1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results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&gt; {</a:t>
            </a:r>
          </a:p>
          <a:p>
            <a:pPr marL="457200" indent="-457200"/>
            <a:r>
              <a:rPr lang="de-DE" sz="1800" b="1" u="sng">
                <a:latin typeface="Courier New" pitchFamily="49" charset="0"/>
                <a:sym typeface="Wingdings" pitchFamily="2" charset="2"/>
              </a:rPr>
              <a:t>FOR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 </a:t>
            </a:r>
            <a:r>
              <a:rPr lang="de-DE" sz="1800" b="1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$a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 </a:t>
            </a:r>
            <a:r>
              <a:rPr lang="de-DE" sz="1800" b="1" u="sng">
                <a:latin typeface="Courier New" pitchFamily="49" charset="0"/>
                <a:sym typeface="Wingdings" pitchFamily="2" charset="2"/>
              </a:rPr>
              <a:t>IN 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document(“literature.xml“)//</a:t>
            </a:r>
            <a:r>
              <a:rPr lang="de-DE" sz="1800" b="1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article</a:t>
            </a:r>
          </a:p>
          <a:p>
            <a:pPr marL="457200" indent="-457200"/>
            <a:r>
              <a:rPr lang="de-DE" sz="1800" b="1">
                <a:latin typeface="Courier New" pitchFamily="49" charset="0"/>
                <a:sym typeface="Wingdings" pitchFamily="2" charset="2"/>
              </a:rPr>
              <a:t>   </a:t>
            </a:r>
            <a:r>
              <a:rPr lang="de-DE" sz="1800" b="1" u="sng">
                <a:latin typeface="Courier New" pitchFamily="49" charset="0"/>
                <a:sym typeface="Wingdings" pitchFamily="2" charset="2"/>
              </a:rPr>
              <a:t>FOR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 </a:t>
            </a:r>
            <a:r>
              <a:rPr lang="de-DE" sz="1800" b="1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$n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 </a:t>
            </a:r>
            <a:r>
              <a:rPr lang="de-DE" sz="1800" b="1" u="sng">
                <a:latin typeface="Courier New" pitchFamily="49" charset="0"/>
                <a:sym typeface="Wingdings" pitchFamily="2" charset="2"/>
              </a:rPr>
              <a:t>IN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 </a:t>
            </a:r>
            <a:r>
              <a:rPr lang="de-DE" sz="1800" b="1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$a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//</a:t>
            </a:r>
            <a:r>
              <a:rPr lang="de-DE" sz="1800" b="1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author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, </a:t>
            </a:r>
            <a:r>
              <a:rPr lang="de-DE" sz="1800" b="1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$t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 </a:t>
            </a:r>
            <a:r>
              <a:rPr lang="de-DE" sz="1800" b="1" u="sng">
                <a:latin typeface="Courier New" pitchFamily="49" charset="0"/>
                <a:sym typeface="Wingdings" pitchFamily="2" charset="2"/>
              </a:rPr>
              <a:t>IN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 </a:t>
            </a:r>
            <a:r>
              <a:rPr lang="de-DE" sz="1800" b="1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$a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/</a:t>
            </a:r>
            <a:r>
              <a:rPr lang="de-DE" sz="1800" b="1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title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 </a:t>
            </a:r>
          </a:p>
          <a:p>
            <a:pPr marL="457200" indent="-457200"/>
            <a:r>
              <a:rPr lang="de-DE" sz="1800" b="1">
                <a:latin typeface="Courier New" pitchFamily="49" charset="0"/>
                <a:sym typeface="Wingdings" pitchFamily="2" charset="2"/>
              </a:rPr>
              <a:t>   </a:t>
            </a:r>
            <a:r>
              <a:rPr lang="de-DE" sz="1800" b="1" u="sng">
                <a:latin typeface="Courier New" pitchFamily="49" charset="0"/>
                <a:sym typeface="Wingdings" pitchFamily="2" charset="2"/>
              </a:rPr>
              <a:t>WHERE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 </a:t>
            </a:r>
            <a:r>
              <a:rPr lang="de-DE" sz="1800" b="1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$a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/</a:t>
            </a:r>
            <a:r>
              <a:rPr lang="de-DE" sz="1800" b="1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@year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 = “1998“ </a:t>
            </a:r>
          </a:p>
          <a:p>
            <a:pPr marL="457200" indent="-457200"/>
            <a:r>
              <a:rPr lang="de-DE" sz="1800" b="1">
                <a:latin typeface="Courier New" pitchFamily="49" charset="0"/>
                <a:sym typeface="Wingdings" pitchFamily="2" charset="2"/>
              </a:rPr>
              <a:t>        </a:t>
            </a:r>
            <a:r>
              <a:rPr lang="de-DE" sz="1800" b="1" u="sng">
                <a:latin typeface="Courier New" pitchFamily="49" charset="0"/>
                <a:sym typeface="Wingdings" pitchFamily="2" charset="2"/>
              </a:rPr>
              <a:t>AND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 contains(</a:t>
            </a:r>
            <a:r>
              <a:rPr lang="de-DE" sz="1800" b="1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$n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, “Suciu“) </a:t>
            </a:r>
            <a:r>
              <a:rPr lang="de-DE" sz="1800" b="1" u="sng">
                <a:latin typeface="Courier New" pitchFamily="49" charset="0"/>
                <a:sym typeface="Wingdings" pitchFamily="2" charset="2"/>
              </a:rPr>
              <a:t>AND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 contains(</a:t>
            </a:r>
            <a:r>
              <a:rPr lang="de-DE" sz="1800" b="1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$t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, “Web“) </a:t>
            </a:r>
          </a:p>
          <a:p>
            <a:pPr marL="457200" indent="-457200"/>
            <a:r>
              <a:rPr lang="de-DE" sz="1800" b="1">
                <a:latin typeface="Courier New" pitchFamily="49" charset="0"/>
                <a:sym typeface="Wingdings" pitchFamily="2" charset="2"/>
              </a:rPr>
              <a:t>   </a:t>
            </a:r>
            <a:r>
              <a:rPr lang="de-DE" sz="1800" b="1" u="sng">
                <a:latin typeface="Courier New" pitchFamily="49" charset="0"/>
                <a:sym typeface="Wingdings" pitchFamily="2" charset="2"/>
              </a:rPr>
              <a:t>RETURN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 &lt;</a:t>
            </a:r>
            <a:r>
              <a:rPr lang="de-DE" sz="1800" b="1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result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&gt; </a:t>
            </a:r>
            <a:r>
              <a:rPr lang="de-DE" sz="1800" b="1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$n $t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 &lt;/</a:t>
            </a:r>
            <a:r>
              <a:rPr lang="de-DE" sz="1800" b="1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result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&gt; } &lt;/</a:t>
            </a:r>
            <a:r>
              <a:rPr lang="de-DE" sz="1800" b="1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results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&gt;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152400" y="3429000"/>
            <a:ext cx="8812213" cy="2481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de-DE" sz="2000" b="1" i="1">
                <a:sym typeface="Wingdings" pitchFamily="2" charset="2"/>
              </a:rPr>
              <a:t>// find articles co-authored by authors who have jointly written a book after 1995</a:t>
            </a:r>
          </a:p>
          <a:p>
            <a:pPr marL="457200" indent="-457200"/>
            <a:r>
              <a:rPr lang="de-DE" sz="1000">
                <a:latin typeface="Comic Sans MS" pitchFamily="66" charset="0"/>
                <a:sym typeface="Wingdings" pitchFamily="2" charset="2"/>
              </a:rPr>
              <a:t> </a:t>
            </a:r>
          </a:p>
          <a:p>
            <a:pPr marL="457200" indent="-457200"/>
            <a:r>
              <a:rPr lang="de-DE" sz="1800" b="1">
                <a:latin typeface="Courier New" pitchFamily="49" charset="0"/>
                <a:sym typeface="Wingdings" pitchFamily="2" charset="2"/>
              </a:rPr>
              <a:t>&lt;</a:t>
            </a:r>
            <a:r>
              <a:rPr lang="de-DE" sz="1800" b="1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results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&gt; {</a:t>
            </a:r>
          </a:p>
          <a:p>
            <a:pPr marL="457200" indent="-457200"/>
            <a:r>
              <a:rPr lang="de-DE" sz="1800" b="1" u="sng">
                <a:latin typeface="Courier New" pitchFamily="49" charset="0"/>
                <a:sym typeface="Wingdings" pitchFamily="2" charset="2"/>
              </a:rPr>
              <a:t>FOR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 </a:t>
            </a:r>
            <a:r>
              <a:rPr lang="de-DE" sz="1800" b="1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$a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 </a:t>
            </a:r>
            <a:r>
              <a:rPr lang="de-DE" sz="1800" b="1" u="sng">
                <a:latin typeface="Courier New" pitchFamily="49" charset="0"/>
                <a:sym typeface="Wingdings" pitchFamily="2" charset="2"/>
              </a:rPr>
              <a:t>IN 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document(“literature.xml“)//</a:t>
            </a:r>
            <a:r>
              <a:rPr lang="de-DE" sz="1800" b="1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article</a:t>
            </a:r>
          </a:p>
          <a:p>
            <a:pPr marL="457200" indent="-457200"/>
            <a:r>
              <a:rPr lang="de-DE" sz="1800" b="1">
                <a:latin typeface="Courier New" pitchFamily="49" charset="0"/>
                <a:sym typeface="Wingdings" pitchFamily="2" charset="2"/>
              </a:rPr>
              <a:t>   </a:t>
            </a:r>
            <a:r>
              <a:rPr lang="de-DE" sz="1800" b="1" u="sng">
                <a:latin typeface="Courier New" pitchFamily="49" charset="0"/>
                <a:sym typeface="Wingdings" pitchFamily="2" charset="2"/>
              </a:rPr>
              <a:t>FOR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 </a:t>
            </a:r>
            <a:r>
              <a:rPr lang="de-DE" sz="1800" b="1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$a1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 </a:t>
            </a:r>
            <a:r>
              <a:rPr lang="de-DE" sz="1800" b="1" u="sng">
                <a:latin typeface="Courier New" pitchFamily="49" charset="0"/>
                <a:sym typeface="Wingdings" pitchFamily="2" charset="2"/>
              </a:rPr>
              <a:t>IN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 </a:t>
            </a:r>
            <a:r>
              <a:rPr lang="de-DE" sz="1800" b="1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$a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//</a:t>
            </a:r>
            <a:r>
              <a:rPr lang="de-DE" sz="1800" b="1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author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, </a:t>
            </a:r>
            <a:r>
              <a:rPr lang="de-DE" sz="1800" b="1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$a2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 </a:t>
            </a:r>
            <a:r>
              <a:rPr lang="de-DE" sz="1800" b="1" u="sng">
                <a:latin typeface="Courier New" pitchFamily="49" charset="0"/>
                <a:sym typeface="Wingdings" pitchFamily="2" charset="2"/>
              </a:rPr>
              <a:t>IN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 </a:t>
            </a:r>
            <a:r>
              <a:rPr lang="de-DE" sz="1800" b="1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$a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//</a:t>
            </a:r>
            <a:r>
              <a:rPr lang="de-DE" sz="1800" b="1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author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 </a:t>
            </a:r>
          </a:p>
          <a:p>
            <a:pPr marL="457200" indent="-457200"/>
            <a:r>
              <a:rPr lang="de-DE" sz="1800" b="1">
                <a:latin typeface="Courier New" pitchFamily="49" charset="0"/>
                <a:sym typeface="Wingdings" pitchFamily="2" charset="2"/>
              </a:rPr>
              <a:t>   </a:t>
            </a:r>
            <a:r>
              <a:rPr lang="de-DE" sz="1800" b="1" u="sng">
                <a:latin typeface="Courier New" pitchFamily="49" charset="0"/>
                <a:sym typeface="Wingdings" pitchFamily="2" charset="2"/>
              </a:rPr>
              <a:t>WHERE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 </a:t>
            </a:r>
            <a:r>
              <a:rPr lang="de-DE" sz="1800" b="1" u="sng">
                <a:latin typeface="Courier New" pitchFamily="49" charset="0"/>
                <a:sym typeface="Wingdings" pitchFamily="2" charset="2"/>
              </a:rPr>
              <a:t>SOME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 </a:t>
            </a:r>
            <a:r>
              <a:rPr lang="de-DE" sz="1800" b="1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$b </a:t>
            </a:r>
            <a:r>
              <a:rPr lang="de-DE" sz="1800" b="1" u="sng">
                <a:latin typeface="Courier New" pitchFamily="49" charset="0"/>
                <a:sym typeface="Wingdings" pitchFamily="2" charset="2"/>
              </a:rPr>
              <a:t>IN</a:t>
            </a:r>
            <a:r>
              <a:rPr lang="de-DE" sz="1800" b="1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document(“literature.xml“)//</a:t>
            </a:r>
            <a:r>
              <a:rPr lang="de-DE" sz="1800" b="1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book </a:t>
            </a:r>
            <a:r>
              <a:rPr lang="de-DE" sz="1800" b="1" u="sng">
                <a:latin typeface="Courier New" pitchFamily="49" charset="0"/>
                <a:sym typeface="Wingdings" pitchFamily="2" charset="2"/>
              </a:rPr>
              <a:t>SATISFIES</a:t>
            </a:r>
          </a:p>
          <a:p>
            <a:pPr marL="457200" indent="-457200"/>
            <a:r>
              <a:rPr lang="de-DE" sz="1800" b="1">
                <a:latin typeface="Courier New" pitchFamily="49" charset="0"/>
                <a:sym typeface="Wingdings" pitchFamily="2" charset="2"/>
              </a:rPr>
              <a:t>      </a:t>
            </a:r>
            <a:r>
              <a:rPr lang="de-DE" sz="1800" b="1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$b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//</a:t>
            </a:r>
            <a:r>
              <a:rPr lang="de-DE" sz="1800" b="1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author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 = </a:t>
            </a:r>
            <a:r>
              <a:rPr lang="de-DE" sz="1800" b="1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$a1</a:t>
            </a:r>
            <a:r>
              <a:rPr lang="de-DE" sz="1800" b="1" u="sng">
                <a:latin typeface="Courier New" pitchFamily="49" charset="0"/>
                <a:sym typeface="Wingdings" pitchFamily="2" charset="2"/>
              </a:rPr>
              <a:t> AND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 </a:t>
            </a:r>
            <a:r>
              <a:rPr lang="de-DE" sz="1800" b="1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$b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//</a:t>
            </a:r>
            <a:r>
              <a:rPr lang="de-DE" sz="1800" b="1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author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 = </a:t>
            </a:r>
            <a:r>
              <a:rPr lang="de-DE" sz="1800" b="1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$a2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 </a:t>
            </a:r>
            <a:r>
              <a:rPr lang="de-DE" sz="1800" b="1" u="sng">
                <a:latin typeface="Courier New" pitchFamily="49" charset="0"/>
                <a:sym typeface="Wingdings" pitchFamily="2" charset="2"/>
              </a:rPr>
              <a:t>AND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 </a:t>
            </a:r>
            <a:r>
              <a:rPr lang="de-DE" sz="1800" b="1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$b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/</a:t>
            </a:r>
            <a:r>
              <a:rPr lang="de-DE" sz="1800" b="1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@year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&gt;“1995“</a:t>
            </a:r>
          </a:p>
          <a:p>
            <a:pPr marL="457200" indent="-457200"/>
            <a:r>
              <a:rPr lang="de-DE" sz="1800" b="1">
                <a:latin typeface="Courier New" pitchFamily="49" charset="0"/>
                <a:sym typeface="Wingdings" pitchFamily="2" charset="2"/>
              </a:rPr>
              <a:t>   </a:t>
            </a:r>
            <a:r>
              <a:rPr lang="de-DE" sz="1800" b="1" u="sng">
                <a:latin typeface="Courier New" pitchFamily="49" charset="0"/>
                <a:sym typeface="Wingdings" pitchFamily="2" charset="2"/>
              </a:rPr>
              <a:t>RETURN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 &lt;</a:t>
            </a:r>
            <a:r>
              <a:rPr lang="de-DE" sz="1800" b="1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result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&gt; </a:t>
            </a:r>
            <a:r>
              <a:rPr lang="de-DE" sz="1800" b="1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$a1 $a2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 &lt;</a:t>
            </a:r>
            <a:r>
              <a:rPr lang="de-DE" sz="1800" b="1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wrote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&gt; </a:t>
            </a:r>
            <a:r>
              <a:rPr lang="de-DE" sz="1800" b="1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$a &lt;/</a:t>
            </a:r>
            <a:r>
              <a:rPr lang="de-DE" sz="1800" b="1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wrote</a:t>
            </a:r>
            <a:r>
              <a:rPr lang="de-DE" sz="1800" b="1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&gt;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 &lt;/</a:t>
            </a:r>
            <a:r>
              <a:rPr lang="de-DE" sz="1800" b="1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result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&gt; } &lt;/</a:t>
            </a:r>
            <a:r>
              <a:rPr lang="de-DE" sz="1800" b="1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results</a:t>
            </a:r>
            <a:r>
              <a:rPr lang="de-DE" sz="1800" b="1">
                <a:latin typeface="Courier New" pitchFamily="49" charset="0"/>
                <a:sym typeface="Wingdings" pitchFamily="2" charset="2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D265-8B4D-4AC3-B790-CE9157BA616B}" type="slidenum">
              <a:rPr lang="de-DE"/>
              <a:pPr/>
              <a:t>54</a:t>
            </a:fld>
            <a:endParaRPr lang="de-DE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de-DE" sz="4000"/>
              <a:t>Summary and Outlook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pPr algn="ctr">
              <a:buFontTx/>
              <a:buNone/>
            </a:pPr>
            <a:r>
              <a:rPr lang="de-DE"/>
              <a:t>You should give one, I won‘t.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61BE-C8E7-423F-A26C-21DE52623F8D}" type="slidenum">
              <a:rPr lang="de-DE"/>
              <a:pPr/>
              <a:t>6</a:t>
            </a:fld>
            <a:endParaRPr lang="de-DE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de-DE" sz="4000"/>
              <a:t>XML by 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642350" cy="1871663"/>
          </a:xfrm>
        </p:spPr>
        <p:txBody>
          <a:bodyPr/>
          <a:lstStyle/>
          <a:p>
            <a:pPr>
              <a:buFontTx/>
              <a:buNone/>
            </a:pPr>
            <a:r>
              <a:rPr lang="de-DE" sz="2400" b="1">
                <a:latin typeface="Courier New" pitchFamily="49" charset="0"/>
              </a:rPr>
              <a:t>&lt;data&gt;</a:t>
            </a:r>
          </a:p>
          <a:p>
            <a:pPr>
              <a:buFontTx/>
              <a:buNone/>
            </a:pPr>
            <a:r>
              <a:rPr lang="de-DE" sz="2400" b="1">
                <a:latin typeface="Courier New" pitchFamily="49" charset="0"/>
              </a:rPr>
              <a:t>  ch37fhgks73j5mv9d63h5mgfkds8d984lgnsmcns983</a:t>
            </a:r>
          </a:p>
          <a:p>
            <a:pPr>
              <a:buFontTx/>
              <a:buNone/>
            </a:pPr>
            <a:r>
              <a:rPr lang="de-DE" sz="2400" b="1">
                <a:latin typeface="Courier New" pitchFamily="49" charset="0"/>
              </a:rPr>
              <a:t>&lt;/data&gt;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23850" y="2852738"/>
            <a:ext cx="864235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de-DE" sz="2800">
                <a:solidFill>
                  <a:srgbClr val="FF0000"/>
                </a:solidFill>
              </a:rPr>
              <a:t>Impossible</a:t>
            </a:r>
            <a:r>
              <a:rPr lang="de-DE" sz="2800"/>
              <a:t> to understand for human users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de-DE" sz="2800">
                <a:solidFill>
                  <a:srgbClr val="FF0000"/>
                </a:solidFill>
              </a:rPr>
              <a:t>Not</a:t>
            </a:r>
            <a:r>
              <a:rPr lang="de-DE" sz="2800"/>
              <a:t> expressive (</a:t>
            </a:r>
            <a:r>
              <a:rPr lang="de-DE" sz="2800">
                <a:solidFill>
                  <a:srgbClr val="FF0000"/>
                </a:solidFill>
              </a:rPr>
              <a:t>no</a:t>
            </a:r>
            <a:r>
              <a:rPr lang="de-DE" sz="2800"/>
              <a:t> semantics along with the data)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de-DE" sz="2800">
                <a:solidFill>
                  <a:srgbClr val="FF0000"/>
                </a:solidFill>
              </a:rPr>
              <a:t>Unstructured</a:t>
            </a:r>
            <a:r>
              <a:rPr lang="de-DE" sz="2800"/>
              <a:t>, read and write only with </a:t>
            </a:r>
            <a:r>
              <a:rPr lang="de-DE" sz="2800">
                <a:solidFill>
                  <a:srgbClr val="FF0000"/>
                </a:solidFill>
              </a:rPr>
              <a:t>special</a:t>
            </a:r>
            <a:r>
              <a:rPr lang="de-DE" sz="2800"/>
              <a:t> programs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23850" y="765175"/>
            <a:ext cx="86423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de-DE" sz="2800"/>
              <a:t>… and what about this XML document: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395288" y="4868863"/>
            <a:ext cx="8280400" cy="112395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/>
              <a:t>The actual benefit of using XML highly depends on the design of the application.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/>
      <p:bldP spid="245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A2EE-9EA0-4DA7-AC7C-0E18E2E6220C}" type="slidenum">
              <a:rPr lang="de-DE"/>
              <a:pPr/>
              <a:t>7</a:t>
            </a:fld>
            <a:endParaRPr lang="de-DE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de-DE" sz="4000"/>
              <a:t>Possible Advantages of Using XML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3200"/>
              <a:t>Truly Portable Data</a:t>
            </a:r>
          </a:p>
          <a:p>
            <a:r>
              <a:rPr lang="de-DE" sz="3200"/>
              <a:t>Easily readable by human users</a:t>
            </a:r>
          </a:p>
          <a:p>
            <a:r>
              <a:rPr lang="de-DE" sz="3200"/>
              <a:t>Very expressive (semantics near data)</a:t>
            </a:r>
          </a:p>
          <a:p>
            <a:r>
              <a:rPr lang="de-DE" sz="3200"/>
              <a:t>Very flexible and customizable (no finite tag set)</a:t>
            </a:r>
          </a:p>
          <a:p>
            <a:r>
              <a:rPr lang="de-DE" sz="3200"/>
              <a:t>Easy to use from programs (libs available)</a:t>
            </a:r>
          </a:p>
          <a:p>
            <a:r>
              <a:rPr lang="de-DE" sz="3200"/>
              <a:t>Easy to convert into other representations</a:t>
            </a:r>
            <a:br>
              <a:rPr lang="de-DE" sz="3200"/>
            </a:br>
            <a:r>
              <a:rPr lang="de-DE" sz="3200"/>
              <a:t>(XML transformation languages)</a:t>
            </a:r>
          </a:p>
          <a:p>
            <a:r>
              <a:rPr lang="de-DE" sz="3200"/>
              <a:t>Many additional standards and tools</a:t>
            </a:r>
          </a:p>
          <a:p>
            <a:r>
              <a:rPr lang="de-DE" sz="3200"/>
              <a:t>Widely used and supported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2CB4-404D-428A-B36F-8655EF3AE4FF}" type="slidenum">
              <a:rPr lang="de-DE"/>
              <a:pPr/>
              <a:t>8</a:t>
            </a:fld>
            <a:endParaRPr lang="de-DE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de-DE" sz="4000"/>
              <a:t>App. Scenario 1: Content Mgt.</a:t>
            </a:r>
          </a:p>
        </p:txBody>
      </p:sp>
      <p:sp>
        <p:nvSpPr>
          <p:cNvPr id="27652" name="AutoShape 4"/>
          <p:cNvSpPr>
            <a:spLocks noChangeArrowheads="1"/>
          </p:cNvSpPr>
          <p:nvPr/>
        </p:nvSpPr>
        <p:spPr bwMode="auto">
          <a:xfrm>
            <a:off x="3276600" y="4940300"/>
            <a:ext cx="1871663" cy="1152525"/>
          </a:xfrm>
          <a:prstGeom prst="flowChartMagneticDisk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6300788" y="5026025"/>
            <a:ext cx="25193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sz="2400"/>
              <a:t>Database with XML documents</a:t>
            </a:r>
          </a:p>
        </p:txBody>
      </p:sp>
      <p:grpSp>
        <p:nvGrpSpPr>
          <p:cNvPr id="27680" name="Group 32"/>
          <p:cNvGrpSpPr>
            <a:grpSpLocks/>
          </p:cNvGrpSpPr>
          <p:nvPr/>
        </p:nvGrpSpPr>
        <p:grpSpPr bwMode="auto">
          <a:xfrm>
            <a:off x="611188" y="908050"/>
            <a:ext cx="8281987" cy="1454150"/>
            <a:chOff x="385" y="572"/>
            <a:chExt cx="5217" cy="916"/>
          </a:xfrm>
        </p:grpSpPr>
        <p:sp>
          <p:nvSpPr>
            <p:cNvPr id="27655" name="Text Box 7"/>
            <p:cNvSpPr txBox="1">
              <a:spLocks noChangeArrowheads="1"/>
            </p:cNvSpPr>
            <p:nvPr/>
          </p:nvSpPr>
          <p:spPr bwMode="auto">
            <a:xfrm>
              <a:off x="4514" y="919"/>
              <a:ext cx="10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de-DE" sz="2400"/>
                <a:t>Clients</a:t>
              </a:r>
            </a:p>
          </p:txBody>
        </p:sp>
        <p:graphicFrame>
          <p:nvGraphicFramePr>
            <p:cNvPr id="27658" name="Object 10"/>
            <p:cNvGraphicFramePr>
              <a:graphicFrameLocks noChangeAspect="1"/>
            </p:cNvGraphicFramePr>
            <p:nvPr/>
          </p:nvGraphicFramePr>
          <p:xfrm>
            <a:off x="385" y="572"/>
            <a:ext cx="1180" cy="916"/>
          </p:xfrm>
          <a:graphic>
            <a:graphicData uri="http://schemas.openxmlformats.org/presentationml/2006/ole">
              <p:oleObj spid="_x0000_s27658" name="Bitmap" r:id="rId3" imgW="9307224" imgH="7228571" progId="Paint.Picture">
                <p:embed/>
              </p:oleObj>
            </a:graphicData>
          </a:graphic>
        </p:graphicFrame>
      </p:grpSp>
      <p:grpSp>
        <p:nvGrpSpPr>
          <p:cNvPr id="27677" name="Group 29"/>
          <p:cNvGrpSpPr>
            <a:grpSpLocks/>
          </p:cNvGrpSpPr>
          <p:nvPr/>
        </p:nvGrpSpPr>
        <p:grpSpPr bwMode="auto">
          <a:xfrm>
            <a:off x="3059113" y="981075"/>
            <a:ext cx="3954462" cy="1223963"/>
            <a:chOff x="1927" y="618"/>
            <a:chExt cx="2491" cy="771"/>
          </a:xfrm>
        </p:grpSpPr>
        <p:pic>
          <p:nvPicPr>
            <p:cNvPr id="27660" name="Picture 12" descr="handy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925" y="618"/>
              <a:ext cx="462" cy="756"/>
            </a:xfrm>
            <a:prstGeom prst="rect">
              <a:avLst/>
            </a:prstGeom>
            <a:noFill/>
          </p:spPr>
        </p:pic>
        <p:pic>
          <p:nvPicPr>
            <p:cNvPr id="27662" name="Picture 14" descr="pda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927" y="754"/>
              <a:ext cx="462" cy="582"/>
            </a:xfrm>
            <a:prstGeom prst="rect">
              <a:avLst/>
            </a:prstGeom>
            <a:noFill/>
          </p:spPr>
        </p:pic>
        <p:pic>
          <p:nvPicPr>
            <p:cNvPr id="27664" name="Picture 16" descr="PD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878" y="709"/>
              <a:ext cx="540" cy="680"/>
            </a:xfrm>
            <a:prstGeom prst="rect">
              <a:avLst/>
            </a:prstGeom>
            <a:noFill/>
          </p:spPr>
        </p:pic>
      </p:grpSp>
      <p:grpSp>
        <p:nvGrpSpPr>
          <p:cNvPr id="27681" name="Group 33"/>
          <p:cNvGrpSpPr>
            <a:grpSpLocks/>
          </p:cNvGrpSpPr>
          <p:nvPr/>
        </p:nvGrpSpPr>
        <p:grpSpPr bwMode="auto">
          <a:xfrm>
            <a:off x="1476375" y="2133600"/>
            <a:ext cx="5111750" cy="1079500"/>
            <a:chOff x="930" y="1344"/>
            <a:chExt cx="3220" cy="680"/>
          </a:xfrm>
        </p:grpSpPr>
        <p:sp>
          <p:nvSpPr>
            <p:cNvPr id="27670" name="Line 22"/>
            <p:cNvSpPr>
              <a:spLocks noChangeShapeType="1"/>
            </p:cNvSpPr>
            <p:nvPr/>
          </p:nvSpPr>
          <p:spPr bwMode="auto">
            <a:xfrm flipH="1" flipV="1">
              <a:off x="2154" y="1344"/>
              <a:ext cx="272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679" name="Group 31"/>
            <p:cNvGrpSpPr>
              <a:grpSpLocks/>
            </p:cNvGrpSpPr>
            <p:nvPr/>
          </p:nvGrpSpPr>
          <p:grpSpPr bwMode="auto">
            <a:xfrm>
              <a:off x="930" y="1344"/>
              <a:ext cx="3220" cy="680"/>
              <a:chOff x="930" y="1344"/>
              <a:chExt cx="3220" cy="680"/>
            </a:xfrm>
          </p:grpSpPr>
          <p:sp>
            <p:nvSpPr>
              <p:cNvPr id="27668" name="Line 20"/>
              <p:cNvSpPr>
                <a:spLocks noChangeShapeType="1"/>
              </p:cNvSpPr>
              <p:nvPr/>
            </p:nvSpPr>
            <p:spPr bwMode="auto">
              <a:xfrm flipV="1">
                <a:off x="930" y="1480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9" name="Line 21"/>
              <p:cNvSpPr>
                <a:spLocks noChangeShapeType="1"/>
              </p:cNvSpPr>
              <p:nvPr/>
            </p:nvSpPr>
            <p:spPr bwMode="auto">
              <a:xfrm flipV="1">
                <a:off x="930" y="1344"/>
                <a:ext cx="1224" cy="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1" name="Line 23"/>
              <p:cNvSpPr>
                <a:spLocks noChangeShapeType="1"/>
              </p:cNvSpPr>
              <p:nvPr/>
            </p:nvSpPr>
            <p:spPr bwMode="auto">
              <a:xfrm flipV="1">
                <a:off x="2426" y="1344"/>
                <a:ext cx="545" cy="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3" name="Line 25"/>
              <p:cNvSpPr>
                <a:spLocks noChangeShapeType="1"/>
              </p:cNvSpPr>
              <p:nvPr/>
            </p:nvSpPr>
            <p:spPr bwMode="auto">
              <a:xfrm flipV="1">
                <a:off x="3833" y="1344"/>
                <a:ext cx="317" cy="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678" name="Group 30"/>
          <p:cNvGrpSpPr>
            <a:grpSpLocks/>
          </p:cNvGrpSpPr>
          <p:nvPr/>
        </p:nvGrpSpPr>
        <p:grpSpPr bwMode="auto">
          <a:xfrm>
            <a:off x="611188" y="3213100"/>
            <a:ext cx="8280400" cy="1728788"/>
            <a:chOff x="385" y="2024"/>
            <a:chExt cx="5216" cy="1089"/>
          </a:xfrm>
        </p:grpSpPr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>
              <a:off x="3651" y="2099"/>
              <a:ext cx="19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de-DE" sz="2400"/>
                <a:t>Converters</a:t>
              </a:r>
            </a:p>
          </p:txBody>
        </p:sp>
        <p:sp>
          <p:nvSpPr>
            <p:cNvPr id="27665" name="Rectangle 17"/>
            <p:cNvSpPr>
              <a:spLocks noChangeArrowheads="1"/>
            </p:cNvSpPr>
            <p:nvPr/>
          </p:nvSpPr>
          <p:spPr bwMode="auto">
            <a:xfrm>
              <a:off x="385" y="2024"/>
              <a:ext cx="1089" cy="5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2400"/>
                <a:t>XML2HTML</a:t>
              </a:r>
            </a:p>
          </p:txBody>
        </p:sp>
        <p:sp>
          <p:nvSpPr>
            <p:cNvPr id="27666" name="Rectangle 18"/>
            <p:cNvSpPr>
              <a:spLocks noChangeArrowheads="1"/>
            </p:cNvSpPr>
            <p:nvPr/>
          </p:nvSpPr>
          <p:spPr bwMode="auto">
            <a:xfrm>
              <a:off x="1882" y="2024"/>
              <a:ext cx="1043" cy="5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2400"/>
                <a:t>XML2WML</a:t>
              </a:r>
            </a:p>
          </p:txBody>
        </p:sp>
        <p:sp>
          <p:nvSpPr>
            <p:cNvPr id="27667" name="Rectangle 19"/>
            <p:cNvSpPr>
              <a:spLocks noChangeArrowheads="1"/>
            </p:cNvSpPr>
            <p:nvPr/>
          </p:nvSpPr>
          <p:spPr bwMode="auto">
            <a:xfrm>
              <a:off x="3334" y="2024"/>
              <a:ext cx="1043" cy="5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2400"/>
                <a:t>XML2PDF</a:t>
              </a:r>
            </a:p>
          </p:txBody>
        </p:sp>
        <p:sp>
          <p:nvSpPr>
            <p:cNvPr id="27674" name="Line 26"/>
            <p:cNvSpPr>
              <a:spLocks noChangeShapeType="1"/>
            </p:cNvSpPr>
            <p:nvPr/>
          </p:nvSpPr>
          <p:spPr bwMode="auto">
            <a:xfrm flipH="1" flipV="1">
              <a:off x="975" y="2568"/>
              <a:ext cx="1678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75" name="Line 27"/>
            <p:cNvSpPr>
              <a:spLocks noChangeShapeType="1"/>
            </p:cNvSpPr>
            <p:nvPr/>
          </p:nvSpPr>
          <p:spPr bwMode="auto">
            <a:xfrm flipH="1" flipV="1">
              <a:off x="2472" y="2568"/>
              <a:ext cx="181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Line 28"/>
            <p:cNvSpPr>
              <a:spLocks noChangeShapeType="1"/>
            </p:cNvSpPr>
            <p:nvPr/>
          </p:nvSpPr>
          <p:spPr bwMode="auto">
            <a:xfrm flipV="1">
              <a:off x="2653" y="2568"/>
              <a:ext cx="1225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April 29th, 2003</a:t>
            </a: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Organizing and Searching Information with XML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4B97-4757-410B-8A90-736F9AB3ECF1}" type="slidenum">
              <a:rPr lang="de-DE"/>
              <a:pPr/>
              <a:t>9</a:t>
            </a:fld>
            <a:endParaRPr lang="de-DE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de-DE" sz="4000"/>
              <a:t>App. Scenario 2: Data Exchange</a:t>
            </a:r>
          </a:p>
        </p:txBody>
      </p:sp>
      <p:sp>
        <p:nvSpPr>
          <p:cNvPr id="29700" name="AutoShape 4"/>
          <p:cNvSpPr>
            <a:spLocks noChangeArrowheads="1"/>
          </p:cNvSpPr>
          <p:nvPr/>
        </p:nvSpPr>
        <p:spPr bwMode="auto">
          <a:xfrm>
            <a:off x="395288" y="5157788"/>
            <a:ext cx="1368425" cy="1079500"/>
          </a:xfrm>
          <a:prstGeom prst="flowChartMagneticDisk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7451725" y="5300663"/>
            <a:ext cx="1368425" cy="1079500"/>
          </a:xfrm>
          <a:prstGeom prst="flowChartMagneticDisk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395288" y="3213100"/>
            <a:ext cx="1439862" cy="1511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de-DE" sz="2400"/>
              <a:t>Legacy System (e.g., SAP R/2)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7380288" y="3284538"/>
            <a:ext cx="1439862" cy="1511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de-DE" sz="2400"/>
              <a:t>Legacy System (e.g., Cobol)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2051050" y="3933825"/>
            <a:ext cx="5184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9720" name="Group 24"/>
          <p:cNvGrpSpPr>
            <a:grpSpLocks/>
          </p:cNvGrpSpPr>
          <p:nvPr/>
        </p:nvGrpSpPr>
        <p:grpSpPr bwMode="auto">
          <a:xfrm>
            <a:off x="395288" y="1628775"/>
            <a:ext cx="8424862" cy="1223963"/>
            <a:chOff x="249" y="1026"/>
            <a:chExt cx="5307" cy="771"/>
          </a:xfrm>
        </p:grpSpPr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49" y="1026"/>
              <a:ext cx="907" cy="7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de-DE" sz="2400"/>
                <a:t>XML Adapter</a:t>
              </a: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4649" y="1071"/>
              <a:ext cx="907" cy="7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de-DE" sz="2400"/>
                <a:t>XML Adapter</a:t>
              </a:r>
            </a:p>
          </p:txBody>
        </p:sp>
      </p:grpSp>
      <p:sp>
        <p:nvSpPr>
          <p:cNvPr id="29711" name="Line 15"/>
          <p:cNvSpPr>
            <a:spLocks noChangeShapeType="1"/>
          </p:cNvSpPr>
          <p:nvPr/>
        </p:nvSpPr>
        <p:spPr bwMode="auto">
          <a:xfrm flipV="1">
            <a:off x="1116013" y="2781300"/>
            <a:ext cx="0" cy="43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 flipV="1">
            <a:off x="8101013" y="2852738"/>
            <a:ext cx="0" cy="43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 flipV="1">
            <a:off x="1042988" y="4724400"/>
            <a:ext cx="0" cy="4333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 flipV="1">
            <a:off x="8101013" y="4797425"/>
            <a:ext cx="0" cy="5032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9721" name="Group 25"/>
          <p:cNvGrpSpPr>
            <a:grpSpLocks/>
          </p:cNvGrpSpPr>
          <p:nvPr/>
        </p:nvGrpSpPr>
        <p:grpSpPr bwMode="auto">
          <a:xfrm>
            <a:off x="1835150" y="1628775"/>
            <a:ext cx="5545138" cy="579438"/>
            <a:chOff x="1156" y="1026"/>
            <a:chExt cx="3493" cy="365"/>
          </a:xfrm>
        </p:grpSpPr>
        <p:sp>
          <p:nvSpPr>
            <p:cNvPr id="29715" name="Line 19"/>
            <p:cNvSpPr>
              <a:spLocks noChangeShapeType="1"/>
            </p:cNvSpPr>
            <p:nvPr/>
          </p:nvSpPr>
          <p:spPr bwMode="auto">
            <a:xfrm>
              <a:off x="1156" y="1389"/>
              <a:ext cx="349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6" name="Text Box 20"/>
            <p:cNvSpPr txBox="1">
              <a:spLocks noChangeArrowheads="1"/>
            </p:cNvSpPr>
            <p:nvPr/>
          </p:nvSpPr>
          <p:spPr bwMode="auto">
            <a:xfrm>
              <a:off x="2517" y="1026"/>
              <a:ext cx="86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/>
                <a:t>XML</a:t>
              </a:r>
            </a:p>
          </p:txBody>
        </p:sp>
      </p:grp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2124075" y="2349500"/>
            <a:ext cx="489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000"/>
              <a:t>(BMECat, ebXML, RosettaNet, BizTalk, …)</a:t>
            </a:r>
          </a:p>
        </p:txBody>
      </p:sp>
      <p:grpSp>
        <p:nvGrpSpPr>
          <p:cNvPr id="29719" name="Group 23"/>
          <p:cNvGrpSpPr>
            <a:grpSpLocks/>
          </p:cNvGrpSpPr>
          <p:nvPr/>
        </p:nvGrpSpPr>
        <p:grpSpPr bwMode="auto">
          <a:xfrm>
            <a:off x="1908175" y="908050"/>
            <a:ext cx="8064500" cy="2978150"/>
            <a:chOff x="385" y="572"/>
            <a:chExt cx="5080" cy="1876"/>
          </a:xfrm>
        </p:grpSpPr>
        <p:sp>
          <p:nvSpPr>
            <p:cNvPr id="29706" name="Text Box 10"/>
            <p:cNvSpPr txBox="1">
              <a:spLocks noChangeArrowheads="1"/>
            </p:cNvSpPr>
            <p:nvPr/>
          </p:nvSpPr>
          <p:spPr bwMode="auto">
            <a:xfrm>
              <a:off x="4694" y="572"/>
              <a:ext cx="7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/>
                <a:t>Supplier</a:t>
              </a:r>
            </a:p>
          </p:txBody>
        </p:sp>
        <p:sp>
          <p:nvSpPr>
            <p:cNvPr id="29707" name="Text Box 11"/>
            <p:cNvSpPr txBox="1">
              <a:spLocks noChangeArrowheads="1"/>
            </p:cNvSpPr>
            <p:nvPr/>
          </p:nvSpPr>
          <p:spPr bwMode="auto">
            <a:xfrm>
              <a:off x="385" y="572"/>
              <a:ext cx="7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/>
                <a:t>Buyer</a:t>
              </a:r>
            </a:p>
          </p:txBody>
        </p:sp>
        <p:sp>
          <p:nvSpPr>
            <p:cNvPr id="29718" name="Text Box 22"/>
            <p:cNvSpPr txBox="1">
              <a:spLocks noChangeArrowheads="1"/>
            </p:cNvSpPr>
            <p:nvPr/>
          </p:nvSpPr>
          <p:spPr bwMode="auto">
            <a:xfrm>
              <a:off x="2517" y="2160"/>
              <a:ext cx="7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/>
                <a:t>Order</a:t>
              </a:r>
            </a:p>
          </p:txBody>
        </p:sp>
      </p:grpSp>
      <p:grpSp>
        <p:nvGrpSpPr>
          <p:cNvPr id="29724" name="Group 28"/>
          <p:cNvGrpSpPr>
            <a:grpSpLocks/>
          </p:cNvGrpSpPr>
          <p:nvPr/>
        </p:nvGrpSpPr>
        <p:grpSpPr bwMode="auto">
          <a:xfrm rot="2384916">
            <a:off x="3924300" y="3357563"/>
            <a:ext cx="1368425" cy="1223962"/>
            <a:chOff x="2290" y="2795"/>
            <a:chExt cx="862" cy="771"/>
          </a:xfrm>
        </p:grpSpPr>
        <p:sp>
          <p:nvSpPr>
            <p:cNvPr id="29722" name="Line 26"/>
            <p:cNvSpPr>
              <a:spLocks noChangeShapeType="1"/>
            </p:cNvSpPr>
            <p:nvPr/>
          </p:nvSpPr>
          <p:spPr bwMode="auto">
            <a:xfrm>
              <a:off x="2699" y="2795"/>
              <a:ext cx="0" cy="771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Line 27"/>
            <p:cNvSpPr>
              <a:spLocks noChangeShapeType="1"/>
            </p:cNvSpPr>
            <p:nvPr/>
          </p:nvSpPr>
          <p:spPr bwMode="auto">
            <a:xfrm>
              <a:off x="2290" y="3203"/>
              <a:ext cx="862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3882</Words>
  <Application>Microsoft Office PowerPoint</Application>
  <PresentationFormat>On-screen Show (4:3)</PresentationFormat>
  <Paragraphs>717</Paragraphs>
  <Slides>54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Times New Roman</vt:lpstr>
      <vt:lpstr>Arial</vt:lpstr>
      <vt:lpstr>Symbol</vt:lpstr>
      <vt:lpstr>Courier New</vt:lpstr>
      <vt:lpstr>Wingdings</vt:lpstr>
      <vt:lpstr>Comic Sans MS</vt:lpstr>
      <vt:lpstr>Standarddesign</vt:lpstr>
      <vt:lpstr>Bitmap</vt:lpstr>
      <vt:lpstr>XML for Beginners Ralf Schenkel</vt:lpstr>
      <vt:lpstr>XML is not…</vt:lpstr>
      <vt:lpstr>But then – what is it?</vt:lpstr>
      <vt:lpstr>XML by Example</vt:lpstr>
      <vt:lpstr>XML by Example</vt:lpstr>
      <vt:lpstr>XML by Example</vt:lpstr>
      <vt:lpstr>Possible Advantages of Using XML</vt:lpstr>
      <vt:lpstr>App. Scenario 1: Content Mgt.</vt:lpstr>
      <vt:lpstr>App. Scenario 2: Data Exchange</vt:lpstr>
      <vt:lpstr>App. Scenario 3: XML for Metadata</vt:lpstr>
      <vt:lpstr>App. Scenario 4: Document Markup</vt:lpstr>
      <vt:lpstr>App. Scenario 4: Document Markup</vt:lpstr>
      <vt:lpstr>XML for Beginners Part 2 – Basic XML Concepts</vt:lpstr>
      <vt:lpstr>2.1 XML Standards – an Overview</vt:lpstr>
      <vt:lpstr>2.2 XML Documents</vt:lpstr>
      <vt:lpstr>A Simple XML Document</vt:lpstr>
      <vt:lpstr>A Simple XML Document</vt:lpstr>
      <vt:lpstr>A Simple XML Document</vt:lpstr>
      <vt:lpstr>A Simple XML Document</vt:lpstr>
      <vt:lpstr>Elements in XML Documents</vt:lpstr>
      <vt:lpstr>Elements vs. Attributes</vt:lpstr>
      <vt:lpstr>XML Documents as Ordered Trees</vt:lpstr>
      <vt:lpstr>More on XML Syntax</vt:lpstr>
      <vt:lpstr>Well-Formed XML Documents</vt:lpstr>
      <vt:lpstr>Well-Formed XML Documents</vt:lpstr>
      <vt:lpstr>2.3 Namespaces</vt:lpstr>
      <vt:lpstr>Namespace Syntax</vt:lpstr>
      <vt:lpstr>Namespace Example</vt:lpstr>
      <vt:lpstr>Default Namespace</vt:lpstr>
      <vt:lpstr>XML for Beginners Part 3 – Defining XML Data Formats</vt:lpstr>
      <vt:lpstr>3.1 Document Type Definitions</vt:lpstr>
      <vt:lpstr>DTD Example: Elements</vt:lpstr>
      <vt:lpstr>Element Declarations in DTDs</vt:lpstr>
      <vt:lpstr>More on Element Declarations</vt:lpstr>
      <vt:lpstr>Attribute Declarations in DTDs</vt:lpstr>
      <vt:lpstr>Attribute Declarations in DTDs</vt:lpstr>
      <vt:lpstr>Attribute Types in DTDs</vt:lpstr>
      <vt:lpstr>Attribute Examples</vt:lpstr>
      <vt:lpstr>Attribute Examples</vt:lpstr>
      <vt:lpstr>Linking DTD and XML Docs</vt:lpstr>
      <vt:lpstr>Linking DTD and XML Docs</vt:lpstr>
      <vt:lpstr>Flaws of DTDs</vt:lpstr>
      <vt:lpstr>3.2 XML Schema Basics</vt:lpstr>
      <vt:lpstr>Simplified XML Schema Example</vt:lpstr>
      <vt:lpstr>XML for Beginners Part 4 – Querying XML Data</vt:lpstr>
      <vt:lpstr>Querying XML with XPath and XQuery</vt:lpstr>
      <vt:lpstr>4.1 XPath</vt:lpstr>
      <vt:lpstr>Elements of XPath</vt:lpstr>
      <vt:lpstr>Combining Location Steps</vt:lpstr>
      <vt:lpstr>Predicates in Location Steps</vt:lpstr>
      <vt:lpstr>XPath by Example</vt:lpstr>
      <vt:lpstr>4.2 Core Concepts of XQuery</vt:lpstr>
      <vt:lpstr>XQuery Examples</vt:lpstr>
      <vt:lpstr>Summary and Outlook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63</cp:revision>
  <dcterms:created xsi:type="dcterms:W3CDTF">1601-01-01T00:00:00Z</dcterms:created>
  <dcterms:modified xsi:type="dcterms:W3CDTF">2020-09-30T06:43:48Z</dcterms:modified>
</cp:coreProperties>
</file>