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11" r:id="rId3"/>
    <p:sldId id="257" r:id="rId4"/>
    <p:sldId id="269" r:id="rId5"/>
    <p:sldId id="258" r:id="rId6"/>
    <p:sldId id="259" r:id="rId7"/>
    <p:sldId id="309" r:id="rId8"/>
    <p:sldId id="303" r:id="rId9"/>
    <p:sldId id="304" r:id="rId10"/>
    <p:sldId id="305" r:id="rId11"/>
    <p:sldId id="306" r:id="rId12"/>
    <p:sldId id="270" r:id="rId13"/>
    <p:sldId id="271" r:id="rId14"/>
    <p:sldId id="272" r:id="rId15"/>
    <p:sldId id="274" r:id="rId16"/>
    <p:sldId id="307" r:id="rId17"/>
    <p:sldId id="275" r:id="rId18"/>
    <p:sldId id="276" r:id="rId19"/>
    <p:sldId id="277" r:id="rId20"/>
    <p:sldId id="308" r:id="rId21"/>
    <p:sldId id="278" r:id="rId22"/>
    <p:sldId id="279" r:id="rId23"/>
    <p:sldId id="280" r:id="rId24"/>
    <p:sldId id="281" r:id="rId25"/>
    <p:sldId id="283" r:id="rId26"/>
    <p:sldId id="284" r:id="rId27"/>
    <p:sldId id="285" r:id="rId28"/>
    <p:sldId id="286" r:id="rId29"/>
    <p:sldId id="287" r:id="rId30"/>
    <p:sldId id="260" r:id="rId31"/>
    <p:sldId id="310" r:id="rId32"/>
    <p:sldId id="302" r:id="rId33"/>
    <p:sldId id="262" r:id="rId34"/>
    <p:sldId id="288" r:id="rId35"/>
    <p:sldId id="289" r:id="rId36"/>
    <p:sldId id="290" r:id="rId37"/>
    <p:sldId id="291" r:id="rId38"/>
    <p:sldId id="273" r:id="rId39"/>
    <p:sldId id="292" r:id="rId40"/>
    <p:sldId id="293" r:id="rId41"/>
    <p:sldId id="294" r:id="rId42"/>
    <p:sldId id="295" r:id="rId43"/>
    <p:sldId id="296" r:id="rId44"/>
    <p:sldId id="297" r:id="rId45"/>
    <p:sldId id="301" r:id="rId46"/>
    <p:sldId id="263" r:id="rId47"/>
    <p:sldId id="298" r:id="rId48"/>
    <p:sldId id="264" r:id="rId49"/>
    <p:sldId id="265" r:id="rId50"/>
    <p:sldId id="266" r:id="rId51"/>
    <p:sldId id="267" r:id="rId52"/>
    <p:sldId id="299" r:id="rId53"/>
    <p:sldId id="300"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0" d="100"/>
          <a:sy n="80" d="100"/>
        </p:scale>
        <p:origin x="136"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2A55F8A-63FE-4C50-8A64-343BEFD3C6F6}" type="datetimeFigureOut">
              <a:rPr lang="en-US" smtClean="0"/>
              <a:t>8/23/2022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43D0DF-4DD4-443D-BA89-119046D4F419}" type="slidenum">
              <a:rPr lang="en-US" smtClean="0"/>
              <a:t>‹#›</a:t>
            </a:fld>
            <a:endParaRPr lang="en-US"/>
          </a:p>
        </p:txBody>
      </p:sp>
    </p:spTree>
    <p:extLst>
      <p:ext uri="{BB962C8B-B14F-4D97-AF65-F5344CB8AC3E}">
        <p14:creationId xmlns:p14="http://schemas.microsoft.com/office/powerpoint/2010/main" val="736447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2A55F8A-63FE-4C50-8A64-343BEFD3C6F6}" type="datetimeFigureOut">
              <a:rPr lang="en-US" smtClean="0"/>
              <a:t>8/23/2022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43D0DF-4DD4-443D-BA89-119046D4F419}" type="slidenum">
              <a:rPr lang="en-US" smtClean="0"/>
              <a:t>‹#›</a:t>
            </a:fld>
            <a:endParaRPr lang="en-US"/>
          </a:p>
        </p:txBody>
      </p:sp>
    </p:spTree>
    <p:extLst>
      <p:ext uri="{BB962C8B-B14F-4D97-AF65-F5344CB8AC3E}">
        <p14:creationId xmlns:p14="http://schemas.microsoft.com/office/powerpoint/2010/main" val="3167929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2A55F8A-63FE-4C50-8A64-343BEFD3C6F6}" type="datetimeFigureOut">
              <a:rPr lang="en-US" smtClean="0"/>
              <a:t>8/23/2022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43D0DF-4DD4-443D-BA89-119046D4F419}" type="slidenum">
              <a:rPr lang="en-US" smtClean="0"/>
              <a:t>‹#›</a:t>
            </a:fld>
            <a:endParaRPr lang="en-US"/>
          </a:p>
        </p:txBody>
      </p:sp>
    </p:spTree>
    <p:extLst>
      <p:ext uri="{BB962C8B-B14F-4D97-AF65-F5344CB8AC3E}">
        <p14:creationId xmlns:p14="http://schemas.microsoft.com/office/powerpoint/2010/main" val="3586494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2A55F8A-63FE-4C50-8A64-343BEFD3C6F6}" type="datetimeFigureOut">
              <a:rPr lang="en-US" smtClean="0"/>
              <a:t>8/23/2022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43D0DF-4DD4-443D-BA89-119046D4F419}" type="slidenum">
              <a:rPr lang="en-US" smtClean="0"/>
              <a:t>‹#›</a:t>
            </a:fld>
            <a:endParaRPr lang="en-US"/>
          </a:p>
        </p:txBody>
      </p:sp>
    </p:spTree>
    <p:extLst>
      <p:ext uri="{BB962C8B-B14F-4D97-AF65-F5344CB8AC3E}">
        <p14:creationId xmlns:p14="http://schemas.microsoft.com/office/powerpoint/2010/main" val="3218315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2A55F8A-63FE-4C50-8A64-343BEFD3C6F6}" type="datetimeFigureOut">
              <a:rPr lang="en-US" smtClean="0"/>
              <a:t>8/23/2022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43D0DF-4DD4-443D-BA89-119046D4F419}" type="slidenum">
              <a:rPr lang="en-US" smtClean="0"/>
              <a:t>‹#›</a:t>
            </a:fld>
            <a:endParaRPr lang="en-US"/>
          </a:p>
        </p:txBody>
      </p:sp>
    </p:spTree>
    <p:extLst>
      <p:ext uri="{BB962C8B-B14F-4D97-AF65-F5344CB8AC3E}">
        <p14:creationId xmlns:p14="http://schemas.microsoft.com/office/powerpoint/2010/main" val="3442826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2A55F8A-63FE-4C50-8A64-343BEFD3C6F6}" type="datetimeFigureOut">
              <a:rPr lang="en-US" smtClean="0"/>
              <a:t>8/23/2022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43D0DF-4DD4-443D-BA89-119046D4F419}" type="slidenum">
              <a:rPr lang="en-US" smtClean="0"/>
              <a:t>‹#›</a:t>
            </a:fld>
            <a:endParaRPr lang="en-US"/>
          </a:p>
        </p:txBody>
      </p:sp>
    </p:spTree>
    <p:extLst>
      <p:ext uri="{BB962C8B-B14F-4D97-AF65-F5344CB8AC3E}">
        <p14:creationId xmlns:p14="http://schemas.microsoft.com/office/powerpoint/2010/main" val="2506161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2A55F8A-63FE-4C50-8A64-343BEFD3C6F6}" type="datetimeFigureOut">
              <a:rPr lang="en-US" smtClean="0"/>
              <a:t>8/23/2022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43D0DF-4DD4-443D-BA89-119046D4F419}" type="slidenum">
              <a:rPr lang="en-US" smtClean="0"/>
              <a:t>‹#›</a:t>
            </a:fld>
            <a:endParaRPr lang="en-US"/>
          </a:p>
        </p:txBody>
      </p:sp>
    </p:spTree>
    <p:extLst>
      <p:ext uri="{BB962C8B-B14F-4D97-AF65-F5344CB8AC3E}">
        <p14:creationId xmlns:p14="http://schemas.microsoft.com/office/powerpoint/2010/main" val="3706107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2A55F8A-63FE-4C50-8A64-343BEFD3C6F6}" type="datetimeFigureOut">
              <a:rPr lang="en-US" smtClean="0"/>
              <a:t>8/23/2022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43D0DF-4DD4-443D-BA89-119046D4F419}" type="slidenum">
              <a:rPr lang="en-US" smtClean="0"/>
              <a:t>‹#›</a:t>
            </a:fld>
            <a:endParaRPr lang="en-US"/>
          </a:p>
        </p:txBody>
      </p:sp>
    </p:spTree>
    <p:extLst>
      <p:ext uri="{BB962C8B-B14F-4D97-AF65-F5344CB8AC3E}">
        <p14:creationId xmlns:p14="http://schemas.microsoft.com/office/powerpoint/2010/main" val="1893742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A55F8A-63FE-4C50-8A64-343BEFD3C6F6}" type="datetimeFigureOut">
              <a:rPr lang="en-US" smtClean="0"/>
              <a:t>8/23/2022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43D0DF-4DD4-443D-BA89-119046D4F419}" type="slidenum">
              <a:rPr lang="en-US" smtClean="0"/>
              <a:t>‹#›</a:t>
            </a:fld>
            <a:endParaRPr lang="en-US"/>
          </a:p>
        </p:txBody>
      </p:sp>
    </p:spTree>
    <p:extLst>
      <p:ext uri="{BB962C8B-B14F-4D97-AF65-F5344CB8AC3E}">
        <p14:creationId xmlns:p14="http://schemas.microsoft.com/office/powerpoint/2010/main" val="1661250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2A55F8A-63FE-4C50-8A64-343BEFD3C6F6}" type="datetimeFigureOut">
              <a:rPr lang="en-US" smtClean="0"/>
              <a:t>8/23/2022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43D0DF-4DD4-443D-BA89-119046D4F419}" type="slidenum">
              <a:rPr lang="en-US" smtClean="0"/>
              <a:t>‹#›</a:t>
            </a:fld>
            <a:endParaRPr lang="en-US"/>
          </a:p>
        </p:txBody>
      </p:sp>
    </p:spTree>
    <p:extLst>
      <p:ext uri="{BB962C8B-B14F-4D97-AF65-F5344CB8AC3E}">
        <p14:creationId xmlns:p14="http://schemas.microsoft.com/office/powerpoint/2010/main" val="831585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2A55F8A-63FE-4C50-8A64-343BEFD3C6F6}" type="datetimeFigureOut">
              <a:rPr lang="en-US" smtClean="0"/>
              <a:t>8/23/2022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43D0DF-4DD4-443D-BA89-119046D4F419}" type="slidenum">
              <a:rPr lang="en-US" smtClean="0"/>
              <a:t>‹#›</a:t>
            </a:fld>
            <a:endParaRPr lang="en-US"/>
          </a:p>
        </p:txBody>
      </p:sp>
    </p:spTree>
    <p:extLst>
      <p:ext uri="{BB962C8B-B14F-4D97-AF65-F5344CB8AC3E}">
        <p14:creationId xmlns:p14="http://schemas.microsoft.com/office/powerpoint/2010/main" val="308612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A55F8A-63FE-4C50-8A64-343BEFD3C6F6}" type="datetimeFigureOut">
              <a:rPr lang="en-US" smtClean="0"/>
              <a:t>8/23/2022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43D0DF-4DD4-443D-BA89-119046D4F419}" type="slidenum">
              <a:rPr lang="en-US" smtClean="0"/>
              <a:t>‹#›</a:t>
            </a:fld>
            <a:endParaRPr lang="en-US"/>
          </a:p>
        </p:txBody>
      </p:sp>
    </p:spTree>
    <p:extLst>
      <p:ext uri="{BB962C8B-B14F-4D97-AF65-F5344CB8AC3E}">
        <p14:creationId xmlns:p14="http://schemas.microsoft.com/office/powerpoint/2010/main" val="15863052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Module II</a:t>
            </a:r>
          </a:p>
        </p:txBody>
      </p:sp>
      <p:sp>
        <p:nvSpPr>
          <p:cNvPr id="3" name="Subtitle 2"/>
          <p:cNvSpPr>
            <a:spLocks noGrp="1"/>
          </p:cNvSpPr>
          <p:nvPr>
            <p:ph type="subTitle" idx="1"/>
          </p:nvPr>
        </p:nvSpPr>
        <p:spPr/>
        <p:txBody>
          <a:bodyPr>
            <a:normAutofit/>
          </a:bodyPr>
          <a:lstStyle/>
          <a:p>
            <a:r>
              <a:rPr lang="en-US" sz="4800" dirty="0"/>
              <a:t>Extreme Programming</a:t>
            </a:r>
          </a:p>
        </p:txBody>
      </p:sp>
    </p:spTree>
    <p:extLst>
      <p:ext uri="{BB962C8B-B14F-4D97-AF65-F5344CB8AC3E}">
        <p14:creationId xmlns:p14="http://schemas.microsoft.com/office/powerpoint/2010/main" val="3160155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3899" y="491319"/>
            <a:ext cx="11039901" cy="5685644"/>
          </a:xfrm>
        </p:spPr>
        <p:txBody>
          <a:bodyPr/>
          <a:lstStyle/>
          <a:p>
            <a:r>
              <a:rPr lang="en-US" b="1" dirty="0"/>
              <a:t>The Tracker</a:t>
            </a:r>
          </a:p>
          <a:p>
            <a:r>
              <a:rPr lang="en-US" dirty="0"/>
              <a:t>Some teams may have a tracker as part of their team. </a:t>
            </a:r>
          </a:p>
          <a:p>
            <a:r>
              <a:rPr lang="en-US" dirty="0"/>
              <a:t>This is often </a:t>
            </a:r>
            <a:r>
              <a:rPr lang="en-US" dirty="0">
                <a:solidFill>
                  <a:srgbClr val="FF0000"/>
                </a:solidFill>
              </a:rPr>
              <a:t>one of the developers </a:t>
            </a:r>
            <a:r>
              <a:rPr lang="en-US" dirty="0"/>
              <a:t>who spends part of their time each week filling this extra role. </a:t>
            </a:r>
          </a:p>
          <a:p>
            <a:r>
              <a:rPr lang="en-US" dirty="0"/>
              <a:t>The main purpose of this role is to keep track of relevant metrics that the team feels necessary to track their progress and to </a:t>
            </a:r>
            <a:r>
              <a:rPr lang="en-US" dirty="0">
                <a:solidFill>
                  <a:srgbClr val="FF0000"/>
                </a:solidFill>
              </a:rPr>
              <a:t>identify areas for improvement. </a:t>
            </a:r>
          </a:p>
          <a:p>
            <a:r>
              <a:rPr lang="en-US" dirty="0"/>
              <a:t>Key metrics that your team may track include </a:t>
            </a:r>
            <a:r>
              <a:rPr lang="en-US" dirty="0">
                <a:solidFill>
                  <a:srgbClr val="FF0000"/>
                </a:solidFill>
              </a:rPr>
              <a:t>velocity, reasons for changes to velocity, amount of overtime worked, and passing and failing tests.</a:t>
            </a:r>
          </a:p>
          <a:p>
            <a:endParaRPr lang="en-US" dirty="0"/>
          </a:p>
        </p:txBody>
      </p:sp>
    </p:spTree>
    <p:extLst>
      <p:ext uri="{BB962C8B-B14F-4D97-AF65-F5344CB8AC3E}">
        <p14:creationId xmlns:p14="http://schemas.microsoft.com/office/powerpoint/2010/main" val="819297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319" y="177421"/>
            <a:ext cx="10862481" cy="5999542"/>
          </a:xfrm>
        </p:spPr>
        <p:txBody>
          <a:bodyPr/>
          <a:lstStyle/>
          <a:p>
            <a:r>
              <a:rPr lang="en-US" b="1" dirty="0">
                <a:solidFill>
                  <a:srgbClr val="FF0000"/>
                </a:solidFill>
              </a:rPr>
              <a:t>Trainer(coach):</a:t>
            </a:r>
          </a:p>
          <a:p>
            <a:r>
              <a:rPr lang="en-US" dirty="0"/>
              <a:t>This is usually an </a:t>
            </a:r>
            <a:r>
              <a:rPr lang="en-US" dirty="0">
                <a:solidFill>
                  <a:srgbClr val="FF0000"/>
                </a:solidFill>
              </a:rPr>
              <a:t>outside consultant </a:t>
            </a:r>
            <a:r>
              <a:rPr lang="en-US" dirty="0"/>
              <a:t>or </a:t>
            </a:r>
            <a:r>
              <a:rPr lang="en-US" dirty="0">
                <a:solidFill>
                  <a:srgbClr val="FF0000"/>
                </a:solidFill>
              </a:rPr>
              <a:t>someone from your organization </a:t>
            </a:r>
            <a:r>
              <a:rPr lang="en-US" dirty="0"/>
              <a:t>who has used XP before and is included in your team to help mentor the other team members on the XP Practices and to help your team maintain your self-discipline.</a:t>
            </a:r>
          </a:p>
          <a:p>
            <a:r>
              <a:rPr lang="en-US" dirty="0"/>
              <a:t>The main value of the coach is that they have gone through it before and can </a:t>
            </a:r>
            <a:r>
              <a:rPr lang="en-US" dirty="0">
                <a:solidFill>
                  <a:srgbClr val="FF0000"/>
                </a:solidFill>
              </a:rPr>
              <a:t>help your team avoid mistakes </a:t>
            </a:r>
            <a:r>
              <a:rPr lang="en-US" dirty="0"/>
              <a:t>that most new teams make.</a:t>
            </a:r>
          </a:p>
          <a:p>
            <a:endParaRPr lang="en-US" dirty="0"/>
          </a:p>
        </p:txBody>
      </p:sp>
    </p:spTree>
    <p:extLst>
      <p:ext uri="{BB962C8B-B14F-4D97-AF65-F5344CB8AC3E}">
        <p14:creationId xmlns:p14="http://schemas.microsoft.com/office/powerpoint/2010/main" val="1577588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7383" y="326571"/>
            <a:ext cx="11066417" cy="5850392"/>
          </a:xfrm>
        </p:spPr>
        <p:txBody>
          <a:bodyPr>
            <a:normAutofit lnSpcReduction="10000"/>
          </a:bodyPr>
          <a:lstStyle/>
          <a:p>
            <a:pPr marL="0" indent="0">
              <a:buNone/>
            </a:pPr>
            <a:r>
              <a:rPr lang="en-US" b="1" dirty="0"/>
              <a:t>1. </a:t>
            </a:r>
            <a:r>
              <a:rPr lang="en-US" b="1" dirty="0">
                <a:solidFill>
                  <a:srgbClr val="FF0000"/>
                </a:solidFill>
              </a:rPr>
              <a:t>Planning an XP project</a:t>
            </a:r>
          </a:p>
          <a:p>
            <a:r>
              <a:rPr lang="en-US" dirty="0"/>
              <a:t>Planning is core to XP</a:t>
            </a:r>
          </a:p>
          <a:p>
            <a:pPr marL="0" indent="0">
              <a:buNone/>
            </a:pPr>
            <a:r>
              <a:rPr lang="en-US" b="1" u="sng" dirty="0"/>
              <a:t>Steps for planning</a:t>
            </a:r>
          </a:p>
          <a:p>
            <a:r>
              <a:rPr lang="en-US" dirty="0"/>
              <a:t>Start of making a rough plan quickly,</a:t>
            </a:r>
          </a:p>
          <a:p>
            <a:r>
              <a:rPr lang="en-US" dirty="0"/>
              <a:t> plan is gradually refined, </a:t>
            </a:r>
          </a:p>
          <a:p>
            <a:r>
              <a:rPr lang="en-US" dirty="0"/>
              <a:t>as more information become available, and as required features change</a:t>
            </a:r>
          </a:p>
          <a:p>
            <a:pPr>
              <a:buFont typeface="Wingdings" panose="05000000000000000000" pitchFamily="2" charset="2"/>
              <a:buChar char="Ø"/>
            </a:pPr>
            <a:r>
              <a:rPr lang="en-US" b="1" dirty="0"/>
              <a:t>Plan for now</a:t>
            </a:r>
            <a:r>
              <a:rPr lang="en-US" dirty="0"/>
              <a:t>: do the planning need for the next release</a:t>
            </a:r>
          </a:p>
          <a:p>
            <a:pPr>
              <a:buFont typeface="Wingdings" panose="05000000000000000000" pitchFamily="2" charset="2"/>
              <a:buChar char="Ø"/>
            </a:pPr>
            <a:r>
              <a:rPr lang="en-US" b="1" dirty="0"/>
              <a:t>Responsibility</a:t>
            </a:r>
            <a:r>
              <a:rPr lang="en-US" dirty="0"/>
              <a:t>: developers feel that the plan is as much as theirs as it is managers.</a:t>
            </a:r>
          </a:p>
          <a:p>
            <a:pPr>
              <a:buFont typeface="Wingdings" panose="05000000000000000000" pitchFamily="2" charset="2"/>
              <a:buChar char="Ø"/>
            </a:pPr>
            <a:r>
              <a:rPr lang="en-US" b="1" dirty="0"/>
              <a:t>Dependencies</a:t>
            </a:r>
            <a:r>
              <a:rPr lang="en-US" dirty="0"/>
              <a:t>: you should </a:t>
            </a:r>
            <a:r>
              <a:rPr lang="en-US" dirty="0">
                <a:solidFill>
                  <a:srgbClr val="FF0000"/>
                </a:solidFill>
              </a:rPr>
              <a:t>ignore the dependencies </a:t>
            </a:r>
            <a:r>
              <a:rPr lang="en-US" dirty="0"/>
              <a:t>between parts</a:t>
            </a:r>
          </a:p>
          <a:p>
            <a:pPr marL="0" indent="0">
              <a:buNone/>
            </a:pPr>
            <a:r>
              <a:rPr lang="en-US" dirty="0"/>
              <a:t>    Should give highest business priorities first</a:t>
            </a:r>
          </a:p>
          <a:p>
            <a:pPr>
              <a:buFont typeface="Wingdings" panose="05000000000000000000" pitchFamily="2" charset="2"/>
              <a:buChar char="Ø"/>
            </a:pPr>
            <a:r>
              <a:rPr lang="en-US" b="1" dirty="0"/>
              <a:t>Simplicity: </a:t>
            </a:r>
            <a:r>
              <a:rPr lang="en-US" dirty="0"/>
              <a:t>keep things as  simple as possible</a:t>
            </a:r>
          </a:p>
          <a:p>
            <a:endParaRPr lang="en-US" dirty="0"/>
          </a:p>
        </p:txBody>
      </p:sp>
    </p:spTree>
    <p:extLst>
      <p:ext uri="{BB962C8B-B14F-4D97-AF65-F5344CB8AC3E}">
        <p14:creationId xmlns:p14="http://schemas.microsoft.com/office/powerpoint/2010/main" val="2324336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4137" y="587829"/>
            <a:ext cx="10909663" cy="5589135"/>
          </a:xfrm>
        </p:spPr>
        <p:txBody>
          <a:bodyPr>
            <a:normAutofit/>
          </a:bodyPr>
          <a:lstStyle/>
          <a:p>
            <a:pPr marL="0" indent="0">
              <a:buNone/>
            </a:pPr>
            <a:r>
              <a:rPr lang="en-US" b="1" u="sng" dirty="0"/>
              <a:t>Planning in detail</a:t>
            </a:r>
            <a:r>
              <a:rPr lang="en-US" dirty="0"/>
              <a:t>:-The planning game relies on user (customer) stories to drive the iterations of the project</a:t>
            </a:r>
          </a:p>
          <a:p>
            <a:pPr marL="0" indent="0">
              <a:buNone/>
            </a:pPr>
            <a:r>
              <a:rPr lang="en-US" i="1" dirty="0"/>
              <a:t>the primary output of the Business Game is the plan, </a:t>
            </a:r>
          </a:p>
          <a:p>
            <a:r>
              <a:rPr lang="en-US" dirty="0"/>
              <a:t>It allows customers to make business decisions,</a:t>
            </a:r>
          </a:p>
          <a:p>
            <a:r>
              <a:rPr lang="en-US" dirty="0"/>
              <a:t> allows developers to make technical decisions. </a:t>
            </a:r>
          </a:p>
          <a:p>
            <a:pPr marL="0" indent="0">
              <a:buNone/>
            </a:pPr>
            <a:r>
              <a:rPr lang="en-US" dirty="0"/>
              <a:t>Within this framework </a:t>
            </a:r>
            <a:r>
              <a:rPr lang="en-US" b="1" dirty="0"/>
              <a:t>the customer determines:</a:t>
            </a:r>
          </a:p>
          <a:p>
            <a:r>
              <a:rPr lang="en-US" b="1" dirty="0"/>
              <a:t>Scope </a:t>
            </a:r>
            <a:r>
              <a:rPr lang="en-US" dirty="0"/>
              <a:t>– what is in and out of the system.</a:t>
            </a:r>
          </a:p>
          <a:p>
            <a:r>
              <a:rPr lang="en-US" dirty="0"/>
              <a:t> </a:t>
            </a:r>
            <a:r>
              <a:rPr lang="en-US" b="1" dirty="0"/>
              <a:t>Priority </a:t>
            </a:r>
            <a:r>
              <a:rPr lang="en-US" dirty="0"/>
              <a:t>– what is more important, less important, must haves and nice to haves, etc.</a:t>
            </a:r>
          </a:p>
          <a:p>
            <a:r>
              <a:rPr lang="en-US" dirty="0"/>
              <a:t> </a:t>
            </a:r>
            <a:r>
              <a:rPr lang="en-US" b="1" dirty="0"/>
              <a:t>Composition of releases </a:t>
            </a:r>
            <a:r>
              <a:rPr lang="en-US" dirty="0"/>
              <a:t>– what will be in each release.</a:t>
            </a:r>
          </a:p>
          <a:p>
            <a:r>
              <a:rPr lang="en-US" dirty="0"/>
              <a:t> </a:t>
            </a:r>
            <a:r>
              <a:rPr lang="en-US" b="1" dirty="0"/>
              <a:t>Release dates</a:t>
            </a:r>
          </a:p>
          <a:p>
            <a:endParaRPr lang="en-US" dirty="0"/>
          </a:p>
          <a:p>
            <a:endParaRPr lang="en-US" dirty="0"/>
          </a:p>
        </p:txBody>
      </p:sp>
    </p:spTree>
    <p:extLst>
      <p:ext uri="{BB962C8B-B14F-4D97-AF65-F5344CB8AC3E}">
        <p14:creationId xmlns:p14="http://schemas.microsoft.com/office/powerpoint/2010/main" val="31693697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0890" y="326572"/>
            <a:ext cx="10752909" cy="5850392"/>
          </a:xfrm>
        </p:spPr>
        <p:txBody>
          <a:bodyPr>
            <a:normAutofit lnSpcReduction="10000"/>
          </a:bodyPr>
          <a:lstStyle/>
          <a:p>
            <a:r>
              <a:rPr lang="en-US" dirty="0"/>
              <a:t> </a:t>
            </a:r>
            <a:r>
              <a:rPr lang="en-US" b="1" dirty="0"/>
              <a:t>the development team decides</a:t>
            </a:r>
          </a:p>
          <a:p>
            <a:r>
              <a:rPr lang="en-US" dirty="0"/>
              <a:t>Estimates of how long various features will take. </a:t>
            </a:r>
          </a:p>
          <a:p>
            <a:r>
              <a:rPr lang="en-US" dirty="0"/>
              <a:t> Consequences of using a particular technology, </a:t>
            </a:r>
          </a:p>
          <a:p>
            <a:r>
              <a:rPr lang="en-US" dirty="0"/>
              <a:t>for example,</a:t>
            </a:r>
          </a:p>
          <a:p>
            <a:pPr marL="0" indent="0">
              <a:buNone/>
            </a:pPr>
            <a:r>
              <a:rPr lang="en-US" dirty="0"/>
              <a:t> Linux Vs Microsoft Windows XP</a:t>
            </a:r>
          </a:p>
          <a:p>
            <a:pPr marL="0" indent="0">
              <a:buNone/>
            </a:pPr>
            <a:r>
              <a:rPr lang="en-US" dirty="0"/>
              <a:t>           Java Vs C#</a:t>
            </a:r>
          </a:p>
          <a:p>
            <a:r>
              <a:rPr lang="en-US" dirty="0"/>
              <a:t>  Team and Project Organization (e.g. the organization of the tasks)</a:t>
            </a:r>
          </a:p>
          <a:p>
            <a:r>
              <a:rPr lang="en-US" dirty="0"/>
              <a:t> Risks associated with different features (</a:t>
            </a:r>
            <a:r>
              <a:rPr lang="en-US" dirty="0" err="1"/>
              <a:t>e.g.will</a:t>
            </a:r>
            <a:r>
              <a:rPr lang="en-US" dirty="0"/>
              <a:t> MySQL provide the required level of performance or should an Oracle database be used).</a:t>
            </a:r>
          </a:p>
          <a:p>
            <a:r>
              <a:rPr lang="en-US" dirty="0"/>
              <a:t> Detailed </a:t>
            </a:r>
            <a:r>
              <a:rPr lang="en-US" dirty="0">
                <a:solidFill>
                  <a:srgbClr val="FF0000"/>
                </a:solidFill>
              </a:rPr>
              <a:t>scheduling–which features are to be done when and in what order</a:t>
            </a:r>
            <a:r>
              <a:rPr lang="en-US" dirty="0"/>
              <a:t>. This involves balancing the technical risks (which will beneﬁt from being addressed early on) with the business priorities that may be more important to the end user.</a:t>
            </a:r>
          </a:p>
        </p:txBody>
      </p:sp>
    </p:spTree>
    <p:extLst>
      <p:ext uri="{BB962C8B-B14F-4D97-AF65-F5344CB8AC3E}">
        <p14:creationId xmlns:p14="http://schemas.microsoft.com/office/powerpoint/2010/main" val="1896900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8011" y="352697"/>
            <a:ext cx="10935789" cy="5824266"/>
          </a:xfrm>
        </p:spPr>
        <p:txBody>
          <a:bodyPr/>
          <a:lstStyle/>
          <a:p>
            <a:pPr marL="0" indent="0">
              <a:buNone/>
            </a:pPr>
            <a:r>
              <a:rPr lang="en-US" b="1" dirty="0"/>
              <a:t>Planning game is comprised of 2 players</a:t>
            </a:r>
          </a:p>
          <a:p>
            <a:r>
              <a:rPr lang="en-US" b="1" dirty="0"/>
              <a:t>Business</a:t>
            </a:r>
            <a:r>
              <a:rPr lang="en-US" dirty="0"/>
              <a:t>: made up of people can make decision about </a:t>
            </a:r>
            <a:r>
              <a:rPr lang="en-US" dirty="0">
                <a:solidFill>
                  <a:srgbClr val="FF0000"/>
                </a:solidFill>
              </a:rPr>
              <a:t>what the system should do</a:t>
            </a:r>
          </a:p>
          <a:p>
            <a:r>
              <a:rPr lang="en-US" b="1" dirty="0"/>
              <a:t>Development</a:t>
            </a:r>
            <a:r>
              <a:rPr lang="en-US" dirty="0"/>
              <a:t>: made up of those </a:t>
            </a:r>
            <a:r>
              <a:rPr lang="en-US" dirty="0">
                <a:solidFill>
                  <a:srgbClr val="FF0000"/>
                </a:solidFill>
              </a:rPr>
              <a:t>who will be involved in implementing the system</a:t>
            </a:r>
          </a:p>
          <a:p>
            <a:pPr marL="0" indent="0">
              <a:buNone/>
            </a:pPr>
            <a:r>
              <a:rPr lang="en-US" b="1" dirty="0"/>
              <a:t>Game has 3 phases through which the play proceeds</a:t>
            </a:r>
          </a:p>
          <a:p>
            <a:pPr>
              <a:buFont typeface="Wingdings" panose="05000000000000000000" pitchFamily="2" charset="2"/>
              <a:buChar char="Ø"/>
            </a:pPr>
            <a:r>
              <a:rPr lang="en-US" dirty="0"/>
              <a:t>Exploration phase</a:t>
            </a:r>
          </a:p>
          <a:p>
            <a:pPr>
              <a:buFont typeface="Wingdings" panose="05000000000000000000" pitchFamily="2" charset="2"/>
              <a:buChar char="Ø"/>
            </a:pPr>
            <a:r>
              <a:rPr lang="en-US" dirty="0"/>
              <a:t>Commitment phase</a:t>
            </a:r>
          </a:p>
          <a:p>
            <a:pPr>
              <a:buFont typeface="Wingdings" panose="05000000000000000000" pitchFamily="2" charset="2"/>
              <a:buChar char="Ø"/>
            </a:pPr>
            <a:r>
              <a:rPr lang="en-US" dirty="0"/>
              <a:t>Steering phase</a:t>
            </a:r>
          </a:p>
        </p:txBody>
      </p:sp>
    </p:spTree>
    <p:extLst>
      <p:ext uri="{BB962C8B-B14F-4D97-AF65-F5344CB8AC3E}">
        <p14:creationId xmlns:p14="http://schemas.microsoft.com/office/powerpoint/2010/main" val="35795477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5539" y="477672"/>
            <a:ext cx="10793045" cy="5759355"/>
          </a:xfrm>
        </p:spPr>
      </p:pic>
    </p:spTree>
    <p:extLst>
      <p:ext uri="{BB962C8B-B14F-4D97-AF65-F5344CB8AC3E}">
        <p14:creationId xmlns:p14="http://schemas.microsoft.com/office/powerpoint/2010/main" val="41075084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949" y="143691"/>
            <a:ext cx="10948851" cy="6033272"/>
          </a:xfrm>
        </p:spPr>
        <p:txBody>
          <a:bodyPr/>
          <a:lstStyle/>
          <a:p>
            <a:r>
              <a:rPr lang="en-US" b="1" dirty="0"/>
              <a:t>Elaboration phase:-</a:t>
            </a:r>
          </a:p>
          <a:p>
            <a:r>
              <a:rPr lang="en-US" dirty="0"/>
              <a:t> These phases help to identify </a:t>
            </a:r>
            <a:r>
              <a:rPr lang="en-US" dirty="0">
                <a:solidFill>
                  <a:srgbClr val="FF0000"/>
                </a:solidFill>
              </a:rPr>
              <a:t>what the system needs to do</a:t>
            </a:r>
            <a:r>
              <a:rPr lang="en-US" dirty="0"/>
              <a:t>. It is compressed of the following steps:</a:t>
            </a:r>
          </a:p>
          <a:p>
            <a:r>
              <a:rPr lang="en-US" b="1" dirty="0"/>
              <a:t>Write a story</a:t>
            </a:r>
            <a:r>
              <a:rPr lang="en-US" dirty="0"/>
              <a:t>–the business writes a user story describing some behavior required of the system.</a:t>
            </a:r>
          </a:p>
          <a:p>
            <a:r>
              <a:rPr lang="en-US" dirty="0"/>
              <a:t> </a:t>
            </a:r>
            <a:r>
              <a:rPr lang="en-US" b="1" dirty="0"/>
              <a:t>Estimate a story</a:t>
            </a:r>
            <a:r>
              <a:rPr lang="en-US" dirty="0"/>
              <a:t>–development estimates how long the story will take to implement. If they cannot estimate the story or the story seems too big then they can ask for clariﬁcation or break the story up into smaller chunks. </a:t>
            </a:r>
          </a:p>
          <a:p>
            <a:r>
              <a:rPr lang="en-US" b="1" dirty="0"/>
              <a:t>Break a story up </a:t>
            </a:r>
            <a:r>
              <a:rPr lang="en-US" dirty="0"/>
              <a:t>– the business must break a story down into small chunks if required.</a:t>
            </a:r>
          </a:p>
          <a:p>
            <a:endParaRPr lang="en-US" dirty="0"/>
          </a:p>
        </p:txBody>
      </p:sp>
    </p:spTree>
    <p:extLst>
      <p:ext uri="{BB962C8B-B14F-4D97-AF65-F5344CB8AC3E}">
        <p14:creationId xmlns:p14="http://schemas.microsoft.com/office/powerpoint/2010/main" val="42612297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8194" y="117566"/>
            <a:ext cx="11639006" cy="6059397"/>
          </a:xfrm>
        </p:spPr>
        <p:txBody>
          <a:bodyPr>
            <a:normAutofit/>
          </a:bodyPr>
          <a:lstStyle/>
          <a:p>
            <a:r>
              <a:rPr lang="en-US" b="1" dirty="0"/>
              <a:t>Commitment Phase :</a:t>
            </a:r>
            <a:r>
              <a:rPr lang="en-US" dirty="0"/>
              <a:t>This phase allows business to </a:t>
            </a:r>
            <a:r>
              <a:rPr lang="en-US" dirty="0">
                <a:solidFill>
                  <a:srgbClr val="FF0000"/>
                </a:solidFill>
              </a:rPr>
              <a:t>determine the scope of the release and when that release will occur</a:t>
            </a:r>
            <a:r>
              <a:rPr lang="en-US" dirty="0"/>
              <a:t>(based on information provided by development and business).</a:t>
            </a:r>
          </a:p>
          <a:p>
            <a:pPr marL="0" indent="0">
              <a:buNone/>
            </a:pPr>
            <a:r>
              <a:rPr lang="en-US" dirty="0"/>
              <a:t>The steps within the commitment phase are:</a:t>
            </a:r>
          </a:p>
          <a:p>
            <a:r>
              <a:rPr lang="en-US" b="1" dirty="0"/>
              <a:t>Sort by value </a:t>
            </a:r>
            <a:r>
              <a:rPr lang="en-US" dirty="0"/>
              <a:t>– business must sort the stories (written on index cards) into three plies (1) must have, (2) should have and (3) nice to have. This is effectively applying a </a:t>
            </a:r>
            <a:r>
              <a:rPr lang="en-US" i="1" dirty="0"/>
              <a:t>relative priority </a:t>
            </a:r>
            <a:r>
              <a:rPr lang="en-US" dirty="0"/>
              <a:t>to each story. </a:t>
            </a:r>
          </a:p>
          <a:p>
            <a:r>
              <a:rPr lang="en-US" b="1" dirty="0"/>
              <a:t>Sort by risk–</a:t>
            </a:r>
            <a:r>
              <a:rPr lang="en-US" dirty="0"/>
              <a:t>Development now sorts the stories into three further piles(1)stories that can be </a:t>
            </a:r>
            <a:r>
              <a:rPr lang="en-US" i="1" dirty="0"/>
              <a:t>estimated precisely</a:t>
            </a:r>
            <a:r>
              <a:rPr lang="en-US" dirty="0"/>
              <a:t>, (2) stories that can be </a:t>
            </a:r>
            <a:r>
              <a:rPr lang="en-US" i="1" dirty="0"/>
              <a:t>estimated roughly </a:t>
            </a:r>
            <a:r>
              <a:rPr lang="en-US" dirty="0"/>
              <a:t>and (3) stories that </a:t>
            </a:r>
            <a:r>
              <a:rPr lang="en-US" i="1" dirty="0"/>
              <a:t>can’t be estimated</a:t>
            </a:r>
            <a:r>
              <a:rPr lang="en-US" dirty="0"/>
              <a:t>. </a:t>
            </a:r>
          </a:p>
          <a:p>
            <a:r>
              <a:rPr lang="en-US" b="1" dirty="0"/>
              <a:t>Set velocity </a:t>
            </a:r>
            <a:r>
              <a:rPr lang="en-US" dirty="0"/>
              <a:t>– development indicates how quickly they will be able to achieve the estimates (which have been made in an idealized type of time).</a:t>
            </a:r>
          </a:p>
          <a:p>
            <a:r>
              <a:rPr lang="en-US" dirty="0"/>
              <a:t> </a:t>
            </a:r>
            <a:r>
              <a:rPr lang="en-US" b="1" dirty="0"/>
              <a:t>Choose scope </a:t>
            </a:r>
            <a:r>
              <a:rPr lang="en-US" dirty="0"/>
              <a:t>– Business selects which user stories will be in the next release</a:t>
            </a:r>
          </a:p>
        </p:txBody>
      </p:sp>
    </p:spTree>
    <p:extLst>
      <p:ext uri="{BB962C8B-B14F-4D97-AF65-F5344CB8AC3E}">
        <p14:creationId xmlns:p14="http://schemas.microsoft.com/office/powerpoint/2010/main" val="32811168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1" y="600892"/>
            <a:ext cx="10988040" cy="5576072"/>
          </a:xfrm>
        </p:spPr>
        <p:txBody>
          <a:bodyPr>
            <a:normAutofit lnSpcReduction="10000"/>
          </a:bodyPr>
          <a:lstStyle/>
          <a:p>
            <a:r>
              <a:rPr lang="en-US" b="1" dirty="0"/>
              <a:t>Steering Phase: </a:t>
            </a:r>
            <a:r>
              <a:rPr lang="en-US" dirty="0"/>
              <a:t>The purpose of the steering phase is </a:t>
            </a:r>
            <a:r>
              <a:rPr lang="en-US" dirty="0">
                <a:solidFill>
                  <a:srgbClr val="FF0000"/>
                </a:solidFill>
              </a:rPr>
              <a:t>to allow the plan to be updated as things change</a:t>
            </a:r>
            <a:r>
              <a:rPr lang="en-US" dirty="0"/>
              <a:t> over time due to</a:t>
            </a:r>
          </a:p>
          <a:p>
            <a:pPr>
              <a:buFont typeface="Wingdings" panose="05000000000000000000" pitchFamily="2" charset="2"/>
              <a:buChar char="Ø"/>
            </a:pPr>
            <a:r>
              <a:rPr lang="en-US" dirty="0"/>
              <a:t>Changing requirements</a:t>
            </a:r>
          </a:p>
          <a:p>
            <a:pPr>
              <a:buFont typeface="Wingdings" panose="05000000000000000000" pitchFamily="2" charset="2"/>
              <a:buChar char="Ø"/>
            </a:pPr>
            <a:r>
              <a:rPr lang="en-US" dirty="0"/>
              <a:t>New requirements</a:t>
            </a:r>
          </a:p>
          <a:p>
            <a:pPr>
              <a:buFont typeface="Wingdings" panose="05000000000000000000" pitchFamily="2" charset="2"/>
              <a:buChar char="Ø"/>
            </a:pPr>
            <a:r>
              <a:rPr lang="en-US" dirty="0"/>
              <a:t>Changing priorities</a:t>
            </a:r>
          </a:p>
          <a:p>
            <a:pPr>
              <a:buFont typeface="Wingdings" panose="05000000000000000000" pitchFamily="2" charset="2"/>
              <a:buChar char="Ø"/>
            </a:pPr>
            <a:r>
              <a:rPr lang="en-US" dirty="0"/>
              <a:t>Incorrect estimates</a:t>
            </a:r>
          </a:p>
          <a:p>
            <a:pPr>
              <a:buFont typeface="Wingdings" panose="05000000000000000000" pitchFamily="2" charset="2"/>
              <a:buChar char="Ø"/>
            </a:pPr>
            <a:r>
              <a:rPr lang="en-US" dirty="0"/>
              <a:t>Changing resources</a:t>
            </a:r>
          </a:p>
          <a:p>
            <a:pPr marL="0" indent="0">
              <a:buNone/>
            </a:pPr>
            <a:r>
              <a:rPr lang="en-US" b="1" dirty="0"/>
              <a:t>The steps in the steering phase are</a:t>
            </a:r>
            <a:r>
              <a:rPr lang="en-US" dirty="0"/>
              <a:t>:</a:t>
            </a:r>
          </a:p>
          <a:p>
            <a:pPr>
              <a:buFont typeface="Wingdings" panose="05000000000000000000" pitchFamily="2" charset="2"/>
              <a:buChar char="Ø"/>
            </a:pPr>
            <a:r>
              <a:rPr lang="en-US" dirty="0"/>
              <a:t>Iteration planning</a:t>
            </a:r>
          </a:p>
          <a:p>
            <a:pPr>
              <a:buFont typeface="Wingdings" panose="05000000000000000000" pitchFamily="2" charset="2"/>
              <a:buChar char="Ø"/>
            </a:pPr>
            <a:r>
              <a:rPr lang="en-US" dirty="0"/>
              <a:t>Project Recovery</a:t>
            </a:r>
          </a:p>
          <a:p>
            <a:pPr>
              <a:buFont typeface="Wingdings" panose="05000000000000000000" pitchFamily="2" charset="2"/>
              <a:buChar char="Ø"/>
            </a:pPr>
            <a:r>
              <a:rPr lang="en-US" dirty="0"/>
              <a:t>Identifying New story</a:t>
            </a:r>
          </a:p>
          <a:p>
            <a:pPr>
              <a:buFont typeface="Wingdings" panose="05000000000000000000" pitchFamily="2" charset="2"/>
              <a:buChar char="Ø"/>
            </a:pPr>
            <a:r>
              <a:rPr lang="en-US" dirty="0"/>
              <a:t>Project Re-estimation</a:t>
            </a:r>
          </a:p>
        </p:txBody>
      </p:sp>
    </p:spTree>
    <p:extLst>
      <p:ext uri="{BB962C8B-B14F-4D97-AF65-F5344CB8AC3E}">
        <p14:creationId xmlns:p14="http://schemas.microsoft.com/office/powerpoint/2010/main" val="3509978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3645E-F005-2D5F-2B06-E1426455C392}"/>
              </a:ext>
            </a:extLst>
          </p:cNvPr>
          <p:cNvSpPr>
            <a:spLocks noGrp="1"/>
          </p:cNvSpPr>
          <p:nvPr>
            <p:ph type="title"/>
          </p:nvPr>
        </p:nvSpPr>
        <p:spPr/>
        <p:txBody>
          <a:bodyPr/>
          <a:lstStyle/>
          <a:p>
            <a:r>
              <a:rPr lang="en-IN" dirty="0"/>
              <a:t>syllabus</a:t>
            </a:r>
          </a:p>
        </p:txBody>
      </p:sp>
      <p:sp>
        <p:nvSpPr>
          <p:cNvPr id="3" name="Content Placeholder 2">
            <a:extLst>
              <a:ext uri="{FF2B5EF4-FFF2-40B4-BE49-F238E27FC236}">
                <a16:creationId xmlns:a16="http://schemas.microsoft.com/office/drawing/2014/main" id="{5FAC0849-C3C5-0B94-AA0F-8018D57E2F95}"/>
              </a:ext>
            </a:extLst>
          </p:cNvPr>
          <p:cNvSpPr>
            <a:spLocks noGrp="1"/>
          </p:cNvSpPr>
          <p:nvPr>
            <p:ph idx="1"/>
          </p:nvPr>
        </p:nvSpPr>
        <p:spPr/>
        <p:txBody>
          <a:bodyPr/>
          <a:lstStyle/>
          <a:p>
            <a:pPr>
              <a:lnSpc>
                <a:spcPct val="107000"/>
              </a:lnSpc>
              <a:spcAft>
                <a:spcPts val="800"/>
              </a:spcAft>
            </a:pPr>
            <a:r>
              <a:rPr lang="en-IN" sz="2800" dirty="0">
                <a:effectLst/>
                <a:latin typeface="Calibri" panose="020F0502020204030204" pitchFamily="34" charset="0"/>
                <a:ea typeface="Calibri" panose="020F0502020204030204" pitchFamily="34" charset="0"/>
                <a:cs typeface="Times New Roman" panose="02020603050405020304" pitchFamily="18" charset="0"/>
              </a:rPr>
              <a:t>Extreme Programming: Introduction, core XP values, the twelve XP practices about extreme programming, planning XP projects, test first coding, making pair programming work</a:t>
            </a:r>
            <a:endParaRPr lang="en-IN" dirty="0"/>
          </a:p>
        </p:txBody>
      </p:sp>
    </p:spTree>
    <p:extLst>
      <p:ext uri="{BB962C8B-B14F-4D97-AF65-F5344CB8AC3E}">
        <p14:creationId xmlns:p14="http://schemas.microsoft.com/office/powerpoint/2010/main" val="24115481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2137" y="-288582"/>
            <a:ext cx="10194877" cy="7146581"/>
          </a:xfrm>
        </p:spPr>
      </p:pic>
    </p:spTree>
    <p:extLst>
      <p:ext uri="{BB962C8B-B14F-4D97-AF65-F5344CB8AC3E}">
        <p14:creationId xmlns:p14="http://schemas.microsoft.com/office/powerpoint/2010/main" val="37151816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9634" y="339634"/>
            <a:ext cx="11014166" cy="5837329"/>
          </a:xfrm>
        </p:spPr>
        <p:txBody>
          <a:bodyPr/>
          <a:lstStyle/>
          <a:p>
            <a:r>
              <a:rPr lang="en-US" b="1" dirty="0"/>
              <a:t>Iteration </a:t>
            </a:r>
            <a:r>
              <a:rPr lang="en-US" dirty="0"/>
              <a:t>– from each iteration the business picks the stories that will form that iteration. </a:t>
            </a:r>
          </a:p>
          <a:p>
            <a:r>
              <a:rPr lang="en-US" b="1" dirty="0"/>
              <a:t>Recovery</a:t>
            </a:r>
            <a:r>
              <a:rPr lang="en-US" dirty="0"/>
              <a:t>–if it is realized that not all the stories can be implemented for a particular iteration, then Development must ask Business to help determine </a:t>
            </a:r>
            <a:r>
              <a:rPr lang="en-US" dirty="0">
                <a:solidFill>
                  <a:srgbClr val="FF0000"/>
                </a:solidFill>
              </a:rPr>
              <a:t>which stories should remain in the iteration and which might be moved to later iterations</a:t>
            </a:r>
            <a:r>
              <a:rPr lang="en-US" dirty="0"/>
              <a:t>.</a:t>
            </a:r>
          </a:p>
          <a:p>
            <a:pPr marL="0" indent="0">
              <a:buNone/>
            </a:pPr>
            <a:r>
              <a:rPr lang="en-US" dirty="0"/>
              <a:t>    Helps to </a:t>
            </a:r>
            <a:r>
              <a:rPr lang="en-US" dirty="0">
                <a:solidFill>
                  <a:srgbClr val="FF0000"/>
                </a:solidFill>
              </a:rPr>
              <a:t>re-prioritize </a:t>
            </a:r>
            <a:r>
              <a:rPr lang="en-US" dirty="0"/>
              <a:t>the user stories</a:t>
            </a:r>
          </a:p>
          <a:p>
            <a:r>
              <a:rPr lang="en-US" b="1" dirty="0"/>
              <a:t> New Story </a:t>
            </a:r>
            <a:r>
              <a:rPr lang="en-US" dirty="0"/>
              <a:t>– if Business realizes that an important story has been omitted, then it can introduce that story to Development. This story can be estimated and the </a:t>
            </a:r>
            <a:r>
              <a:rPr lang="en-US" dirty="0">
                <a:solidFill>
                  <a:srgbClr val="FF0000"/>
                </a:solidFill>
              </a:rPr>
              <a:t>iteration re-planned</a:t>
            </a:r>
            <a:r>
              <a:rPr lang="en-US" dirty="0"/>
              <a:t>.. </a:t>
            </a:r>
          </a:p>
          <a:p>
            <a:r>
              <a:rPr lang="en-US" b="1" dirty="0"/>
              <a:t>Re-estimate</a:t>
            </a:r>
            <a:r>
              <a:rPr lang="en-US" dirty="0"/>
              <a:t>–if it is clear that the current plan was over or under optimistic, then Development can re-estimate the remaining user stories and adjust the project velocity and consider the resulting implications.</a:t>
            </a:r>
          </a:p>
          <a:p>
            <a:endParaRPr lang="en-US" dirty="0"/>
          </a:p>
          <a:p>
            <a:endParaRPr lang="en-US" dirty="0"/>
          </a:p>
        </p:txBody>
      </p:sp>
    </p:spTree>
    <p:extLst>
      <p:ext uri="{BB962C8B-B14F-4D97-AF65-F5344CB8AC3E}">
        <p14:creationId xmlns:p14="http://schemas.microsoft.com/office/powerpoint/2010/main" val="6846188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2697" y="391886"/>
            <a:ext cx="11001103" cy="5785077"/>
          </a:xfrm>
        </p:spPr>
        <p:txBody>
          <a:bodyPr/>
          <a:lstStyle/>
          <a:p>
            <a:pPr marL="0" indent="0">
              <a:buNone/>
            </a:pPr>
            <a:r>
              <a:rPr lang="en-US" b="1" dirty="0"/>
              <a:t>2.Small release</a:t>
            </a:r>
            <a:r>
              <a:rPr lang="en-US" dirty="0"/>
              <a:t>:-</a:t>
            </a:r>
          </a:p>
          <a:p>
            <a:pPr>
              <a:buFont typeface="Wingdings" panose="05000000000000000000" pitchFamily="2" charset="2"/>
              <a:buChar char="Ø"/>
            </a:pPr>
            <a:r>
              <a:rPr lang="en-US" dirty="0"/>
              <a:t>Developed system should be </a:t>
            </a:r>
            <a:r>
              <a:rPr lang="en-US" dirty="0">
                <a:solidFill>
                  <a:srgbClr val="FF0000"/>
                </a:solidFill>
              </a:rPr>
              <a:t>released often </a:t>
            </a:r>
            <a:r>
              <a:rPr lang="en-US" dirty="0"/>
              <a:t>to end users</a:t>
            </a:r>
          </a:p>
          <a:p>
            <a:pPr>
              <a:buFont typeface="Wingdings" panose="05000000000000000000" pitchFamily="2" charset="2"/>
              <a:buChar char="Ø"/>
            </a:pPr>
            <a:r>
              <a:rPr lang="en-US" dirty="0"/>
              <a:t>So the customers can provide </a:t>
            </a:r>
            <a:r>
              <a:rPr lang="en-US" dirty="0">
                <a:solidFill>
                  <a:srgbClr val="FF0000"/>
                </a:solidFill>
              </a:rPr>
              <a:t>rapid and frequent feedback </a:t>
            </a:r>
            <a:r>
              <a:rPr lang="en-US" dirty="0"/>
              <a:t>to the development team</a:t>
            </a:r>
          </a:p>
          <a:p>
            <a:pPr marL="0" indent="0">
              <a:buNone/>
            </a:pPr>
            <a:r>
              <a:rPr lang="en-US" b="1" dirty="0"/>
              <a:t>3.</a:t>
            </a:r>
            <a:r>
              <a:rPr lang="en-US" b="1" dirty="0">
                <a:solidFill>
                  <a:srgbClr val="FF0000"/>
                </a:solidFill>
              </a:rPr>
              <a:t>Simple </a:t>
            </a:r>
            <a:r>
              <a:rPr lang="en-US" b="1" dirty="0"/>
              <a:t>design</a:t>
            </a:r>
            <a:r>
              <a:rPr lang="en-US" dirty="0"/>
              <a:t>:-</a:t>
            </a:r>
          </a:p>
          <a:p>
            <a:pPr>
              <a:buFont typeface="Wingdings" panose="05000000000000000000" pitchFamily="2" charset="2"/>
              <a:buChar char="Ø"/>
            </a:pPr>
            <a:r>
              <a:rPr lang="en-US" dirty="0"/>
              <a:t>Passes all the tests available for it</a:t>
            </a:r>
          </a:p>
          <a:p>
            <a:pPr>
              <a:buFont typeface="Wingdings" panose="05000000000000000000" pitchFamily="2" charset="2"/>
              <a:buChar char="Ø"/>
            </a:pPr>
            <a:r>
              <a:rPr lang="en-US" dirty="0"/>
              <a:t>Has no duplicated logic</a:t>
            </a:r>
          </a:p>
          <a:p>
            <a:pPr>
              <a:buFont typeface="Wingdings" panose="05000000000000000000" pitchFamily="2" charset="2"/>
              <a:buChar char="Ø"/>
            </a:pPr>
            <a:r>
              <a:rPr lang="en-US" dirty="0"/>
              <a:t>Ensure all assumptions made by developers are explicit to anyone reading the code.(understandability)</a:t>
            </a:r>
          </a:p>
          <a:p>
            <a:pPr>
              <a:buFont typeface="Wingdings" panose="05000000000000000000" pitchFamily="2" charset="2"/>
              <a:buChar char="Ø"/>
            </a:pPr>
            <a:r>
              <a:rPr lang="en-US" dirty="0"/>
              <a:t>Has the fewest possible classes and methods.</a:t>
            </a:r>
          </a:p>
        </p:txBody>
      </p:sp>
    </p:spTree>
    <p:extLst>
      <p:ext uri="{BB962C8B-B14F-4D97-AF65-F5344CB8AC3E}">
        <p14:creationId xmlns:p14="http://schemas.microsoft.com/office/powerpoint/2010/main" val="3838661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2047" y="242046"/>
            <a:ext cx="11111753" cy="6615953"/>
          </a:xfrm>
        </p:spPr>
        <p:txBody>
          <a:bodyPr/>
          <a:lstStyle/>
          <a:p>
            <a:pPr marL="0" indent="0">
              <a:buNone/>
            </a:pPr>
            <a:r>
              <a:rPr lang="en-US" b="1" dirty="0"/>
              <a:t>4.Testing:-</a:t>
            </a:r>
          </a:p>
          <a:p>
            <a:pPr marL="0" indent="0">
              <a:buNone/>
            </a:pPr>
            <a:r>
              <a:rPr lang="en-US" u="sng" dirty="0">
                <a:solidFill>
                  <a:srgbClr val="FF0000"/>
                </a:solidFill>
              </a:rPr>
              <a:t>Test first coding gives you</a:t>
            </a:r>
            <a:r>
              <a:rPr lang="en-US" u="sng" dirty="0"/>
              <a:t>…….</a:t>
            </a:r>
          </a:p>
          <a:p>
            <a:r>
              <a:rPr lang="en-US" dirty="0"/>
              <a:t>a complete set of tests for all code produced (as you created the tests ﬁrst).</a:t>
            </a:r>
          </a:p>
          <a:p>
            <a:r>
              <a:rPr lang="en-US" dirty="0"/>
              <a:t> simplest code that passes all tests. </a:t>
            </a:r>
          </a:p>
          <a:p>
            <a:r>
              <a:rPr lang="en-US" dirty="0"/>
              <a:t> a clear view of what code should and should not do.</a:t>
            </a:r>
          </a:p>
          <a:p>
            <a:r>
              <a:rPr lang="en-US" dirty="0"/>
              <a:t> a simple way of checking that </a:t>
            </a:r>
            <a:r>
              <a:rPr lang="en-US" dirty="0">
                <a:solidFill>
                  <a:srgbClr val="FF0000"/>
                </a:solidFill>
              </a:rPr>
              <a:t>refactored code </a:t>
            </a:r>
            <a:r>
              <a:rPr lang="en-US" dirty="0"/>
              <a:t>has not altered functionality.</a:t>
            </a:r>
          </a:p>
          <a:p>
            <a:r>
              <a:rPr lang="en-US" dirty="0"/>
              <a:t> a great deal of “documentation” explaining what a particular modules should or should not do.</a:t>
            </a:r>
          </a:p>
          <a:p>
            <a:pPr marL="0" indent="0">
              <a:buNone/>
            </a:pPr>
            <a:r>
              <a:rPr lang="en-US" u="sng" dirty="0"/>
              <a:t>2 types of tests are mandatory in XP</a:t>
            </a:r>
          </a:p>
          <a:p>
            <a:r>
              <a:rPr lang="en-US" dirty="0"/>
              <a:t>Unit tests(produced by programmers)</a:t>
            </a:r>
          </a:p>
          <a:p>
            <a:r>
              <a:rPr lang="en-US" dirty="0"/>
              <a:t>Acceptance tests (by customers &amp; end users)</a:t>
            </a:r>
          </a:p>
          <a:p>
            <a:endParaRPr lang="en-US" dirty="0"/>
          </a:p>
          <a:p>
            <a:endParaRPr lang="en-US" dirty="0"/>
          </a:p>
          <a:p>
            <a:endParaRPr lang="en-US" b="1" dirty="0"/>
          </a:p>
        </p:txBody>
      </p:sp>
    </p:spTree>
    <p:extLst>
      <p:ext uri="{BB962C8B-B14F-4D97-AF65-F5344CB8AC3E}">
        <p14:creationId xmlns:p14="http://schemas.microsoft.com/office/powerpoint/2010/main" val="26204901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8194" y="248194"/>
            <a:ext cx="11105606" cy="5928769"/>
          </a:xfrm>
        </p:spPr>
        <p:txBody>
          <a:bodyPr/>
          <a:lstStyle/>
          <a:p>
            <a:pPr marL="0" indent="0">
              <a:buNone/>
            </a:pPr>
            <a:r>
              <a:rPr lang="en-US" b="1" dirty="0"/>
              <a:t>5.Refactoring:-</a:t>
            </a:r>
            <a:endParaRPr lang="en-US" dirty="0"/>
          </a:p>
          <a:p>
            <a:r>
              <a:rPr lang="en-US" dirty="0"/>
              <a:t>The two points at which refactoring should occur are:</a:t>
            </a:r>
          </a:p>
          <a:p>
            <a:r>
              <a:rPr lang="en-US" dirty="0">
                <a:solidFill>
                  <a:srgbClr val="FF0000"/>
                </a:solidFill>
              </a:rPr>
              <a:t> Before implementing a new feature</a:t>
            </a:r>
            <a:r>
              <a:rPr lang="en-US" dirty="0"/>
              <a:t>. Re factoring performed at this point may make it easier to add the new feature.</a:t>
            </a:r>
          </a:p>
          <a:p>
            <a:r>
              <a:rPr lang="en-US" dirty="0"/>
              <a:t> </a:t>
            </a:r>
            <a:r>
              <a:rPr lang="en-US" dirty="0">
                <a:solidFill>
                  <a:srgbClr val="FF0000"/>
                </a:solidFill>
              </a:rPr>
              <a:t>After implementing a new feature</a:t>
            </a:r>
            <a:r>
              <a:rPr lang="en-US" dirty="0"/>
              <a:t>. Refactoring at this point may help to make the resulting solution simpler.</a:t>
            </a:r>
          </a:p>
          <a:p>
            <a:endParaRPr lang="en-US" dirty="0"/>
          </a:p>
        </p:txBody>
      </p:sp>
    </p:spTree>
    <p:extLst>
      <p:ext uri="{BB962C8B-B14F-4D97-AF65-F5344CB8AC3E}">
        <p14:creationId xmlns:p14="http://schemas.microsoft.com/office/powerpoint/2010/main" val="39378017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3509" y="274320"/>
            <a:ext cx="11040291" cy="6453051"/>
          </a:xfrm>
        </p:spPr>
        <p:txBody>
          <a:bodyPr>
            <a:normAutofit/>
          </a:bodyPr>
          <a:lstStyle/>
          <a:p>
            <a:pPr marL="0" indent="0">
              <a:buNone/>
            </a:pPr>
            <a:r>
              <a:rPr lang="en-US" b="1" dirty="0"/>
              <a:t>6.</a:t>
            </a:r>
            <a:r>
              <a:rPr lang="en-US" b="1" dirty="0">
                <a:solidFill>
                  <a:srgbClr val="FF0000"/>
                </a:solidFill>
              </a:rPr>
              <a:t>Pair programming</a:t>
            </a:r>
            <a:r>
              <a:rPr lang="en-US" dirty="0"/>
              <a:t>:-</a:t>
            </a:r>
          </a:p>
          <a:p>
            <a:r>
              <a:rPr lang="en-US" dirty="0"/>
              <a:t>2 developers working together at one machine</a:t>
            </a:r>
          </a:p>
          <a:p>
            <a:r>
              <a:rPr lang="en-US" dirty="0"/>
              <a:t>One focuses on the </a:t>
            </a:r>
            <a:r>
              <a:rPr lang="en-US" dirty="0">
                <a:solidFill>
                  <a:srgbClr val="FF0000"/>
                </a:solidFill>
              </a:rPr>
              <a:t>method, class or interface</a:t>
            </a:r>
            <a:r>
              <a:rPr lang="en-US" dirty="0"/>
              <a:t>, etc. being implemented (this is the one with the keyboard and the mouse).</a:t>
            </a:r>
          </a:p>
          <a:p>
            <a:r>
              <a:rPr lang="en-US" dirty="0"/>
              <a:t> The second focuses on the </a:t>
            </a:r>
            <a:r>
              <a:rPr lang="en-US" dirty="0">
                <a:solidFill>
                  <a:srgbClr val="FF0000"/>
                </a:solidFill>
              </a:rPr>
              <a:t>more strategic issues </a:t>
            </a:r>
            <a:r>
              <a:rPr lang="en-US" dirty="0"/>
              <a:t>such as how well does this solution ﬁt with the rest of the system, what are its implications, is there a simpler solution, do the tests cover all possibilities, etc.</a:t>
            </a:r>
          </a:p>
          <a:p>
            <a:r>
              <a:rPr lang="en-US" dirty="0">
                <a:solidFill>
                  <a:srgbClr val="FF0000"/>
                </a:solidFill>
              </a:rPr>
              <a:t>Pairs change as tasks change </a:t>
            </a:r>
            <a:r>
              <a:rPr lang="en-US" dirty="0"/>
              <a:t>,thus you may Pair with several other developers within a single task</a:t>
            </a:r>
          </a:p>
          <a:p>
            <a:endParaRPr lang="en-US" b="1" dirty="0"/>
          </a:p>
          <a:p>
            <a:endParaRPr lang="en-US" dirty="0"/>
          </a:p>
        </p:txBody>
      </p:sp>
    </p:spTree>
    <p:extLst>
      <p:ext uri="{BB962C8B-B14F-4D97-AF65-F5344CB8AC3E}">
        <p14:creationId xmlns:p14="http://schemas.microsoft.com/office/powerpoint/2010/main" val="27447519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7383" y="378823"/>
            <a:ext cx="11066417" cy="5798140"/>
          </a:xfrm>
        </p:spPr>
        <p:txBody>
          <a:bodyPr/>
          <a:lstStyle/>
          <a:p>
            <a:r>
              <a:rPr lang="en-US" b="1" dirty="0"/>
              <a:t>Benefits are</a:t>
            </a:r>
          </a:p>
          <a:p>
            <a:pPr marL="514350" indent="-514350">
              <a:buFont typeface="+mj-lt"/>
              <a:buAutoNum type="arabicPeriod"/>
            </a:pPr>
            <a:r>
              <a:rPr lang="en-US" b="1" dirty="0"/>
              <a:t> </a:t>
            </a:r>
            <a:r>
              <a:rPr lang="en-US" dirty="0"/>
              <a:t>Two brains are better than one.</a:t>
            </a:r>
          </a:p>
          <a:p>
            <a:pPr marL="514350" indent="-514350">
              <a:buFont typeface="+mj-lt"/>
              <a:buAutoNum type="arabicPeriod"/>
            </a:pPr>
            <a:r>
              <a:rPr lang="en-US" dirty="0"/>
              <a:t>  Knowledge of the system is spread amongst the team. </a:t>
            </a:r>
          </a:p>
          <a:p>
            <a:pPr marL="514350" indent="-514350">
              <a:buFont typeface="+mj-lt"/>
              <a:buAutoNum type="arabicPeriod"/>
            </a:pPr>
            <a:r>
              <a:rPr lang="en-US" dirty="0"/>
              <a:t> Test coverage maybe better as two people will bring two  different perspectives with them.</a:t>
            </a:r>
          </a:p>
          <a:p>
            <a:pPr marL="514350" indent="-514350">
              <a:buFont typeface="+mj-lt"/>
              <a:buAutoNum type="arabicPeriod"/>
            </a:pPr>
            <a:r>
              <a:rPr lang="en-US" dirty="0"/>
              <a:t>Experience is spread amongst team</a:t>
            </a:r>
          </a:p>
          <a:p>
            <a:pPr marL="514350" indent="-514350">
              <a:buFont typeface="+mj-lt"/>
              <a:buAutoNum type="arabicPeriod"/>
            </a:pPr>
            <a:r>
              <a:rPr lang="en-US" dirty="0"/>
              <a:t>All code is dynamically reviewed by other one</a:t>
            </a:r>
          </a:p>
          <a:p>
            <a:endParaRPr lang="en-US" dirty="0"/>
          </a:p>
        </p:txBody>
      </p:sp>
    </p:spTree>
    <p:extLst>
      <p:ext uri="{BB962C8B-B14F-4D97-AF65-F5344CB8AC3E}">
        <p14:creationId xmlns:p14="http://schemas.microsoft.com/office/powerpoint/2010/main" val="18793931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006" y="209006"/>
            <a:ext cx="11144794" cy="5967957"/>
          </a:xfrm>
        </p:spPr>
        <p:txBody>
          <a:bodyPr/>
          <a:lstStyle/>
          <a:p>
            <a:pPr marL="0" indent="0">
              <a:buNone/>
            </a:pPr>
            <a:r>
              <a:rPr lang="en-US" b="1" dirty="0"/>
              <a:t>7.Collective ownership</a:t>
            </a:r>
            <a:r>
              <a:rPr lang="en-US" dirty="0"/>
              <a:t>:-</a:t>
            </a:r>
          </a:p>
          <a:p>
            <a:r>
              <a:rPr lang="en-US" dirty="0"/>
              <a:t>Every one owns all the system code </a:t>
            </a:r>
          </a:p>
          <a:p>
            <a:r>
              <a:rPr lang="en-US" dirty="0"/>
              <a:t>Every one should share the responsibility</a:t>
            </a:r>
          </a:p>
          <a:p>
            <a:r>
              <a:rPr lang="en-US" dirty="0"/>
              <a:t>Should not blame the team members for a problem</a:t>
            </a:r>
          </a:p>
          <a:p>
            <a:pPr marL="0" indent="0">
              <a:buNone/>
            </a:pPr>
            <a:r>
              <a:rPr lang="en-US" b="1" dirty="0"/>
              <a:t>8.Continuous integration</a:t>
            </a:r>
            <a:r>
              <a:rPr lang="en-US" dirty="0"/>
              <a:t>:-</a:t>
            </a:r>
          </a:p>
          <a:p>
            <a:r>
              <a:rPr lang="en-US" dirty="0"/>
              <a:t>Every time a task is completed, the resulting code should be integrated into the current build</a:t>
            </a:r>
          </a:p>
          <a:p>
            <a:r>
              <a:rPr lang="en-US" dirty="0"/>
              <a:t>The new code must pass all the unit tests.</a:t>
            </a:r>
          </a:p>
          <a:p>
            <a:r>
              <a:rPr lang="en-US" dirty="0"/>
              <a:t>If a problem cannot be resolved, then the new code cannot be released and the programmers must return to the source code. </a:t>
            </a:r>
          </a:p>
          <a:p>
            <a:r>
              <a:rPr lang="en-US" dirty="0"/>
              <a:t>They must then either rework the code until it passes the test</a:t>
            </a:r>
          </a:p>
        </p:txBody>
      </p:sp>
    </p:spTree>
    <p:extLst>
      <p:ext uri="{BB962C8B-B14F-4D97-AF65-F5344CB8AC3E}">
        <p14:creationId xmlns:p14="http://schemas.microsoft.com/office/powerpoint/2010/main" val="29747694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248194"/>
            <a:ext cx="11079480" cy="5928769"/>
          </a:xfrm>
        </p:spPr>
        <p:txBody>
          <a:bodyPr>
            <a:normAutofit fontScale="92500" lnSpcReduction="20000"/>
          </a:bodyPr>
          <a:lstStyle/>
          <a:p>
            <a:pPr marL="0" indent="0">
              <a:buNone/>
            </a:pPr>
            <a:r>
              <a:rPr lang="en-US" b="1" dirty="0"/>
              <a:t>9.On-site customer:-</a:t>
            </a:r>
          </a:p>
          <a:p>
            <a:r>
              <a:rPr lang="en-US" dirty="0"/>
              <a:t>In XP, a customer should be part of the team so that such queries can be answered quickly and effectively allowing for rapid responses and rapid feedback. </a:t>
            </a:r>
          </a:p>
          <a:p>
            <a:r>
              <a:rPr lang="en-US" dirty="0"/>
              <a:t>On-site customers can also help to resolve disputes</a:t>
            </a:r>
          </a:p>
          <a:p>
            <a:r>
              <a:rPr lang="en-US" dirty="0"/>
              <a:t>Helps to set priorities</a:t>
            </a:r>
          </a:p>
          <a:p>
            <a:pPr marL="0" indent="0">
              <a:buNone/>
            </a:pPr>
            <a:r>
              <a:rPr lang="en-US" b="1" dirty="0"/>
              <a:t>10.Coding standards:-</a:t>
            </a:r>
            <a:endParaRPr lang="en-US" dirty="0"/>
          </a:p>
          <a:p>
            <a:r>
              <a:rPr lang="en-US" dirty="0"/>
              <a:t>It avoids wasted arguments over silly things such as where brackets should go (on the same line or the next line) within a Java statement.</a:t>
            </a:r>
          </a:p>
          <a:p>
            <a:r>
              <a:rPr lang="en-US" dirty="0"/>
              <a:t> It means that everyone gets familiar with the style of coding to be adopted which makes code easier to read.</a:t>
            </a:r>
          </a:p>
          <a:p>
            <a:r>
              <a:rPr lang="en-US" dirty="0"/>
              <a:t> Simple guidelines such as “</a:t>
            </a:r>
            <a:r>
              <a:rPr lang="en-US" dirty="0">
                <a:solidFill>
                  <a:schemeClr val="accent1"/>
                </a:solidFill>
              </a:rPr>
              <a:t>All constants in capitals</a:t>
            </a:r>
            <a:r>
              <a:rPr lang="en-US" dirty="0"/>
              <a:t>” mean that as soon as such a convention is seen its meaning is known immediately.</a:t>
            </a:r>
          </a:p>
          <a:p>
            <a:r>
              <a:rPr lang="en-US" dirty="0"/>
              <a:t> Helps to create an environment where code becomes </a:t>
            </a:r>
            <a:r>
              <a:rPr lang="en-US" dirty="0">
                <a:solidFill>
                  <a:srgbClr val="FF0000"/>
                </a:solidFill>
              </a:rPr>
              <a:t>de-personalized</a:t>
            </a:r>
            <a:r>
              <a:rPr lang="en-US" dirty="0"/>
              <a:t>.</a:t>
            </a:r>
          </a:p>
          <a:p>
            <a:r>
              <a:rPr lang="en-US" dirty="0"/>
              <a:t> Helps make activities such as refactoring and pair programming easier.</a:t>
            </a:r>
          </a:p>
          <a:p>
            <a:endParaRPr lang="en-US" dirty="0"/>
          </a:p>
        </p:txBody>
      </p:sp>
    </p:spTree>
    <p:extLst>
      <p:ext uri="{BB962C8B-B14F-4D97-AF65-F5344CB8AC3E}">
        <p14:creationId xmlns:p14="http://schemas.microsoft.com/office/powerpoint/2010/main" val="35539669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1074" y="169817"/>
            <a:ext cx="10922726" cy="6007146"/>
          </a:xfrm>
        </p:spPr>
        <p:txBody>
          <a:bodyPr/>
          <a:lstStyle/>
          <a:p>
            <a:r>
              <a:rPr lang="en-US" b="1" dirty="0"/>
              <a:t>40  hour work  per week:-</a:t>
            </a:r>
          </a:p>
          <a:p>
            <a:r>
              <a:rPr lang="en-US" dirty="0"/>
              <a:t>An XP team should be enthusiastic, full of energy, and ready for challenges facing them.</a:t>
            </a:r>
          </a:p>
          <a:p>
            <a:r>
              <a:rPr lang="en-US" dirty="0"/>
              <a:t>They should be fresh and eager.</a:t>
            </a:r>
          </a:p>
          <a:p>
            <a:r>
              <a:rPr lang="en-US" dirty="0"/>
              <a:t>So should keep this rule</a:t>
            </a:r>
          </a:p>
          <a:p>
            <a:r>
              <a:rPr lang="en-US" b="1" dirty="0"/>
              <a:t>System Metaphor:-</a:t>
            </a:r>
          </a:p>
          <a:p>
            <a:r>
              <a:rPr lang="en-US" dirty="0"/>
              <a:t>Less detailed than the architectural design </a:t>
            </a:r>
          </a:p>
          <a:p>
            <a:r>
              <a:rPr lang="en-US" dirty="0"/>
              <a:t>Providing developers with an </a:t>
            </a:r>
            <a:r>
              <a:rPr lang="en-US" dirty="0">
                <a:solidFill>
                  <a:srgbClr val="FF0000"/>
                </a:solidFill>
              </a:rPr>
              <a:t>overview of the core element </a:t>
            </a:r>
            <a:r>
              <a:rPr lang="en-US" dirty="0"/>
              <a:t>and how they fit together rather than provide detailed description.</a:t>
            </a:r>
          </a:p>
          <a:p>
            <a:endParaRPr lang="en-US" dirty="0"/>
          </a:p>
        </p:txBody>
      </p:sp>
    </p:spTree>
    <p:extLst>
      <p:ext uri="{BB962C8B-B14F-4D97-AF65-F5344CB8AC3E}">
        <p14:creationId xmlns:p14="http://schemas.microsoft.com/office/powerpoint/2010/main" val="910686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65126"/>
            <a:ext cx="10439400" cy="1067890"/>
          </a:xfrm>
        </p:spPr>
        <p:txBody>
          <a:bodyPr/>
          <a:lstStyle/>
          <a:p>
            <a:r>
              <a:rPr lang="en-US" dirty="0">
                <a:solidFill>
                  <a:srgbClr val="FF0000"/>
                </a:solidFill>
              </a:rPr>
              <a:t>Core XP values</a:t>
            </a:r>
          </a:p>
        </p:txBody>
      </p:sp>
      <p:sp>
        <p:nvSpPr>
          <p:cNvPr id="3" name="Content Placeholder 2"/>
          <p:cNvSpPr>
            <a:spLocks noGrp="1"/>
          </p:cNvSpPr>
          <p:nvPr>
            <p:ph idx="1"/>
          </p:nvPr>
        </p:nvSpPr>
        <p:spPr>
          <a:xfrm>
            <a:off x="627017" y="1306286"/>
            <a:ext cx="10726783" cy="4870677"/>
          </a:xfrm>
        </p:spPr>
        <p:txBody>
          <a:bodyPr/>
          <a:lstStyle/>
          <a:p>
            <a:r>
              <a:rPr lang="en-US" b="1" dirty="0"/>
              <a:t>Communication</a:t>
            </a:r>
            <a:r>
              <a:rPr lang="en-US" dirty="0"/>
              <a:t>: communication b/w programmers, b/w end user and development teams, b/w developers and managers.</a:t>
            </a:r>
          </a:p>
          <a:p>
            <a:r>
              <a:rPr lang="en-US" b="1" dirty="0"/>
              <a:t>Simplicity</a:t>
            </a:r>
            <a:r>
              <a:rPr lang="en-US" dirty="0"/>
              <a:t>: </a:t>
            </a:r>
            <a:r>
              <a:rPr lang="en-US" i="1" dirty="0"/>
              <a:t>keep things simple</a:t>
            </a:r>
            <a:r>
              <a:rPr lang="en-US" dirty="0"/>
              <a:t>, then easier to understand, easier to implement,test,maintain,easier to find and correct bugs in the s/w </a:t>
            </a:r>
          </a:p>
          <a:p>
            <a:pPr marL="0" indent="0">
              <a:buNone/>
            </a:pPr>
            <a:r>
              <a:rPr lang="en-US" dirty="0">
                <a:solidFill>
                  <a:srgbClr val="FF0000"/>
                </a:solidFill>
              </a:rPr>
              <a:t>But harder to write a simple code than a complex one</a:t>
            </a:r>
          </a:p>
          <a:p>
            <a:r>
              <a:rPr lang="en-US" b="1" dirty="0"/>
              <a:t>Feedback: </a:t>
            </a:r>
            <a:r>
              <a:rPr lang="en-US" dirty="0"/>
              <a:t>should get feedback from the end users, from project stake</a:t>
            </a:r>
          </a:p>
          <a:p>
            <a:pPr marL="0" indent="0">
              <a:buNone/>
            </a:pPr>
            <a:r>
              <a:rPr lang="en-US" dirty="0"/>
              <a:t>holders,</a:t>
            </a:r>
          </a:p>
          <a:p>
            <a:pPr marL="0" indent="0">
              <a:buNone/>
            </a:pPr>
            <a:r>
              <a:rPr lang="en-US" dirty="0"/>
              <a:t>To identify the problems early on, deal with unknowns, and clarify issues</a:t>
            </a:r>
          </a:p>
          <a:p>
            <a:r>
              <a:rPr lang="en-US" b="1" dirty="0"/>
              <a:t>Courage: </a:t>
            </a:r>
            <a:r>
              <a:rPr lang="en-US" dirty="0"/>
              <a:t>need the courage to refactor the code, courage to throw away code,</a:t>
            </a:r>
          </a:p>
        </p:txBody>
      </p:sp>
    </p:spTree>
    <p:extLst>
      <p:ext uri="{BB962C8B-B14F-4D97-AF65-F5344CB8AC3E}">
        <p14:creationId xmlns:p14="http://schemas.microsoft.com/office/powerpoint/2010/main" val="32810273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1074" y="326572"/>
            <a:ext cx="10922726" cy="5850392"/>
          </a:xfrm>
        </p:spPr>
        <p:txBody>
          <a:bodyPr>
            <a:normAutofit/>
          </a:bodyPr>
          <a:lstStyle/>
          <a:p>
            <a:pPr marL="0" indent="0">
              <a:buNone/>
            </a:pPr>
            <a:r>
              <a:rPr lang="en-US" b="1" dirty="0"/>
              <a:t>What Is So Extreme About Extreme Programming?</a:t>
            </a:r>
          </a:p>
          <a:p>
            <a:r>
              <a:rPr lang="en-US" dirty="0"/>
              <a:t>Extreme Programming is very lightweight – it really only focuses on the programming of a software system.</a:t>
            </a:r>
          </a:p>
          <a:p>
            <a:r>
              <a:rPr lang="en-US" dirty="0"/>
              <a:t> 2. Extreme Programming takes the best practices</a:t>
            </a:r>
            <a:r>
              <a:rPr lang="en-US" dirty="0">
                <a:solidFill>
                  <a:srgbClr val="FF0000"/>
                </a:solidFill>
              </a:rPr>
              <a:t> to their ultimate conclusions. </a:t>
            </a:r>
          </a:p>
          <a:p>
            <a:endParaRPr lang="en-US" dirty="0"/>
          </a:p>
          <a:p>
            <a:pPr marL="0" indent="0">
              <a:buNone/>
            </a:pPr>
            <a:endParaRPr lang="en-US" u="sng" dirty="0"/>
          </a:p>
          <a:p>
            <a:pPr marL="0" indent="0">
              <a:buNone/>
            </a:pPr>
            <a:r>
              <a:rPr lang="en-US" u="sng" dirty="0"/>
              <a:t> </a:t>
            </a:r>
          </a:p>
        </p:txBody>
      </p:sp>
    </p:spTree>
    <p:extLst>
      <p:ext uri="{BB962C8B-B14F-4D97-AF65-F5344CB8AC3E}">
        <p14:creationId xmlns:p14="http://schemas.microsoft.com/office/powerpoint/2010/main" val="14140348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077673" y="1825625"/>
            <a:ext cx="8036654" cy="4351338"/>
          </a:xfrm>
          <a:prstGeom prst="rect">
            <a:avLst/>
          </a:prstGeom>
        </p:spPr>
      </p:pic>
    </p:spTree>
    <p:extLst>
      <p:ext uri="{BB962C8B-B14F-4D97-AF65-F5344CB8AC3E}">
        <p14:creationId xmlns:p14="http://schemas.microsoft.com/office/powerpoint/2010/main" val="30357597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8011" y="222069"/>
            <a:ext cx="10935789" cy="5954894"/>
          </a:xfrm>
        </p:spPr>
        <p:txBody>
          <a:bodyPr>
            <a:normAutofit fontScale="92500" lnSpcReduction="10000"/>
          </a:bodyPr>
          <a:lstStyle/>
          <a:p>
            <a:r>
              <a:rPr lang="en-US" dirty="0"/>
              <a:t>If we consider the second point in more detail, the concept goes as follows:</a:t>
            </a:r>
          </a:p>
          <a:p>
            <a:r>
              <a:rPr lang="en-US" dirty="0"/>
              <a:t>1. </a:t>
            </a:r>
            <a:r>
              <a:rPr lang="en-US" b="1" dirty="0"/>
              <a:t>If code reviews are good</a:t>
            </a:r>
            <a:r>
              <a:rPr lang="en-US" dirty="0"/>
              <a:t>, then review code all the time (pair programming).</a:t>
            </a:r>
          </a:p>
          <a:p>
            <a:r>
              <a:rPr lang="en-US" dirty="0"/>
              <a:t> 2. </a:t>
            </a:r>
            <a:r>
              <a:rPr lang="en-US" b="1" dirty="0"/>
              <a:t>If testing is good</a:t>
            </a:r>
            <a:r>
              <a:rPr lang="en-US" dirty="0"/>
              <a:t>, every body will test all  the time (unit testing), even customers (acceptance testing).</a:t>
            </a:r>
          </a:p>
          <a:p>
            <a:r>
              <a:rPr lang="en-US" dirty="0"/>
              <a:t> 3. </a:t>
            </a:r>
            <a:r>
              <a:rPr lang="en-US" b="1" dirty="0"/>
              <a:t>If designing is good</a:t>
            </a:r>
            <a:r>
              <a:rPr lang="en-US" dirty="0"/>
              <a:t>, then make it part of what everyone does everyday(refactoring). </a:t>
            </a:r>
          </a:p>
          <a:p>
            <a:r>
              <a:rPr lang="en-US" dirty="0"/>
              <a:t>4. </a:t>
            </a:r>
            <a:r>
              <a:rPr lang="en-US" b="1" dirty="0"/>
              <a:t>If simplicity is good</a:t>
            </a:r>
            <a:r>
              <a:rPr lang="en-US" dirty="0"/>
              <a:t>, then always strive for the simplest effective solution (i.e., the simplest solution that works). </a:t>
            </a:r>
          </a:p>
          <a:p>
            <a:r>
              <a:rPr lang="en-US" dirty="0"/>
              <a:t>5. </a:t>
            </a:r>
            <a:r>
              <a:rPr lang="en-US" b="1" dirty="0"/>
              <a:t>If architecture is important</a:t>
            </a:r>
            <a:r>
              <a:rPr lang="en-US" dirty="0"/>
              <a:t>, then ensure that everyone is involved in creating and reﬁning the architecture all the time (system metaphor).</a:t>
            </a:r>
          </a:p>
          <a:p>
            <a:r>
              <a:rPr lang="en-US" dirty="0"/>
              <a:t> 6. </a:t>
            </a:r>
            <a:r>
              <a:rPr lang="en-US" b="1" dirty="0"/>
              <a:t>If integration testing is good</a:t>
            </a:r>
            <a:r>
              <a:rPr lang="en-US" dirty="0"/>
              <a:t>, then integration and testing should be an on going (daily or even hourly) thing (continuous integration). </a:t>
            </a:r>
          </a:p>
          <a:p>
            <a:r>
              <a:rPr lang="en-US" dirty="0"/>
              <a:t>7. </a:t>
            </a:r>
            <a:r>
              <a:rPr lang="en-US" b="1" dirty="0"/>
              <a:t>If short iterations are good</a:t>
            </a:r>
            <a:r>
              <a:rPr lang="en-US" dirty="0"/>
              <a:t>, then make them as short as possible, i.e., hours, or days not weeks and months (the Planning Game).</a:t>
            </a:r>
          </a:p>
          <a:p>
            <a:endParaRPr lang="en-US" dirty="0"/>
          </a:p>
        </p:txBody>
      </p:sp>
    </p:spTree>
    <p:extLst>
      <p:ext uri="{BB962C8B-B14F-4D97-AF65-F5344CB8AC3E}">
        <p14:creationId xmlns:p14="http://schemas.microsoft.com/office/powerpoint/2010/main" val="23270764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6388" y="300446"/>
            <a:ext cx="10857411" cy="5876517"/>
          </a:xfrm>
        </p:spPr>
        <p:txBody>
          <a:bodyPr/>
          <a:lstStyle/>
          <a:p>
            <a:r>
              <a:rPr lang="en-US" b="1" dirty="0"/>
              <a:t>Planning XP project </a:t>
            </a:r>
          </a:p>
          <a:p>
            <a:r>
              <a:rPr lang="en-US" dirty="0"/>
              <a:t>Playing the Planning Game:-</a:t>
            </a:r>
          </a:p>
          <a:p>
            <a:pPr marL="0" indent="0">
              <a:buNone/>
            </a:pPr>
            <a:r>
              <a:rPr lang="en-US" dirty="0"/>
              <a:t>The planning game has only two conceptual players;</a:t>
            </a:r>
          </a:p>
          <a:p>
            <a:pPr>
              <a:buFont typeface="Wingdings" panose="05000000000000000000" pitchFamily="2" charset="2"/>
              <a:buChar char="Ø"/>
            </a:pPr>
            <a:r>
              <a:rPr lang="en-US" dirty="0"/>
              <a:t> </a:t>
            </a:r>
            <a:r>
              <a:rPr lang="en-US" b="1" dirty="0"/>
              <a:t>Business:</a:t>
            </a:r>
            <a:r>
              <a:rPr lang="en-US" dirty="0"/>
              <a:t>  formed from those stakeholders who can specify the operation of the system</a:t>
            </a:r>
          </a:p>
          <a:p>
            <a:pPr>
              <a:buFont typeface="Wingdings" panose="05000000000000000000" pitchFamily="2" charset="2"/>
              <a:buChar char="Ø"/>
            </a:pPr>
            <a:r>
              <a:rPr lang="en-US" b="1" dirty="0"/>
              <a:t>Development:</a:t>
            </a:r>
            <a:r>
              <a:rPr lang="en-US" dirty="0"/>
              <a:t> formed from members of the development team relevant to the features being discussed </a:t>
            </a:r>
          </a:p>
          <a:p>
            <a:pPr>
              <a:buFont typeface="Wingdings" panose="05000000000000000000" pitchFamily="2" charset="2"/>
              <a:buChar char="Ø"/>
            </a:pPr>
            <a:r>
              <a:rPr lang="en-US" dirty="0"/>
              <a:t>The number and size of each “team” may change over time</a:t>
            </a:r>
          </a:p>
          <a:p>
            <a:pPr>
              <a:buFont typeface="Wingdings" panose="05000000000000000000" pitchFamily="2" charset="2"/>
              <a:buChar char="Ø"/>
            </a:pPr>
            <a:endParaRPr lang="en-US" dirty="0"/>
          </a:p>
          <a:p>
            <a:pPr marL="0" indent="0">
              <a:buNone/>
            </a:pPr>
            <a:r>
              <a:rPr lang="en-US" b="1" dirty="0"/>
              <a:t>The Goal of the Game</a:t>
            </a:r>
          </a:p>
          <a:p>
            <a:pPr marL="0" indent="0">
              <a:buNone/>
            </a:pPr>
            <a:r>
              <a:rPr lang="en-US" dirty="0"/>
              <a:t> </a:t>
            </a:r>
            <a:r>
              <a:rPr lang="en-US" dirty="0">
                <a:solidFill>
                  <a:srgbClr val="FF0000"/>
                </a:solidFill>
              </a:rPr>
              <a:t>to maximize the value of the software produced by the team.</a:t>
            </a:r>
          </a:p>
          <a:p>
            <a:pPr>
              <a:buFont typeface="Wingdings" panose="05000000000000000000" pitchFamily="2" charset="2"/>
              <a:buChar char="Ø"/>
            </a:pPr>
            <a:endParaRPr lang="en-US" dirty="0"/>
          </a:p>
          <a:p>
            <a:endParaRPr lang="en-US" dirty="0"/>
          </a:p>
        </p:txBody>
      </p:sp>
    </p:spTree>
    <p:extLst>
      <p:ext uri="{BB962C8B-B14F-4D97-AF65-F5344CB8AC3E}">
        <p14:creationId xmlns:p14="http://schemas.microsoft.com/office/powerpoint/2010/main" val="11314759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5131" y="313509"/>
            <a:ext cx="11118669" cy="5863454"/>
          </a:xfrm>
        </p:spPr>
        <p:txBody>
          <a:bodyPr/>
          <a:lstStyle/>
          <a:p>
            <a:r>
              <a:rPr lang="en-US" dirty="0"/>
              <a:t> </a:t>
            </a:r>
            <a:r>
              <a:rPr lang="en-US" b="1" dirty="0"/>
              <a:t>The Strategy</a:t>
            </a:r>
          </a:p>
          <a:p>
            <a:pPr marL="0" indent="0">
              <a:buNone/>
            </a:pPr>
            <a:r>
              <a:rPr lang="en-US" dirty="0"/>
              <a:t>The main strategy of the game </a:t>
            </a:r>
            <a:r>
              <a:rPr lang="en-US" i="1" dirty="0"/>
              <a:t>is to invest as little as possible </a:t>
            </a:r>
            <a:r>
              <a:rPr lang="en-US" dirty="0"/>
              <a:t>to put the </a:t>
            </a:r>
            <a:r>
              <a:rPr lang="en-US" i="1" dirty="0"/>
              <a:t>most valuable functionality </a:t>
            </a:r>
            <a:r>
              <a:rPr lang="en-US" dirty="0"/>
              <a:t>into production as quickly as possible, but </a:t>
            </a:r>
            <a:r>
              <a:rPr lang="en-US" i="1" dirty="0"/>
              <a:t>without compromising the required product quality</a:t>
            </a:r>
            <a:r>
              <a:rPr lang="en-US" dirty="0"/>
              <a:t>. </a:t>
            </a:r>
          </a:p>
          <a:p>
            <a:pPr marL="0" indent="0">
              <a:buNone/>
            </a:pPr>
            <a:r>
              <a:rPr lang="en-US" b="1" dirty="0"/>
              <a:t>The Game Pieces</a:t>
            </a:r>
          </a:p>
          <a:p>
            <a:pPr marL="0" indent="0">
              <a:buNone/>
            </a:pPr>
            <a:r>
              <a:rPr lang="en-US" dirty="0"/>
              <a:t>The pieces used by the two players are the “user stories</a:t>
            </a:r>
          </a:p>
          <a:p>
            <a:pPr marL="0" indent="0">
              <a:buNone/>
            </a:pPr>
            <a:r>
              <a:rPr lang="en-US" dirty="0"/>
              <a:t>user stories can be written down on</a:t>
            </a:r>
          </a:p>
          <a:p>
            <a:r>
              <a:rPr lang="en-US" dirty="0"/>
              <a:t> whiteboards, </a:t>
            </a:r>
          </a:p>
          <a:p>
            <a:r>
              <a:rPr lang="en-US" dirty="0"/>
              <a:t>scrapes of paper, </a:t>
            </a:r>
          </a:p>
          <a:p>
            <a:r>
              <a:rPr lang="en-US" dirty="0"/>
              <a:t>Index cards(most preferable)entered into a software system for recording and reference.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4056874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13509"/>
            <a:ext cx="10896600" cy="5863454"/>
          </a:xfrm>
        </p:spPr>
        <p:txBody>
          <a:bodyPr>
            <a:normAutofit lnSpcReduction="10000"/>
          </a:bodyPr>
          <a:lstStyle/>
          <a:p>
            <a:pPr marL="0" indent="0">
              <a:buNone/>
            </a:pPr>
            <a:r>
              <a:rPr lang="en-US" b="1" dirty="0"/>
              <a:t>Players:-</a:t>
            </a:r>
          </a:p>
          <a:p>
            <a:r>
              <a:rPr lang="en-US" dirty="0"/>
              <a:t>Business</a:t>
            </a:r>
          </a:p>
          <a:p>
            <a:r>
              <a:rPr lang="en-US" dirty="0"/>
              <a:t>Development </a:t>
            </a:r>
          </a:p>
          <a:p>
            <a:pPr marL="0" indent="0">
              <a:buNone/>
            </a:pPr>
            <a:r>
              <a:rPr lang="en-US" b="1" dirty="0"/>
              <a:t>The Moves /Playing the Game</a:t>
            </a:r>
          </a:p>
          <a:p>
            <a:r>
              <a:rPr lang="en-US" dirty="0"/>
              <a:t>There are three stages to play the planning game.</a:t>
            </a:r>
          </a:p>
          <a:p>
            <a:r>
              <a:rPr lang="en-US" dirty="0"/>
              <a:t>1. </a:t>
            </a:r>
            <a:r>
              <a:rPr lang="en-US" b="1" dirty="0"/>
              <a:t>Exploration</a:t>
            </a:r>
            <a:r>
              <a:rPr lang="en-US" dirty="0"/>
              <a:t> – Determine new user stories of the system. </a:t>
            </a:r>
          </a:p>
          <a:p>
            <a:r>
              <a:rPr lang="en-US" dirty="0"/>
              <a:t>2. </a:t>
            </a:r>
            <a:r>
              <a:rPr lang="en-US" b="1" dirty="0"/>
              <a:t>Commitment</a:t>
            </a:r>
            <a:r>
              <a:rPr lang="en-US" dirty="0"/>
              <a:t>–Decide which features will be addressed in a  particular release. </a:t>
            </a:r>
          </a:p>
          <a:p>
            <a:r>
              <a:rPr lang="en-US" dirty="0"/>
              <a:t>3. </a:t>
            </a:r>
            <a:r>
              <a:rPr lang="en-US" b="1" dirty="0"/>
              <a:t>Steering </a:t>
            </a:r>
            <a:r>
              <a:rPr lang="en-US" dirty="0"/>
              <a:t>– Update the plan as development progresses</a:t>
            </a:r>
          </a:p>
          <a:p>
            <a:pPr marL="0" indent="0">
              <a:buNone/>
            </a:pPr>
            <a:r>
              <a:rPr lang="en-US" b="1" dirty="0"/>
              <a:t>Ideal Engineering Time(IDE): </a:t>
            </a:r>
            <a:r>
              <a:rPr lang="en-US" dirty="0">
                <a:solidFill>
                  <a:srgbClr val="FF0000"/>
                </a:solidFill>
              </a:rPr>
              <a:t>is the amount of development that could be achieved in a single day by the average developer without any interruptions,</a:t>
            </a:r>
            <a:r>
              <a:rPr lang="en-US" dirty="0"/>
              <a:t> where there are no dependencies and no un foreseen interruptions</a:t>
            </a:r>
          </a:p>
          <a:p>
            <a:endParaRPr lang="en-US" dirty="0"/>
          </a:p>
          <a:p>
            <a:endParaRPr lang="en-US" dirty="0"/>
          </a:p>
        </p:txBody>
      </p:sp>
    </p:spTree>
    <p:extLst>
      <p:ext uri="{BB962C8B-B14F-4D97-AF65-F5344CB8AC3E}">
        <p14:creationId xmlns:p14="http://schemas.microsoft.com/office/powerpoint/2010/main" val="41896423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 y="339634"/>
            <a:ext cx="10988040" cy="5837329"/>
          </a:xfrm>
        </p:spPr>
        <p:txBody>
          <a:bodyPr/>
          <a:lstStyle/>
          <a:p>
            <a:r>
              <a:rPr lang="en-US" dirty="0"/>
              <a:t>Commitment Phase:-</a:t>
            </a:r>
          </a:p>
        </p:txBody>
      </p:sp>
      <p:sp>
        <p:nvSpPr>
          <p:cNvPr id="2" name="Rectangle 1"/>
          <p:cNvSpPr/>
          <p:nvPr/>
        </p:nvSpPr>
        <p:spPr>
          <a:xfrm>
            <a:off x="1018903" y="889844"/>
            <a:ext cx="9980023" cy="4893647"/>
          </a:xfrm>
          <a:prstGeom prst="rect">
            <a:avLst/>
          </a:prstGeom>
        </p:spPr>
        <p:txBody>
          <a:bodyPr wrap="square">
            <a:spAutoFit/>
          </a:bodyPr>
          <a:lstStyle/>
          <a:p>
            <a:r>
              <a:rPr lang="en-US" sz="2400" b="1" dirty="0"/>
              <a:t>Commitment Phase :</a:t>
            </a:r>
            <a:r>
              <a:rPr lang="en-US" sz="2400" dirty="0"/>
              <a:t>This phase allows business to determine the scope of the release and when that release will occur(based on information provided by development and business).</a:t>
            </a:r>
          </a:p>
          <a:p>
            <a:r>
              <a:rPr lang="en-US" sz="2400" dirty="0"/>
              <a:t>The steps within the commitment phase are:</a:t>
            </a:r>
          </a:p>
          <a:p>
            <a:r>
              <a:rPr lang="en-US" sz="2400" b="1" dirty="0"/>
              <a:t>Sort by value </a:t>
            </a:r>
            <a:r>
              <a:rPr lang="en-US" sz="2400" dirty="0"/>
              <a:t>– business must sort the stories (written on index cards) into three plies (1) must have, (2) should have and (3) nice to have. This is effectively applying a </a:t>
            </a:r>
            <a:r>
              <a:rPr lang="en-US" sz="2400" i="1" dirty="0"/>
              <a:t>relative priority </a:t>
            </a:r>
            <a:r>
              <a:rPr lang="en-US" sz="2400" dirty="0"/>
              <a:t>to each story. </a:t>
            </a:r>
          </a:p>
          <a:p>
            <a:r>
              <a:rPr lang="en-US" sz="2400" b="1" dirty="0"/>
              <a:t>Sort by risk–</a:t>
            </a:r>
            <a:r>
              <a:rPr lang="en-US" sz="2400" dirty="0"/>
              <a:t>Development now sorts the stories into three further piles(1)stories that can be </a:t>
            </a:r>
            <a:r>
              <a:rPr lang="en-US" sz="2400" i="1" dirty="0"/>
              <a:t>estimated precisely</a:t>
            </a:r>
            <a:r>
              <a:rPr lang="en-US" sz="2400" dirty="0"/>
              <a:t>, (2) stories that can be </a:t>
            </a:r>
            <a:r>
              <a:rPr lang="en-US" sz="2400" i="1" dirty="0"/>
              <a:t>estimated roughly </a:t>
            </a:r>
            <a:r>
              <a:rPr lang="en-US" sz="2400" dirty="0"/>
              <a:t>and (3) stories that </a:t>
            </a:r>
            <a:r>
              <a:rPr lang="en-US" sz="2400" i="1" dirty="0"/>
              <a:t>can’t be estimated</a:t>
            </a:r>
            <a:r>
              <a:rPr lang="en-US" sz="2400" dirty="0"/>
              <a:t>. </a:t>
            </a:r>
          </a:p>
          <a:p>
            <a:r>
              <a:rPr lang="en-US" sz="2400" b="1" dirty="0"/>
              <a:t>Set velocity </a:t>
            </a:r>
            <a:r>
              <a:rPr lang="en-US" sz="2400" dirty="0"/>
              <a:t>– development indicates how quickly they will be able to achieve the estimates (which have been made in an idealized type of time).</a:t>
            </a:r>
          </a:p>
          <a:p>
            <a:r>
              <a:rPr lang="en-US" sz="2400" dirty="0"/>
              <a:t> </a:t>
            </a:r>
            <a:r>
              <a:rPr lang="en-US" sz="2400" b="1" dirty="0"/>
              <a:t>Choose scope </a:t>
            </a:r>
            <a:r>
              <a:rPr lang="en-US" sz="2400" dirty="0"/>
              <a:t>– Business selects which user stories will be in the next release</a:t>
            </a:r>
          </a:p>
        </p:txBody>
      </p:sp>
    </p:spTree>
    <p:extLst>
      <p:ext uri="{BB962C8B-B14F-4D97-AF65-F5344CB8AC3E}">
        <p14:creationId xmlns:p14="http://schemas.microsoft.com/office/powerpoint/2010/main" val="20021988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4766" y="574766"/>
            <a:ext cx="10779034" cy="5602197"/>
          </a:xfrm>
        </p:spPr>
        <p:txBody>
          <a:bodyPr>
            <a:normAutofit fontScale="92500" lnSpcReduction="10000"/>
          </a:bodyPr>
          <a:lstStyle/>
          <a:p>
            <a:r>
              <a:rPr lang="en-US" b="1" dirty="0"/>
              <a:t>Steering Phase: </a:t>
            </a:r>
            <a:r>
              <a:rPr lang="en-US" dirty="0"/>
              <a:t>The purpose of the steering phase is to allow the plan to be updated as things change over time due to</a:t>
            </a:r>
          </a:p>
          <a:p>
            <a:pPr>
              <a:buFont typeface="Wingdings" panose="05000000000000000000" pitchFamily="2" charset="2"/>
              <a:buChar char="Ø"/>
            </a:pPr>
            <a:r>
              <a:rPr lang="en-US" dirty="0"/>
              <a:t>Changing requirements</a:t>
            </a:r>
          </a:p>
          <a:p>
            <a:pPr>
              <a:buFont typeface="Wingdings" panose="05000000000000000000" pitchFamily="2" charset="2"/>
              <a:buChar char="Ø"/>
            </a:pPr>
            <a:r>
              <a:rPr lang="en-US" dirty="0"/>
              <a:t>New requirements</a:t>
            </a:r>
          </a:p>
          <a:p>
            <a:pPr>
              <a:buFont typeface="Wingdings" panose="05000000000000000000" pitchFamily="2" charset="2"/>
              <a:buChar char="Ø"/>
            </a:pPr>
            <a:r>
              <a:rPr lang="en-US" dirty="0"/>
              <a:t>Changing priorities</a:t>
            </a:r>
          </a:p>
          <a:p>
            <a:pPr>
              <a:buFont typeface="Wingdings" panose="05000000000000000000" pitchFamily="2" charset="2"/>
              <a:buChar char="Ø"/>
            </a:pPr>
            <a:r>
              <a:rPr lang="en-US" dirty="0"/>
              <a:t>Incorrect estimates</a:t>
            </a:r>
          </a:p>
          <a:p>
            <a:pPr>
              <a:buFont typeface="Wingdings" panose="05000000000000000000" pitchFamily="2" charset="2"/>
              <a:buChar char="Ø"/>
            </a:pPr>
            <a:r>
              <a:rPr lang="en-US" dirty="0"/>
              <a:t>Changing resources</a:t>
            </a:r>
          </a:p>
          <a:p>
            <a:pPr marL="0" indent="0">
              <a:buNone/>
            </a:pPr>
            <a:r>
              <a:rPr lang="en-US" b="1" dirty="0"/>
              <a:t>The steps in the steering phase are</a:t>
            </a:r>
            <a:r>
              <a:rPr lang="en-US" dirty="0"/>
              <a:t>:</a:t>
            </a:r>
          </a:p>
          <a:p>
            <a:r>
              <a:rPr lang="en-US" dirty="0"/>
              <a:t>Iteration planning</a:t>
            </a:r>
          </a:p>
          <a:p>
            <a:r>
              <a:rPr lang="en-US" dirty="0"/>
              <a:t>Project Recovery</a:t>
            </a:r>
          </a:p>
          <a:p>
            <a:r>
              <a:rPr lang="en-US" dirty="0"/>
              <a:t>Identifying New story</a:t>
            </a:r>
          </a:p>
          <a:p>
            <a:r>
              <a:rPr lang="en-US" dirty="0"/>
              <a:t>Project Re-estimation</a:t>
            </a:r>
          </a:p>
          <a:p>
            <a:endParaRPr lang="en-US" dirty="0"/>
          </a:p>
        </p:txBody>
      </p:sp>
    </p:spTree>
    <p:extLst>
      <p:ext uri="{BB962C8B-B14F-4D97-AF65-F5344CB8AC3E}">
        <p14:creationId xmlns:p14="http://schemas.microsoft.com/office/powerpoint/2010/main" val="34597120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stretch>
            <a:fillRect/>
          </a:stretch>
        </p:blipFill>
        <p:spPr>
          <a:xfrm>
            <a:off x="927463" y="352696"/>
            <a:ext cx="10724606" cy="6322423"/>
          </a:xfrm>
          <a:prstGeom prst="rect">
            <a:avLst/>
          </a:prstGeom>
        </p:spPr>
      </p:pic>
    </p:spTree>
    <p:extLst>
      <p:ext uri="{BB962C8B-B14F-4D97-AF65-F5344CB8AC3E}">
        <p14:creationId xmlns:p14="http://schemas.microsoft.com/office/powerpoint/2010/main" val="25054780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282" y="174812"/>
            <a:ext cx="11044518" cy="6002151"/>
          </a:xfrm>
        </p:spPr>
        <p:txBody>
          <a:bodyPr>
            <a:normAutofit fontScale="85000" lnSpcReduction="20000"/>
          </a:bodyPr>
          <a:lstStyle/>
          <a:p>
            <a:r>
              <a:rPr lang="en-US" dirty="0"/>
              <a:t> </a:t>
            </a:r>
            <a:r>
              <a:rPr lang="en-US" b="1" dirty="0"/>
              <a:t>Planning Your XP Project:-</a:t>
            </a:r>
          </a:p>
          <a:p>
            <a:pPr marL="0" indent="0">
              <a:buNone/>
            </a:pPr>
            <a:r>
              <a:rPr lang="en-US" dirty="0"/>
              <a:t>There are actually two forms of the planning game:</a:t>
            </a:r>
          </a:p>
          <a:p>
            <a:r>
              <a:rPr lang="en-US" dirty="0"/>
              <a:t>1. The initial planning game, and </a:t>
            </a:r>
          </a:p>
          <a:p>
            <a:r>
              <a:rPr lang="en-US" dirty="0"/>
              <a:t>2. The release planning game. ,</a:t>
            </a:r>
          </a:p>
          <a:p>
            <a:r>
              <a:rPr lang="en-US" dirty="0"/>
              <a:t> </a:t>
            </a:r>
            <a:r>
              <a:rPr lang="en-US" b="1" dirty="0"/>
              <a:t>a typical XP project might be planned in the following manner</a:t>
            </a:r>
            <a:r>
              <a:rPr lang="en-US" dirty="0"/>
              <a:t>:</a:t>
            </a:r>
          </a:p>
          <a:p>
            <a:r>
              <a:rPr lang="en-US" dirty="0"/>
              <a:t>1. An initial planning game (aims to get overall view of project);</a:t>
            </a:r>
          </a:p>
          <a:p>
            <a:r>
              <a:rPr lang="en-US" dirty="0"/>
              <a:t> 2. Initial elaboration process (focusing on high level user stories);</a:t>
            </a:r>
          </a:p>
          <a:p>
            <a:r>
              <a:rPr lang="en-US" dirty="0"/>
              <a:t> 3. Release 1 planning game; </a:t>
            </a:r>
          </a:p>
          <a:p>
            <a:r>
              <a:rPr lang="en-US" dirty="0"/>
              <a:t>4. Release 1 elaboration process (if required); </a:t>
            </a:r>
          </a:p>
          <a:p>
            <a:r>
              <a:rPr lang="en-US" dirty="0"/>
              <a:t>5. Plan iteration 1; </a:t>
            </a:r>
          </a:p>
          <a:p>
            <a:r>
              <a:rPr lang="en-US" dirty="0"/>
              <a:t>6. .... Release 1 iteration/implementation ...;</a:t>
            </a:r>
          </a:p>
          <a:p>
            <a:r>
              <a:rPr lang="en-US" dirty="0"/>
              <a:t> 7. Release 2 planning game;</a:t>
            </a:r>
          </a:p>
          <a:p>
            <a:r>
              <a:rPr lang="en-US" dirty="0"/>
              <a:t> 8. Release 2 elaboration process (if required); </a:t>
            </a:r>
          </a:p>
          <a:p>
            <a:r>
              <a:rPr lang="en-US" dirty="0"/>
              <a:t>9. Plan iteration 2;</a:t>
            </a:r>
          </a:p>
          <a:p>
            <a:r>
              <a:rPr lang="en-US" dirty="0"/>
              <a:t> 10. ...Release 2 iteration/implementation ...;</a:t>
            </a:r>
          </a:p>
          <a:p>
            <a:endParaRPr lang="en-US" dirty="0"/>
          </a:p>
        </p:txBody>
      </p:sp>
    </p:spTree>
    <p:extLst>
      <p:ext uri="{BB962C8B-B14F-4D97-AF65-F5344CB8AC3E}">
        <p14:creationId xmlns:p14="http://schemas.microsoft.com/office/powerpoint/2010/main" val="4150893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5131" y="326571"/>
            <a:ext cx="11118669" cy="5850392"/>
          </a:xfrm>
        </p:spPr>
        <p:txBody>
          <a:bodyPr/>
          <a:lstStyle/>
          <a:p>
            <a:pPr marL="0" indent="0">
              <a:buNone/>
            </a:pPr>
            <a:r>
              <a:rPr lang="en-US" b="1" dirty="0"/>
              <a:t>User stories</a:t>
            </a:r>
          </a:p>
          <a:p>
            <a:pPr>
              <a:buFont typeface="Wingdings" panose="05000000000000000000" pitchFamily="2" charset="2"/>
              <a:buChar char="Ø"/>
            </a:pPr>
            <a:r>
              <a:rPr lang="en-US" dirty="0"/>
              <a:t>Developed by customers</a:t>
            </a:r>
          </a:p>
          <a:p>
            <a:pPr>
              <a:buFont typeface="Wingdings" panose="05000000000000000000" pitchFamily="2" charset="2"/>
              <a:buChar char="Ø"/>
            </a:pPr>
            <a:r>
              <a:rPr lang="en-US" dirty="0"/>
              <a:t>Describing what the system needs to do</a:t>
            </a:r>
          </a:p>
          <a:p>
            <a:pPr>
              <a:buFont typeface="Wingdings" panose="05000000000000000000" pitchFamily="2" charset="2"/>
              <a:buChar char="Ø"/>
            </a:pPr>
            <a:r>
              <a:rPr lang="en-US" dirty="0"/>
              <a:t>In practice developer may write down what the customer tells them</a:t>
            </a:r>
          </a:p>
          <a:p>
            <a:pPr>
              <a:buFont typeface="Wingdings" panose="05000000000000000000" pitchFamily="2" charset="2"/>
              <a:buChar char="Ø"/>
            </a:pPr>
            <a:r>
              <a:rPr lang="en-US" dirty="0" err="1"/>
              <a:t>Eg</a:t>
            </a:r>
            <a:r>
              <a:rPr lang="en-US" dirty="0"/>
              <a:t>: index cards</a:t>
            </a:r>
          </a:p>
          <a:p>
            <a:pPr marL="0" indent="0">
              <a:buNone/>
            </a:pPr>
            <a:r>
              <a:rPr lang="en-US" b="1" i="1" dirty="0"/>
              <a:t>Each user story contains</a:t>
            </a:r>
          </a:p>
          <a:p>
            <a:pPr>
              <a:buFont typeface="Wingdings" panose="05000000000000000000" pitchFamily="2" charset="2"/>
              <a:buChar char="Ø"/>
            </a:pPr>
            <a:r>
              <a:rPr lang="en-US" dirty="0"/>
              <a:t>Name</a:t>
            </a:r>
          </a:p>
          <a:p>
            <a:pPr>
              <a:buFont typeface="Wingdings" panose="05000000000000000000" pitchFamily="2" charset="2"/>
              <a:buChar char="Ø"/>
            </a:pPr>
            <a:r>
              <a:rPr lang="en-US" dirty="0"/>
              <a:t>The purpose of story</a:t>
            </a:r>
          </a:p>
          <a:p>
            <a:pPr>
              <a:buFont typeface="Wingdings" panose="05000000000000000000" pitchFamily="2" charset="2"/>
              <a:buChar char="Ø"/>
            </a:pPr>
            <a:r>
              <a:rPr lang="en-US" dirty="0"/>
              <a:t>Estimate how long it will take to implement</a:t>
            </a:r>
          </a:p>
          <a:p>
            <a:pPr>
              <a:buFont typeface="Wingdings" panose="05000000000000000000" pitchFamily="2" charset="2"/>
              <a:buChar char="Ø"/>
            </a:pPr>
            <a:r>
              <a:rPr lang="en-US" dirty="0"/>
              <a:t>Relative importance(must have….should have ….could have)</a:t>
            </a:r>
          </a:p>
        </p:txBody>
      </p:sp>
    </p:spTree>
    <p:extLst>
      <p:ext uri="{BB962C8B-B14F-4D97-AF65-F5344CB8AC3E}">
        <p14:creationId xmlns:p14="http://schemas.microsoft.com/office/powerpoint/2010/main" val="22891131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5495" y="403412"/>
            <a:ext cx="11098306" cy="5773551"/>
          </a:xfrm>
        </p:spPr>
        <p:txBody>
          <a:bodyPr/>
          <a:lstStyle/>
          <a:p>
            <a:r>
              <a:rPr lang="en-US" dirty="0"/>
              <a:t>11. ... </a:t>
            </a:r>
          </a:p>
          <a:p>
            <a:r>
              <a:rPr lang="en-US" dirty="0"/>
              <a:t>12. Release n Planning game;</a:t>
            </a:r>
          </a:p>
          <a:p>
            <a:r>
              <a:rPr lang="en-US" dirty="0"/>
              <a:t> 13. Release n Elaboration process (if required); </a:t>
            </a:r>
          </a:p>
          <a:p>
            <a:r>
              <a:rPr lang="en-US" dirty="0"/>
              <a:t>14. Plan iteration n; </a:t>
            </a:r>
          </a:p>
          <a:p>
            <a:r>
              <a:rPr lang="en-US" dirty="0"/>
              <a:t>15. ...Release n iteration/implementation.</a:t>
            </a:r>
          </a:p>
          <a:p>
            <a:endParaRPr lang="en-US" dirty="0"/>
          </a:p>
        </p:txBody>
      </p:sp>
    </p:spTree>
    <p:extLst>
      <p:ext uri="{BB962C8B-B14F-4D97-AF65-F5344CB8AC3E}">
        <p14:creationId xmlns:p14="http://schemas.microsoft.com/office/powerpoint/2010/main" val="24439276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7541" y="699247"/>
            <a:ext cx="10856259" cy="5477716"/>
          </a:xfrm>
        </p:spPr>
        <p:txBody>
          <a:bodyPr/>
          <a:lstStyle/>
          <a:p>
            <a:r>
              <a:rPr lang="en-US" b="1" dirty="0"/>
              <a:t>The Initial Planning Game</a:t>
            </a:r>
          </a:p>
          <a:p>
            <a:r>
              <a:rPr lang="en-US" dirty="0"/>
              <a:t> focuses on what the </a:t>
            </a:r>
            <a:r>
              <a:rPr lang="en-US" dirty="0">
                <a:solidFill>
                  <a:srgbClr val="FF0000"/>
                </a:solidFill>
              </a:rPr>
              <a:t>system as a whole </a:t>
            </a:r>
            <a:r>
              <a:rPr lang="en-US" dirty="0"/>
              <a:t>should do. </a:t>
            </a:r>
          </a:p>
          <a:p>
            <a:r>
              <a:rPr lang="en-US" dirty="0"/>
              <a:t>It considers all user stories that are in scope (and indeed what that scope is). </a:t>
            </a:r>
          </a:p>
          <a:p>
            <a:r>
              <a:rPr lang="en-US" dirty="0"/>
              <a:t>It happens at the start of the project and may reconvene at various points throughout the lifetime of the project to review the scope of the system, the set of user stories, their relative priorities, etc.</a:t>
            </a:r>
          </a:p>
          <a:p>
            <a:endParaRPr lang="en-US" dirty="0"/>
          </a:p>
        </p:txBody>
      </p:sp>
    </p:spTree>
    <p:extLst>
      <p:ext uri="{BB962C8B-B14F-4D97-AF65-F5344CB8AC3E}">
        <p14:creationId xmlns:p14="http://schemas.microsoft.com/office/powerpoint/2010/main" val="27842391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2729" y="174812"/>
            <a:ext cx="11031071" cy="6002151"/>
          </a:xfrm>
        </p:spPr>
        <p:txBody>
          <a:bodyPr/>
          <a:lstStyle/>
          <a:p>
            <a:r>
              <a:rPr lang="en-US" b="1" dirty="0"/>
              <a:t>The Release Planning Game</a:t>
            </a:r>
            <a:r>
              <a:rPr lang="en-US" dirty="0"/>
              <a:t>:-</a:t>
            </a:r>
          </a:p>
          <a:p>
            <a:r>
              <a:rPr lang="en-US" dirty="0"/>
              <a:t> User stories need to be ﬂeshed out and may need to be </a:t>
            </a:r>
            <a:r>
              <a:rPr lang="en-US" dirty="0">
                <a:solidFill>
                  <a:srgbClr val="FF0000"/>
                </a:solidFill>
              </a:rPr>
              <a:t>broken down </a:t>
            </a:r>
            <a:r>
              <a:rPr lang="en-US" dirty="0"/>
              <a:t>into ﬁner grained stories  </a:t>
            </a:r>
          </a:p>
          <a:p>
            <a:r>
              <a:rPr lang="en-US" dirty="0"/>
              <a:t>2. </a:t>
            </a:r>
            <a:r>
              <a:rPr lang="en-US" dirty="0">
                <a:solidFill>
                  <a:srgbClr val="FF0000"/>
                </a:solidFill>
              </a:rPr>
              <a:t>Detailed estimates</a:t>
            </a:r>
            <a:r>
              <a:rPr lang="en-US" dirty="0"/>
              <a:t> of the stories need to be obtained.</a:t>
            </a:r>
          </a:p>
          <a:p>
            <a:r>
              <a:rPr lang="en-US" dirty="0"/>
              <a:t> 3. </a:t>
            </a:r>
            <a:r>
              <a:rPr lang="en-US" i="1" dirty="0"/>
              <a:t>The user stories to be implemented as part of the release need to be conﬁrmed, revised or modiﬁed as required</a:t>
            </a:r>
            <a:r>
              <a:rPr lang="en-US" dirty="0"/>
              <a:t>. </a:t>
            </a:r>
          </a:p>
          <a:p>
            <a:r>
              <a:rPr lang="en-US" dirty="0"/>
              <a:t>4. The </a:t>
            </a:r>
            <a:r>
              <a:rPr lang="en-US" dirty="0">
                <a:solidFill>
                  <a:srgbClr val="FF0000"/>
                </a:solidFill>
              </a:rPr>
              <a:t>project velocity may need to be revised</a:t>
            </a:r>
            <a:r>
              <a:rPr lang="en-US" dirty="0"/>
              <a:t>. For example, as the development team become more experienced in XP and the application in which you may ﬁnd development speeds up.</a:t>
            </a:r>
          </a:p>
          <a:p>
            <a:endParaRPr lang="en-US" dirty="0"/>
          </a:p>
        </p:txBody>
      </p:sp>
    </p:spTree>
    <p:extLst>
      <p:ext uri="{BB962C8B-B14F-4D97-AF65-F5344CB8AC3E}">
        <p14:creationId xmlns:p14="http://schemas.microsoft.com/office/powerpoint/2010/main" val="35249255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6859" y="672354"/>
            <a:ext cx="10936941" cy="5504610"/>
          </a:xfrm>
        </p:spPr>
        <p:txBody>
          <a:bodyPr>
            <a:normAutofit/>
          </a:bodyPr>
          <a:lstStyle/>
          <a:p>
            <a:r>
              <a:rPr lang="en-US" b="1" dirty="0"/>
              <a:t>The Elaboration Process</a:t>
            </a:r>
            <a:r>
              <a:rPr lang="en-US" dirty="0"/>
              <a:t>:-</a:t>
            </a:r>
          </a:p>
          <a:p>
            <a:r>
              <a:rPr lang="en-US" i="1" dirty="0"/>
              <a:t>Clarify the user stories, requirements, technical issues</a:t>
            </a:r>
          </a:p>
          <a:p>
            <a:pPr marL="0" indent="0">
              <a:buNone/>
            </a:pPr>
            <a:r>
              <a:rPr lang="en-US" b="1" dirty="0"/>
              <a:t>Aims are :-</a:t>
            </a:r>
          </a:p>
          <a:p>
            <a:pPr marL="514350" indent="-514350">
              <a:buFont typeface="+mj-lt"/>
              <a:buAutoNum type="arabicPeriod"/>
            </a:pPr>
            <a:r>
              <a:rPr lang="en-US" dirty="0"/>
              <a:t>Lower the risk of bad estimates,</a:t>
            </a:r>
          </a:p>
          <a:p>
            <a:pPr marL="514350" indent="-514350">
              <a:buFont typeface="+mj-lt"/>
              <a:buAutoNum type="arabicPeriod"/>
            </a:pPr>
            <a:r>
              <a:rPr lang="en-US" dirty="0"/>
              <a:t> Experiment/prototype different solutions,</a:t>
            </a:r>
          </a:p>
          <a:p>
            <a:pPr marL="514350" indent="-514350">
              <a:buFont typeface="+mj-lt"/>
              <a:buAutoNum type="arabicPeriod"/>
            </a:pPr>
            <a:r>
              <a:rPr lang="en-US" dirty="0"/>
              <a:t> Improve the development teams to understand the domain/technology, </a:t>
            </a:r>
          </a:p>
          <a:p>
            <a:pPr marL="514350" indent="-514350">
              <a:buFont typeface="+mj-lt"/>
              <a:buAutoNum type="arabicPeriod"/>
            </a:pPr>
            <a:r>
              <a:rPr lang="en-US" dirty="0"/>
              <a:t> Ensure procedures and processes required are in place.</a:t>
            </a:r>
          </a:p>
          <a:p>
            <a:r>
              <a:rPr lang="en-US" dirty="0"/>
              <a:t>. </a:t>
            </a:r>
          </a:p>
        </p:txBody>
      </p:sp>
    </p:spTree>
    <p:extLst>
      <p:ext uri="{BB962C8B-B14F-4D97-AF65-F5344CB8AC3E}">
        <p14:creationId xmlns:p14="http://schemas.microsoft.com/office/powerpoint/2010/main" val="41944072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6177" y="134471"/>
            <a:ext cx="11017624" cy="6042493"/>
          </a:xfrm>
        </p:spPr>
        <p:txBody>
          <a:bodyPr/>
          <a:lstStyle/>
          <a:p>
            <a:r>
              <a:rPr lang="en-US" b="1" dirty="0"/>
              <a:t>Iteration planning:-</a:t>
            </a:r>
          </a:p>
          <a:p>
            <a:r>
              <a:rPr lang="en-US" dirty="0"/>
              <a:t>Iteration planning usually incorporates the following phases:</a:t>
            </a:r>
          </a:p>
          <a:p>
            <a:r>
              <a:rPr lang="en-US" dirty="0"/>
              <a:t>1. </a:t>
            </a:r>
            <a:r>
              <a:rPr lang="en-US" dirty="0">
                <a:solidFill>
                  <a:srgbClr val="FF0000"/>
                </a:solidFill>
              </a:rPr>
              <a:t>Evaluation of the last iterations </a:t>
            </a:r>
            <a:r>
              <a:rPr lang="en-US" dirty="0"/>
              <a:t>lessons learned, changes to be made, etc. </a:t>
            </a:r>
          </a:p>
          <a:p>
            <a:r>
              <a:rPr lang="en-US" dirty="0"/>
              <a:t>2. Review of user stories to incorporate into the iteration. </a:t>
            </a:r>
          </a:p>
          <a:p>
            <a:r>
              <a:rPr lang="en-US" dirty="0"/>
              <a:t>3. Task exploration during which tasks are written for user stories</a:t>
            </a:r>
          </a:p>
          <a:p>
            <a:r>
              <a:rPr lang="en-US" dirty="0"/>
              <a:t>Task commitment during which tasks are estimated, load factors determined and balancing takes place. </a:t>
            </a:r>
          </a:p>
          <a:p>
            <a:r>
              <a:rPr lang="en-US" dirty="0"/>
              <a:t>5. Finally, the iteration plan is veriﬁed.</a:t>
            </a: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39162818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8457" y="574766"/>
            <a:ext cx="10635343" cy="5602197"/>
          </a:xfrm>
        </p:spPr>
        <p:txBody>
          <a:bodyPr>
            <a:normAutofit lnSpcReduction="10000"/>
          </a:bodyPr>
          <a:lstStyle/>
          <a:p>
            <a:r>
              <a:rPr lang="en-US" b="1" i="1" dirty="0"/>
              <a:t>Size of an iteration</a:t>
            </a:r>
            <a:r>
              <a:rPr lang="en-US" i="1" dirty="0"/>
              <a:t>.</a:t>
            </a:r>
          </a:p>
          <a:p>
            <a:pPr>
              <a:buFont typeface="Wingdings" panose="05000000000000000000" pitchFamily="2" charset="2"/>
              <a:buChar char="v"/>
            </a:pPr>
            <a:r>
              <a:rPr lang="en-US" dirty="0"/>
              <a:t> </a:t>
            </a:r>
            <a:r>
              <a:rPr lang="en-US" dirty="0">
                <a:solidFill>
                  <a:srgbClr val="FF0000"/>
                </a:solidFill>
              </a:rPr>
              <a:t>How do you determine how big an iteration should be? </a:t>
            </a:r>
          </a:p>
          <a:p>
            <a:pPr>
              <a:buFont typeface="Wingdings" panose="05000000000000000000" pitchFamily="2" charset="2"/>
              <a:buChar char="v"/>
            </a:pPr>
            <a:r>
              <a:rPr lang="en-US" dirty="0">
                <a:solidFill>
                  <a:srgbClr val="FF0000"/>
                </a:solidFill>
              </a:rPr>
              <a:t>How long is a piece of string? </a:t>
            </a:r>
          </a:p>
          <a:p>
            <a:r>
              <a:rPr lang="en-US" dirty="0"/>
              <a:t>an iteration needs to be </a:t>
            </a:r>
            <a:r>
              <a:rPr lang="en-US" dirty="0">
                <a:solidFill>
                  <a:srgbClr val="FF0000"/>
                </a:solidFill>
              </a:rPr>
              <a:t>big enough </a:t>
            </a:r>
            <a:r>
              <a:rPr lang="en-US" dirty="0"/>
              <a:t>to allow either a new release to be created that </a:t>
            </a:r>
            <a:r>
              <a:rPr lang="en-US" dirty="0">
                <a:solidFill>
                  <a:srgbClr val="FF0000"/>
                </a:solidFill>
              </a:rPr>
              <a:t>adds value </a:t>
            </a:r>
            <a:r>
              <a:rPr lang="en-US" dirty="0"/>
              <a:t>to the business or large enough that you  are able to make </a:t>
            </a:r>
            <a:r>
              <a:rPr lang="en-US" dirty="0">
                <a:solidFill>
                  <a:srgbClr val="FF0000"/>
                </a:solidFill>
              </a:rPr>
              <a:t>signiﬁcant progress</a:t>
            </a:r>
            <a:r>
              <a:rPr lang="en-US" dirty="0"/>
              <a:t>. </a:t>
            </a:r>
          </a:p>
          <a:p>
            <a:r>
              <a:rPr lang="en-US" dirty="0"/>
              <a:t>It should also be </a:t>
            </a:r>
            <a:r>
              <a:rPr lang="en-US" dirty="0">
                <a:solidFill>
                  <a:srgbClr val="FF0000"/>
                </a:solidFill>
              </a:rPr>
              <a:t>small enough </a:t>
            </a:r>
            <a:r>
              <a:rPr lang="en-US" dirty="0"/>
              <a:t>that the development does not move on too far without being reviewed.</a:t>
            </a:r>
          </a:p>
          <a:p>
            <a:r>
              <a:rPr lang="en-US" dirty="0"/>
              <a:t> The classic length of time for an XP iteration ranges from </a:t>
            </a:r>
            <a:r>
              <a:rPr lang="en-US" dirty="0">
                <a:solidFill>
                  <a:srgbClr val="FF0000"/>
                </a:solidFill>
              </a:rPr>
              <a:t>1 to 3 weeks</a:t>
            </a:r>
          </a:p>
          <a:p>
            <a:r>
              <a:rPr lang="en-US" dirty="0">
                <a:solidFill>
                  <a:srgbClr val="FF0000"/>
                </a:solidFill>
              </a:rPr>
              <a:t>Iteration can be planned in either of these ways</a:t>
            </a:r>
            <a:r>
              <a:rPr lang="en-US" dirty="0"/>
              <a:t>:-</a:t>
            </a:r>
          </a:p>
          <a:p>
            <a:r>
              <a:rPr lang="en-US" dirty="0"/>
              <a:t>1.select one task at a time</a:t>
            </a:r>
          </a:p>
          <a:p>
            <a:r>
              <a:rPr lang="en-US" dirty="0"/>
              <a:t>2.”fill your bag”</a:t>
            </a:r>
          </a:p>
        </p:txBody>
      </p:sp>
    </p:spTree>
    <p:extLst>
      <p:ext uri="{BB962C8B-B14F-4D97-AF65-F5344CB8AC3E}">
        <p14:creationId xmlns:p14="http://schemas.microsoft.com/office/powerpoint/2010/main" val="11625835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2697" y="574766"/>
            <a:ext cx="11001103" cy="5602197"/>
          </a:xfrm>
        </p:spPr>
        <p:txBody>
          <a:bodyPr/>
          <a:lstStyle/>
          <a:p>
            <a:r>
              <a:rPr lang="en-US" b="1" u="sng" dirty="0">
                <a:solidFill>
                  <a:srgbClr val="FF0000"/>
                </a:solidFill>
              </a:rPr>
              <a:t>Test first coding</a:t>
            </a:r>
            <a:r>
              <a:rPr lang="en-US" b="1" u="sng" dirty="0"/>
              <a:t>:-</a:t>
            </a:r>
          </a:p>
          <a:p>
            <a:r>
              <a:rPr lang="en-US" dirty="0"/>
              <a:t>When you write code you should also write the unit tests that go with it to verify that code</a:t>
            </a:r>
          </a:p>
          <a:p>
            <a:r>
              <a:rPr lang="en-US" dirty="0"/>
              <a:t>you </a:t>
            </a:r>
            <a:r>
              <a:rPr lang="en-US" dirty="0">
                <a:solidFill>
                  <a:srgbClr val="FF0000"/>
                </a:solidFill>
              </a:rPr>
              <a:t>should write the tests before you write the code.</a:t>
            </a:r>
          </a:p>
          <a:p>
            <a:r>
              <a:rPr lang="en-US" dirty="0"/>
              <a:t>clearly focus on what the code needs to do before determining how it will be done  </a:t>
            </a:r>
          </a:p>
          <a:p>
            <a:r>
              <a:rPr lang="en-US" b="1" dirty="0"/>
              <a:t>1.How to Write Tests First? </a:t>
            </a:r>
          </a:p>
          <a:p>
            <a:pPr marL="514350" indent="-514350">
              <a:buFont typeface="+mj-lt"/>
              <a:buAutoNum type="arabicPeriod"/>
            </a:pPr>
            <a:r>
              <a:rPr lang="en-US" dirty="0"/>
              <a:t>Think about </a:t>
            </a:r>
            <a:r>
              <a:rPr lang="en-US" dirty="0">
                <a:solidFill>
                  <a:schemeClr val="accent1"/>
                </a:solidFill>
              </a:rPr>
              <a:t>what the code should do </a:t>
            </a:r>
            <a:r>
              <a:rPr lang="en-US" dirty="0"/>
              <a:t>and try to ignore how it will do</a:t>
            </a:r>
          </a:p>
          <a:p>
            <a:pPr marL="514350" indent="-514350">
              <a:buFont typeface="+mj-lt"/>
              <a:buAutoNum type="arabicPeriod"/>
            </a:pPr>
            <a:r>
              <a:rPr lang="en-US" dirty="0"/>
              <a:t> Now write a test that will use the classes and methods you haven’t yet implemented! </a:t>
            </a:r>
          </a:p>
          <a:p>
            <a:endParaRPr lang="en-US" dirty="0"/>
          </a:p>
          <a:p>
            <a:endParaRPr lang="en-US" b="1" dirty="0"/>
          </a:p>
          <a:p>
            <a:endParaRPr lang="en-US" dirty="0"/>
          </a:p>
          <a:p>
            <a:endParaRPr lang="en-US" dirty="0"/>
          </a:p>
        </p:txBody>
      </p:sp>
    </p:spTree>
    <p:extLst>
      <p:ext uri="{BB962C8B-B14F-4D97-AF65-F5344CB8AC3E}">
        <p14:creationId xmlns:p14="http://schemas.microsoft.com/office/powerpoint/2010/main" val="8507823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91886" y="182880"/>
            <a:ext cx="10961914" cy="5994083"/>
          </a:xfrm>
        </p:spPr>
        <p:txBody>
          <a:bodyPr/>
          <a:lstStyle/>
          <a:p>
            <a:pPr marL="514350" indent="-514350">
              <a:buFont typeface="+mj-lt"/>
              <a:buAutoNum type="arabicPeriod" startAt="3"/>
            </a:pPr>
            <a:r>
              <a:rPr lang="en-US" dirty="0"/>
              <a:t>If you haven’t already done </a:t>
            </a:r>
            <a:r>
              <a:rPr lang="en-US" dirty="0" err="1"/>
              <a:t>so,then</a:t>
            </a:r>
            <a:r>
              <a:rPr lang="en-US" dirty="0"/>
              <a:t> write the </a:t>
            </a:r>
            <a:r>
              <a:rPr lang="en-US" dirty="0">
                <a:solidFill>
                  <a:schemeClr val="accent1"/>
                </a:solidFill>
              </a:rPr>
              <a:t>stub code </a:t>
            </a:r>
            <a:r>
              <a:rPr lang="en-US" dirty="0"/>
              <a:t>for the class(</a:t>
            </a:r>
            <a:r>
              <a:rPr lang="en-US" dirty="0" err="1"/>
              <a:t>es</a:t>
            </a:r>
            <a:r>
              <a:rPr lang="en-US" dirty="0"/>
              <a:t>) being tested</a:t>
            </a:r>
          </a:p>
          <a:p>
            <a:pPr marL="514350" indent="-514350">
              <a:buFont typeface="+mj-lt"/>
              <a:buAutoNum type="arabicPeriod" startAt="3"/>
            </a:pPr>
            <a:r>
              <a:rPr lang="en-US" dirty="0"/>
              <a:t>Now put the code you have created for the test into whatever project code repository you are using</a:t>
            </a:r>
          </a:p>
          <a:p>
            <a:pPr marL="514350" indent="-514350">
              <a:buFont typeface="+mj-lt"/>
              <a:buAutoNum type="arabicPeriod" startAt="3"/>
            </a:pPr>
            <a:r>
              <a:rPr lang="en-US" dirty="0"/>
              <a:t>Now run your newly created test against the stub code. </a:t>
            </a:r>
          </a:p>
          <a:p>
            <a:pPr marL="514350" indent="-514350">
              <a:buFont typeface="+mj-lt"/>
              <a:buAutoNum type="arabicPeriod" startAt="3"/>
            </a:pPr>
            <a:r>
              <a:rPr lang="en-US" dirty="0"/>
              <a:t>Now you are in a position to actually write the implementation of the methods being tested</a:t>
            </a:r>
          </a:p>
          <a:p>
            <a:pPr marL="514350" indent="-514350">
              <a:buFont typeface="+mj-lt"/>
              <a:buAutoNum type="arabicPeriod" startAt="3"/>
            </a:pPr>
            <a:r>
              <a:rPr lang="en-US" dirty="0"/>
              <a:t>Rerun your tests against the newly implemented methods. If all the tests pass, then continue.</a:t>
            </a:r>
          </a:p>
          <a:p>
            <a:pPr marL="514350" indent="-514350">
              <a:buFont typeface="+mj-lt"/>
              <a:buAutoNum type="arabicPeriod" startAt="3"/>
            </a:pPr>
            <a:r>
              <a:rPr lang="en-US" dirty="0"/>
              <a:t> Now re-run the tests for the entire system.</a:t>
            </a:r>
          </a:p>
          <a:p>
            <a:pPr marL="514350" indent="-514350">
              <a:buFont typeface="+mj-lt"/>
              <a:buAutoNum type="arabicPeriod" startAt="3"/>
            </a:pPr>
            <a:r>
              <a:rPr lang="en-US" dirty="0"/>
              <a:t>Refactor your code for clarity and to remove any duplication</a:t>
            </a:r>
          </a:p>
        </p:txBody>
      </p:sp>
    </p:spTree>
    <p:extLst>
      <p:ext uri="{BB962C8B-B14F-4D97-AF65-F5344CB8AC3E}">
        <p14:creationId xmlns:p14="http://schemas.microsoft.com/office/powerpoint/2010/main" val="10815220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6571" y="352697"/>
            <a:ext cx="11027229" cy="5824266"/>
          </a:xfrm>
        </p:spPr>
        <p:txBody>
          <a:bodyPr>
            <a:normAutofit/>
          </a:bodyPr>
          <a:lstStyle/>
          <a:p>
            <a:r>
              <a:rPr lang="en-US" b="1" dirty="0"/>
              <a:t>2.What to test</a:t>
            </a:r>
            <a:r>
              <a:rPr lang="en-US" dirty="0"/>
              <a:t>? </a:t>
            </a:r>
          </a:p>
          <a:p>
            <a:r>
              <a:rPr lang="en-US" dirty="0"/>
              <a:t>Write tests for </a:t>
            </a:r>
            <a:r>
              <a:rPr lang="en-US" dirty="0">
                <a:solidFill>
                  <a:srgbClr val="FF0000"/>
                </a:solidFill>
              </a:rPr>
              <a:t>any tasks being implemented</a:t>
            </a:r>
            <a:r>
              <a:rPr lang="en-US" dirty="0"/>
              <a:t>. </a:t>
            </a:r>
          </a:p>
          <a:p>
            <a:r>
              <a:rPr lang="en-US" dirty="0"/>
              <a:t>2. Write tests for any classes or combinations of classes </a:t>
            </a:r>
          </a:p>
          <a:p>
            <a:r>
              <a:rPr lang="en-US" dirty="0"/>
              <a:t> 3</a:t>
            </a:r>
            <a:r>
              <a:rPr lang="en-US" dirty="0">
                <a:solidFill>
                  <a:srgbClr val="FF0000"/>
                </a:solidFill>
              </a:rPr>
              <a:t>. Avoid </a:t>
            </a:r>
            <a:r>
              <a:rPr lang="en-US" dirty="0"/>
              <a:t>writing tests for methods that just call another method.</a:t>
            </a:r>
          </a:p>
          <a:p>
            <a:r>
              <a:rPr lang="en-US" dirty="0"/>
              <a:t> 4. Assume that more tests are better then less and that no one will complain about having too many tests, but that people will complain if an important test is missing. </a:t>
            </a:r>
          </a:p>
          <a:p>
            <a:r>
              <a:rPr lang="en-US" dirty="0"/>
              <a:t>5. Write tests that instill conﬁdence in the system. </a:t>
            </a:r>
          </a:p>
          <a:p>
            <a:r>
              <a:rPr lang="en-US" dirty="0"/>
              <a:t>6. Add tests that will help </a:t>
            </a:r>
            <a:r>
              <a:rPr lang="en-US" dirty="0">
                <a:solidFill>
                  <a:schemeClr val="accent1"/>
                </a:solidFill>
              </a:rPr>
              <a:t>cover areas of the system being modiﬁed. </a:t>
            </a:r>
          </a:p>
          <a:p>
            <a:r>
              <a:rPr lang="en-US" dirty="0"/>
              <a:t>7. If you happen to notice that a suite of tests for a particular module, subsystem or class appears to be missing in one or more tests, then add them.</a:t>
            </a:r>
          </a:p>
          <a:p>
            <a:endParaRPr lang="en-US" dirty="0"/>
          </a:p>
          <a:p>
            <a:endParaRPr lang="en-US" dirty="0"/>
          </a:p>
          <a:p>
            <a:endParaRPr lang="en-US" dirty="0"/>
          </a:p>
        </p:txBody>
      </p:sp>
    </p:spTree>
    <p:extLst>
      <p:ext uri="{BB962C8B-B14F-4D97-AF65-F5344CB8AC3E}">
        <p14:creationId xmlns:p14="http://schemas.microsoft.com/office/powerpoint/2010/main" val="17550832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 y="287383"/>
            <a:ext cx="10988040" cy="5889580"/>
          </a:xfrm>
        </p:spPr>
        <p:txBody>
          <a:bodyPr/>
          <a:lstStyle/>
          <a:p>
            <a:r>
              <a:rPr lang="en-US" b="1" dirty="0"/>
              <a:t>3.confidence in the test suite:-</a:t>
            </a:r>
          </a:p>
          <a:p>
            <a:r>
              <a:rPr lang="en-US" dirty="0"/>
              <a:t> your ability to refactor and prove that you have not changed the functionality of the system; </a:t>
            </a:r>
          </a:p>
          <a:p>
            <a:r>
              <a:rPr lang="en-US" dirty="0"/>
              <a:t>2. the guarantee that if you code in a test ﬁrst manner, that you have produced the simplest code that covers the requirements.</a:t>
            </a:r>
          </a:p>
          <a:p>
            <a:endParaRPr lang="en-US" dirty="0"/>
          </a:p>
        </p:txBody>
      </p:sp>
    </p:spTree>
    <p:extLst>
      <p:ext uri="{BB962C8B-B14F-4D97-AF65-F5344CB8AC3E}">
        <p14:creationId xmlns:p14="http://schemas.microsoft.com/office/powerpoint/2010/main" val="1813679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12 XP practices</a:t>
            </a:r>
          </a:p>
        </p:txBody>
      </p:sp>
      <p:sp>
        <p:nvSpPr>
          <p:cNvPr id="3" name="Content Placeholder 2"/>
          <p:cNvSpPr>
            <a:spLocks noGrp="1"/>
          </p:cNvSpPr>
          <p:nvPr>
            <p:ph idx="1"/>
          </p:nvPr>
        </p:nvSpPr>
        <p:spPr>
          <a:xfrm>
            <a:off x="692331" y="1306286"/>
            <a:ext cx="10661469" cy="4870677"/>
          </a:xfrm>
        </p:spPr>
        <p:txBody>
          <a:bodyPr>
            <a:normAutofit/>
          </a:bodyPr>
          <a:lstStyle/>
          <a:p>
            <a:r>
              <a:rPr lang="en-US" dirty="0"/>
              <a:t> </a:t>
            </a:r>
            <a:r>
              <a:rPr lang="en-US" b="1" dirty="0"/>
              <a:t>1.The planning game</a:t>
            </a:r>
            <a:r>
              <a:rPr lang="en-US" dirty="0"/>
              <a:t>. This focuses on planning the </a:t>
            </a:r>
            <a:r>
              <a:rPr lang="en-US" dirty="0">
                <a:solidFill>
                  <a:srgbClr val="FF0000"/>
                </a:solidFill>
              </a:rPr>
              <a:t>next release</a:t>
            </a:r>
            <a:r>
              <a:rPr lang="en-US" dirty="0"/>
              <a:t>.</a:t>
            </a:r>
          </a:p>
          <a:p>
            <a:r>
              <a:rPr lang="en-US" dirty="0"/>
              <a:t> 2</a:t>
            </a:r>
            <a:r>
              <a:rPr lang="en-US" b="1" dirty="0"/>
              <a:t>. Small releases</a:t>
            </a:r>
            <a:r>
              <a:rPr lang="en-US" dirty="0"/>
              <a:t>. A software system is developed iteratively with small releases adding system features and allowing rapid feedback. </a:t>
            </a:r>
          </a:p>
          <a:p>
            <a:r>
              <a:rPr lang="en-US" dirty="0"/>
              <a:t>3</a:t>
            </a:r>
            <a:r>
              <a:rPr lang="en-US" b="1" dirty="0"/>
              <a:t>. Simple design</a:t>
            </a:r>
            <a:r>
              <a:rPr lang="en-US" dirty="0"/>
              <a:t>. Keep things as simple as possible .</a:t>
            </a:r>
          </a:p>
          <a:p>
            <a:r>
              <a:rPr lang="en-US" dirty="0"/>
              <a:t> 4. </a:t>
            </a:r>
            <a:r>
              <a:rPr lang="en-US" b="1" dirty="0"/>
              <a:t>Testing.</a:t>
            </a:r>
            <a:r>
              <a:rPr lang="en-US" dirty="0"/>
              <a:t> Unit tests and acceptance tests must be continually developed and the code must pass unit tests for development to continue. </a:t>
            </a:r>
          </a:p>
          <a:p>
            <a:r>
              <a:rPr lang="en-US" dirty="0"/>
              <a:t>5. </a:t>
            </a:r>
            <a:r>
              <a:rPr lang="en-US" b="1" dirty="0"/>
              <a:t>Refactoring.</a:t>
            </a:r>
            <a:r>
              <a:rPr lang="en-US" dirty="0"/>
              <a:t> This involves improving the system implementation without changing the functionality. </a:t>
            </a:r>
          </a:p>
        </p:txBody>
      </p:sp>
    </p:spTree>
    <p:extLst>
      <p:ext uri="{BB962C8B-B14F-4D97-AF65-F5344CB8AC3E}">
        <p14:creationId xmlns:p14="http://schemas.microsoft.com/office/powerpoint/2010/main" val="9565372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949" y="444137"/>
            <a:ext cx="10948851" cy="5732826"/>
          </a:xfrm>
        </p:spPr>
        <p:txBody>
          <a:bodyPr/>
          <a:lstStyle/>
          <a:p>
            <a:r>
              <a:rPr lang="en-US" b="1" dirty="0"/>
              <a:t>Making pair programming work:-</a:t>
            </a:r>
          </a:p>
          <a:p>
            <a:r>
              <a:rPr lang="en-US" dirty="0"/>
              <a:t>pair programming isn’t easy, actually it’s quite hard, </a:t>
            </a:r>
            <a:r>
              <a:rPr lang="en-US" dirty="0" err="1"/>
              <a:t>bcz</a:t>
            </a:r>
            <a:r>
              <a:rPr lang="en-US" dirty="0"/>
              <a:t> programmers have been trained to work alone</a:t>
            </a:r>
          </a:p>
          <a:p>
            <a:r>
              <a:rPr lang="en-US" dirty="0"/>
              <a:t>It needs interpersonal</a:t>
            </a:r>
            <a:r>
              <a:rPr lang="en-US" dirty="0">
                <a:solidFill>
                  <a:srgbClr val="FF0000"/>
                </a:solidFill>
              </a:rPr>
              <a:t> skills, pair dynamics, communication, tolerance and trust. </a:t>
            </a:r>
          </a:p>
          <a:p>
            <a:r>
              <a:rPr lang="en-US" b="1" dirty="0"/>
              <a:t>Pair programmer’s role</a:t>
            </a:r>
          </a:p>
          <a:p>
            <a:r>
              <a:rPr lang="en-US" dirty="0"/>
              <a:t>Driver</a:t>
            </a:r>
          </a:p>
          <a:p>
            <a:r>
              <a:rPr lang="en-US" dirty="0"/>
              <a:t>Navigator</a:t>
            </a:r>
          </a:p>
          <a:p>
            <a:endParaRPr lang="en-US" dirty="0"/>
          </a:p>
        </p:txBody>
      </p:sp>
    </p:spTree>
    <p:extLst>
      <p:ext uri="{BB962C8B-B14F-4D97-AF65-F5344CB8AC3E}">
        <p14:creationId xmlns:p14="http://schemas.microsoft.com/office/powerpoint/2010/main" val="10621148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3509" y="548640"/>
            <a:ext cx="11040291" cy="5628323"/>
          </a:xfrm>
        </p:spPr>
        <p:txBody>
          <a:bodyPr/>
          <a:lstStyle/>
          <a:p>
            <a:r>
              <a:rPr lang="en-US" b="1" dirty="0"/>
              <a:t>Guide lines for pair programming:-</a:t>
            </a:r>
          </a:p>
          <a:p>
            <a:pPr marL="514350" indent="-514350">
              <a:buFont typeface="+mj-lt"/>
              <a:buAutoNum type="arabicPeriod"/>
            </a:pPr>
            <a:r>
              <a:rPr lang="en-US" dirty="0"/>
              <a:t> Engage in a dialogue</a:t>
            </a:r>
          </a:p>
          <a:p>
            <a:pPr marL="514350" indent="-514350">
              <a:buFont typeface="+mj-lt"/>
              <a:buAutoNum type="arabicPeriod"/>
            </a:pPr>
            <a:r>
              <a:rPr lang="en-US" dirty="0"/>
              <a:t>Listen to each other</a:t>
            </a:r>
          </a:p>
          <a:p>
            <a:pPr marL="514350" indent="-514350">
              <a:buFont typeface="+mj-lt"/>
              <a:buAutoNum type="arabicPeriod"/>
            </a:pPr>
            <a:r>
              <a:rPr lang="en-US" dirty="0"/>
              <a:t>Take frequent breaks</a:t>
            </a:r>
          </a:p>
          <a:p>
            <a:pPr marL="514350" indent="-514350">
              <a:buFont typeface="+mj-lt"/>
              <a:buAutoNum type="arabicPeriod"/>
            </a:pPr>
            <a:r>
              <a:rPr lang="en-US" dirty="0"/>
              <a:t>Don’t be a back seat driver</a:t>
            </a:r>
          </a:p>
          <a:p>
            <a:pPr marL="514350" indent="-514350">
              <a:buFont typeface="+mj-lt"/>
              <a:buAutoNum type="arabicPeriod"/>
            </a:pPr>
            <a:r>
              <a:rPr lang="en-US" dirty="0"/>
              <a:t>Make pair programming practical</a:t>
            </a:r>
          </a:p>
          <a:p>
            <a:pPr marL="514350" indent="-514350">
              <a:buFont typeface="+mj-lt"/>
              <a:buAutoNum type="arabicPeriod"/>
            </a:pPr>
            <a:r>
              <a:rPr lang="en-US" dirty="0"/>
              <a:t>Use a common environment</a:t>
            </a:r>
          </a:p>
          <a:p>
            <a:pPr marL="514350" indent="-514350">
              <a:buFont typeface="+mj-lt"/>
              <a:buAutoNum type="arabicPeriod"/>
            </a:pPr>
            <a:r>
              <a:rPr lang="en-US" dirty="0"/>
              <a:t>Shared language and vocabulary</a:t>
            </a:r>
          </a:p>
          <a:p>
            <a:pPr marL="514350" indent="-514350">
              <a:buFont typeface="+mj-lt"/>
              <a:buAutoNum type="arabicPeriod"/>
            </a:pPr>
            <a:r>
              <a:rPr lang="en-US" dirty="0"/>
              <a:t>Allowing non-pair time</a:t>
            </a:r>
          </a:p>
          <a:p>
            <a:pPr marL="514350" indent="-514350">
              <a:buFont typeface="+mj-lt"/>
              <a:buAutoNum type="arabicPeriod"/>
            </a:pPr>
            <a:r>
              <a:rPr lang="en-US" dirty="0"/>
              <a:t>Change partners often</a:t>
            </a:r>
          </a:p>
        </p:txBody>
      </p:sp>
    </p:spTree>
    <p:extLst>
      <p:ext uri="{BB962C8B-B14F-4D97-AF65-F5344CB8AC3E}">
        <p14:creationId xmlns:p14="http://schemas.microsoft.com/office/powerpoint/2010/main" val="27361181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stretch>
            <a:fillRect/>
          </a:stretch>
        </p:blipFill>
        <p:spPr>
          <a:xfrm>
            <a:off x="2364378" y="352697"/>
            <a:ext cx="7720148" cy="6505303"/>
          </a:xfrm>
          <a:prstGeom prst="rect">
            <a:avLst/>
          </a:prstGeom>
        </p:spPr>
      </p:pic>
    </p:spTree>
    <p:extLst>
      <p:ext uri="{BB962C8B-B14F-4D97-AF65-F5344CB8AC3E}">
        <p14:creationId xmlns:p14="http://schemas.microsoft.com/office/powerpoint/2010/main" val="22452635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8011" y="444137"/>
            <a:ext cx="10935789" cy="5732826"/>
          </a:xfrm>
        </p:spPr>
        <p:txBody>
          <a:bodyPr/>
          <a:lstStyle/>
          <a:p>
            <a:pPr marL="514350" indent="-514350">
              <a:buFont typeface="+mj-lt"/>
              <a:buAutoNum type="arabicPeriod"/>
            </a:pPr>
            <a:r>
              <a:rPr lang="en-US" dirty="0"/>
              <a:t>Who will be the core participants of planning game in XP projects?</a:t>
            </a:r>
          </a:p>
          <a:p>
            <a:pPr marL="514350" indent="-514350">
              <a:buFont typeface="+mj-lt"/>
              <a:buAutoNum type="arabicPeriod"/>
            </a:pPr>
            <a:r>
              <a:rPr lang="en-US" dirty="0"/>
              <a:t>What are the objectives and out come during planning game?</a:t>
            </a:r>
          </a:p>
          <a:p>
            <a:pPr marL="514350" indent="-514350">
              <a:buFont typeface="+mj-lt"/>
              <a:buAutoNum type="arabicPeriod"/>
            </a:pPr>
            <a:r>
              <a:rPr lang="en-US" dirty="0"/>
              <a:t>What is pair programming?</a:t>
            </a:r>
          </a:p>
          <a:p>
            <a:pPr marL="514350" indent="-514350">
              <a:buFont typeface="+mj-lt"/>
              <a:buAutoNum type="arabicPeriod"/>
            </a:pPr>
            <a:r>
              <a:rPr lang="en-US" dirty="0"/>
              <a:t>Demonstrate pros and cons faced by agile team when they adopt to this approach</a:t>
            </a:r>
          </a:p>
          <a:p>
            <a:pPr marL="514350" indent="-514350">
              <a:buFont typeface="+mj-lt"/>
              <a:buAutoNum type="arabicPeriod"/>
            </a:pPr>
            <a:r>
              <a:rPr lang="en-US" dirty="0"/>
              <a:t>What is TDD(Test Driven Development)? which agile model adopt TDD?</a:t>
            </a:r>
          </a:p>
          <a:p>
            <a:pPr marL="514350" indent="-514350">
              <a:buFont typeface="+mj-lt"/>
              <a:buAutoNum type="arabicPeriod"/>
            </a:pPr>
            <a:r>
              <a:rPr lang="en-US" dirty="0"/>
              <a:t>Write short note on test first coding</a:t>
            </a:r>
          </a:p>
          <a:p>
            <a:pPr marL="514350" indent="-514350">
              <a:buFont typeface="+mj-lt"/>
              <a:buAutoNum type="arabicPeriod"/>
            </a:pPr>
            <a:r>
              <a:rPr lang="en-US" dirty="0"/>
              <a:t>Explain XP programming</a:t>
            </a:r>
          </a:p>
          <a:p>
            <a:pPr marL="514350" indent="-514350">
              <a:buFont typeface="+mj-lt"/>
              <a:buAutoNum type="arabicPeriod"/>
            </a:pPr>
            <a:r>
              <a:rPr lang="en-US" dirty="0"/>
              <a:t>Explain core XP values</a:t>
            </a:r>
          </a:p>
          <a:p>
            <a:pPr marL="514350" indent="-514350">
              <a:buFont typeface="+mj-lt"/>
              <a:buAutoNum type="arabicPeriod"/>
            </a:pPr>
            <a:r>
              <a:rPr lang="en-US" dirty="0"/>
              <a:t>Illustrate planning XP projects with an example</a:t>
            </a:r>
          </a:p>
          <a:p>
            <a:pPr marL="514350" indent="-514350">
              <a:buFont typeface="+mj-lt"/>
              <a:buAutoNum type="arabicPeriod"/>
            </a:pPr>
            <a:endParaRPr lang="en-US" dirty="0"/>
          </a:p>
        </p:txBody>
      </p:sp>
    </p:spTree>
    <p:extLst>
      <p:ext uri="{BB962C8B-B14F-4D97-AF65-F5344CB8AC3E}">
        <p14:creationId xmlns:p14="http://schemas.microsoft.com/office/powerpoint/2010/main" val="3341894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8823" y="274320"/>
            <a:ext cx="10974977" cy="5902643"/>
          </a:xfrm>
        </p:spPr>
        <p:txBody>
          <a:bodyPr>
            <a:normAutofit lnSpcReduction="10000"/>
          </a:bodyPr>
          <a:lstStyle/>
          <a:p>
            <a:r>
              <a:rPr lang="en-US" dirty="0"/>
              <a:t>6. </a:t>
            </a:r>
            <a:r>
              <a:rPr lang="en-US" b="1" dirty="0"/>
              <a:t>Pair programming</a:t>
            </a:r>
            <a:r>
              <a:rPr lang="en-US" dirty="0"/>
              <a:t>. All code is developed by developers working in pairs (at a single machine). </a:t>
            </a:r>
          </a:p>
          <a:p>
            <a:r>
              <a:rPr lang="en-US" dirty="0"/>
              <a:t>7. </a:t>
            </a:r>
            <a:r>
              <a:rPr lang="en-US" b="1" dirty="0"/>
              <a:t>Collective ownership</a:t>
            </a:r>
            <a:r>
              <a:rPr lang="en-US" dirty="0"/>
              <a:t>. Everyone owns all the code so anyone has the right to change any of the code at any time in order to improve it.</a:t>
            </a:r>
          </a:p>
          <a:p>
            <a:r>
              <a:rPr lang="en-US" dirty="0"/>
              <a:t> 8</a:t>
            </a:r>
            <a:r>
              <a:rPr lang="en-US" b="1" dirty="0"/>
              <a:t>. Continuous integration</a:t>
            </a:r>
            <a:r>
              <a:rPr lang="en-US" dirty="0"/>
              <a:t>. New code is integrated and the system rebuilt every time a task is completed (which may be many times a day).</a:t>
            </a:r>
          </a:p>
          <a:p>
            <a:r>
              <a:rPr lang="en-US" dirty="0"/>
              <a:t> 9. </a:t>
            </a:r>
            <a:r>
              <a:rPr lang="en-US" b="1" dirty="0"/>
              <a:t>On-site customer</a:t>
            </a:r>
            <a:r>
              <a:rPr lang="en-US" dirty="0"/>
              <a:t>. Have a real customer as part of the team, so that they are always available to answer questions.</a:t>
            </a:r>
          </a:p>
          <a:p>
            <a:r>
              <a:rPr lang="en-US" dirty="0"/>
              <a:t> 10. </a:t>
            </a:r>
            <a:r>
              <a:rPr lang="en-US" b="1" dirty="0"/>
              <a:t>Coding standards</a:t>
            </a:r>
            <a:r>
              <a:rPr lang="en-US" dirty="0"/>
              <a:t>. Have them and use them. </a:t>
            </a:r>
          </a:p>
          <a:p>
            <a:r>
              <a:rPr lang="en-US" dirty="0"/>
              <a:t>11. </a:t>
            </a:r>
            <a:r>
              <a:rPr lang="en-US" b="1" dirty="0"/>
              <a:t>40-hour week. </a:t>
            </a:r>
            <a:r>
              <a:rPr lang="en-US" dirty="0"/>
              <a:t>Work no more than 40hours a week so that the developers are always fresh and ready for the challenges facing them. </a:t>
            </a:r>
          </a:p>
          <a:p>
            <a:r>
              <a:rPr lang="en-US" dirty="0"/>
              <a:t>12. </a:t>
            </a:r>
            <a:r>
              <a:rPr lang="en-US" b="1" dirty="0"/>
              <a:t>System metaphor</a:t>
            </a:r>
            <a:r>
              <a:rPr lang="en-US" dirty="0"/>
              <a:t>. Use the system metaphor to guide the whole development. It is a metaphor for how the system operates (it is similar to the architecture of the system but typically simpler).</a:t>
            </a:r>
          </a:p>
          <a:p>
            <a:endParaRPr lang="en-US" dirty="0"/>
          </a:p>
        </p:txBody>
      </p:sp>
    </p:spTree>
    <p:extLst>
      <p:ext uri="{BB962C8B-B14F-4D97-AF65-F5344CB8AC3E}">
        <p14:creationId xmlns:p14="http://schemas.microsoft.com/office/powerpoint/2010/main" val="359842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32263" y="-498367"/>
            <a:ext cx="11341289" cy="8147937"/>
          </a:xfrm>
        </p:spPr>
      </p:pic>
    </p:spTree>
    <p:extLst>
      <p:ext uri="{BB962C8B-B14F-4D97-AF65-F5344CB8AC3E}">
        <p14:creationId xmlns:p14="http://schemas.microsoft.com/office/powerpoint/2010/main" val="1438062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3081" y="191069"/>
            <a:ext cx="10930719" cy="5985894"/>
          </a:xfrm>
        </p:spPr>
        <p:txBody>
          <a:bodyPr/>
          <a:lstStyle/>
          <a:p>
            <a:r>
              <a:rPr lang="en-US" b="1" dirty="0"/>
              <a:t>Roles</a:t>
            </a:r>
          </a:p>
          <a:p>
            <a:r>
              <a:rPr lang="en-US" b="1" dirty="0"/>
              <a:t>The Customer</a:t>
            </a:r>
          </a:p>
          <a:p>
            <a:r>
              <a:rPr lang="en-US" dirty="0"/>
              <a:t>The Customer role is responsible for </a:t>
            </a:r>
            <a:r>
              <a:rPr lang="en-US" dirty="0">
                <a:solidFill>
                  <a:srgbClr val="FF0000"/>
                </a:solidFill>
              </a:rPr>
              <a:t>making all of the business decisions </a:t>
            </a:r>
            <a:r>
              <a:rPr lang="en-US" dirty="0"/>
              <a:t>regarding the project including:</a:t>
            </a:r>
          </a:p>
          <a:p>
            <a:r>
              <a:rPr lang="en-US" dirty="0"/>
              <a:t>What should the system do (What features are included and what do they accomplish)?</a:t>
            </a:r>
          </a:p>
          <a:p>
            <a:r>
              <a:rPr lang="en-US" dirty="0"/>
              <a:t>How do we know when the system is done (what are our acceptance criteria)?</a:t>
            </a:r>
          </a:p>
          <a:p>
            <a:r>
              <a:rPr lang="en-US" dirty="0"/>
              <a:t>How much do we have to spend (what is the available funding, what is the business case)?</a:t>
            </a:r>
          </a:p>
          <a:p>
            <a:r>
              <a:rPr lang="en-US" dirty="0"/>
              <a:t>What should we do next (in what order do we deliver these features)?</a:t>
            </a:r>
          </a:p>
          <a:p>
            <a:r>
              <a:rPr lang="en-US" dirty="0">
                <a:solidFill>
                  <a:srgbClr val="FF0000"/>
                </a:solidFill>
              </a:rPr>
              <a:t>The XP Customer is expected to be actively engaged on the project and ideally becomes part of the team.</a:t>
            </a:r>
          </a:p>
          <a:p>
            <a:endParaRPr lang="en-US" b="1" dirty="0">
              <a:solidFill>
                <a:srgbClr val="FF0000"/>
              </a:solidFill>
            </a:endParaRPr>
          </a:p>
          <a:p>
            <a:endParaRPr lang="en-US" dirty="0"/>
          </a:p>
        </p:txBody>
      </p:sp>
    </p:spTree>
    <p:extLst>
      <p:ext uri="{BB962C8B-B14F-4D97-AF65-F5344CB8AC3E}">
        <p14:creationId xmlns:p14="http://schemas.microsoft.com/office/powerpoint/2010/main" val="1710119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2513" y="600501"/>
            <a:ext cx="10521287" cy="5576462"/>
          </a:xfrm>
        </p:spPr>
        <p:txBody>
          <a:bodyPr/>
          <a:lstStyle/>
          <a:p>
            <a:r>
              <a:rPr lang="en-US" b="1" dirty="0"/>
              <a:t>The Developer</a:t>
            </a:r>
          </a:p>
          <a:p>
            <a:r>
              <a:rPr lang="en-US" dirty="0"/>
              <a:t>Because XP does not have much need for role definition, everyone on the team is labeled a developer.</a:t>
            </a:r>
          </a:p>
          <a:p>
            <a:r>
              <a:rPr lang="en-US" dirty="0"/>
              <a:t> Developers are responsible for realizing the stories identified by the Customer. </a:t>
            </a:r>
          </a:p>
          <a:p>
            <a:r>
              <a:rPr lang="en-US" dirty="0"/>
              <a:t>Because different projects require a different mix of skills, and because the XP method relies on a cross functional team providing the appropriate mix of skills, the creators of XP felt no need for further role definition.</a:t>
            </a:r>
          </a:p>
          <a:p>
            <a:endParaRPr lang="en-US" dirty="0"/>
          </a:p>
        </p:txBody>
      </p:sp>
    </p:spTree>
    <p:extLst>
      <p:ext uri="{BB962C8B-B14F-4D97-AF65-F5344CB8AC3E}">
        <p14:creationId xmlns:p14="http://schemas.microsoft.com/office/powerpoint/2010/main" val="4368944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2572</TotalTime>
  <Words>4191</Words>
  <Application>Microsoft Office PowerPoint</Application>
  <PresentationFormat>Widescreen</PresentationFormat>
  <Paragraphs>343</Paragraphs>
  <Slides>53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53</vt:i4>
      </vt:variant>
    </vt:vector>
  </HeadingPairs>
  <TitlesOfParts>
    <vt:vector size="58" baseType="lpstr">
      <vt:lpstr>Arial</vt:lpstr>
      <vt:lpstr>Calibri</vt:lpstr>
      <vt:lpstr>Calibri Light</vt:lpstr>
      <vt:lpstr>Wingdings</vt:lpstr>
      <vt:lpstr>Office Theme</vt:lpstr>
      <vt:lpstr>Module II</vt:lpstr>
      <vt:lpstr>syllabus</vt:lpstr>
      <vt:lpstr>Core XP values</vt:lpstr>
      <vt:lpstr>PowerPoint Presentation</vt:lpstr>
      <vt:lpstr>12 XP practices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II</dc:title>
  <dc:creator>DIVYA</dc:creator>
  <cp:lastModifiedBy>Divya babu</cp:lastModifiedBy>
  <cp:revision>177</cp:revision>
  <dcterms:created xsi:type="dcterms:W3CDTF">2019-12-06T05:47:40Z</dcterms:created>
  <dcterms:modified xsi:type="dcterms:W3CDTF">2022-08-23T03:15:06Z</dcterms:modified>
</cp:coreProperties>
</file>