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257" r:id="rId4"/>
    <p:sldId id="271" r:id="rId5"/>
    <p:sldId id="273" r:id="rId6"/>
    <p:sldId id="274" r:id="rId7"/>
    <p:sldId id="275" r:id="rId8"/>
    <p:sldId id="258" r:id="rId9"/>
    <p:sldId id="268" r:id="rId10"/>
    <p:sldId id="259" r:id="rId11"/>
    <p:sldId id="291" r:id="rId12"/>
    <p:sldId id="272" r:id="rId13"/>
    <p:sldId id="260" r:id="rId14"/>
    <p:sldId id="276" r:id="rId15"/>
    <p:sldId id="277" r:id="rId16"/>
    <p:sldId id="278" r:id="rId17"/>
    <p:sldId id="297" r:id="rId18"/>
    <p:sldId id="279" r:id="rId19"/>
    <p:sldId id="282" r:id="rId20"/>
    <p:sldId id="261" r:id="rId21"/>
    <p:sldId id="281" r:id="rId22"/>
    <p:sldId id="283" r:id="rId23"/>
    <p:sldId id="284" r:id="rId24"/>
    <p:sldId id="320" r:id="rId25"/>
    <p:sldId id="322" r:id="rId26"/>
    <p:sldId id="321" r:id="rId27"/>
    <p:sldId id="299" r:id="rId28"/>
    <p:sldId id="300" r:id="rId29"/>
    <p:sldId id="301" r:id="rId30"/>
    <p:sldId id="302" r:id="rId31"/>
    <p:sldId id="323" r:id="rId32"/>
    <p:sldId id="298" r:id="rId33"/>
    <p:sldId id="303" r:id="rId34"/>
    <p:sldId id="262" r:id="rId35"/>
    <p:sldId id="285" r:id="rId36"/>
    <p:sldId id="286" r:id="rId37"/>
    <p:sldId id="288" r:id="rId38"/>
    <p:sldId id="311" r:id="rId39"/>
    <p:sldId id="324" r:id="rId40"/>
    <p:sldId id="312" r:id="rId41"/>
    <p:sldId id="316" r:id="rId42"/>
    <p:sldId id="317" r:id="rId43"/>
    <p:sldId id="318" r:id="rId44"/>
    <p:sldId id="327" r:id="rId45"/>
    <p:sldId id="328" r:id="rId46"/>
    <p:sldId id="313" r:id="rId47"/>
    <p:sldId id="314" r:id="rId48"/>
    <p:sldId id="315" r:id="rId49"/>
    <p:sldId id="319" r:id="rId50"/>
    <p:sldId id="325" r:id="rId51"/>
    <p:sldId id="326" r:id="rId52"/>
    <p:sldId id="263" r:id="rId53"/>
    <p:sldId id="287" r:id="rId54"/>
    <p:sldId id="289" r:id="rId55"/>
    <p:sldId id="304" r:id="rId56"/>
    <p:sldId id="309" r:id="rId57"/>
    <p:sldId id="264" r:id="rId58"/>
    <p:sldId id="305" r:id="rId59"/>
    <p:sldId id="292" r:id="rId60"/>
    <p:sldId id="295" r:id="rId61"/>
    <p:sldId id="293" r:id="rId62"/>
    <p:sldId id="294" r:id="rId63"/>
    <p:sldId id="296" r:id="rId64"/>
    <p:sldId id="307" r:id="rId65"/>
    <p:sldId id="266" r:id="rId66"/>
    <p:sldId id="267" r:id="rId67"/>
    <p:sldId id="30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8DC6066-51FE-4EDC-A953-938F3D09FABB}"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68663-DB71-4E5F-B1EC-F1277E7D2E6F}" type="slidenum">
              <a:rPr lang="en-US" smtClean="0"/>
              <a:t>‹#›</a:t>
            </a:fld>
            <a:endParaRPr lang="en-US"/>
          </a:p>
        </p:txBody>
      </p:sp>
    </p:spTree>
    <p:extLst>
      <p:ext uri="{BB962C8B-B14F-4D97-AF65-F5344CB8AC3E}">
        <p14:creationId xmlns:p14="http://schemas.microsoft.com/office/powerpoint/2010/main" val="219997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C6066-51FE-4EDC-A953-938F3D09FABB}"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68663-DB71-4E5F-B1EC-F1277E7D2E6F}" type="slidenum">
              <a:rPr lang="en-US" smtClean="0"/>
              <a:t>‹#›</a:t>
            </a:fld>
            <a:endParaRPr lang="en-US"/>
          </a:p>
        </p:txBody>
      </p:sp>
    </p:spTree>
    <p:extLst>
      <p:ext uri="{BB962C8B-B14F-4D97-AF65-F5344CB8AC3E}">
        <p14:creationId xmlns:p14="http://schemas.microsoft.com/office/powerpoint/2010/main" val="151583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C6066-51FE-4EDC-A953-938F3D09FABB}"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68663-DB71-4E5F-B1EC-F1277E7D2E6F}" type="slidenum">
              <a:rPr lang="en-US" smtClean="0"/>
              <a:t>‹#›</a:t>
            </a:fld>
            <a:endParaRPr lang="en-US"/>
          </a:p>
        </p:txBody>
      </p:sp>
    </p:spTree>
    <p:extLst>
      <p:ext uri="{BB962C8B-B14F-4D97-AF65-F5344CB8AC3E}">
        <p14:creationId xmlns:p14="http://schemas.microsoft.com/office/powerpoint/2010/main" val="409993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C6066-51FE-4EDC-A953-938F3D09FABB}"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68663-DB71-4E5F-B1EC-F1277E7D2E6F}" type="slidenum">
              <a:rPr lang="en-US" smtClean="0"/>
              <a:t>‹#›</a:t>
            </a:fld>
            <a:endParaRPr lang="en-US"/>
          </a:p>
        </p:txBody>
      </p:sp>
    </p:spTree>
    <p:extLst>
      <p:ext uri="{BB962C8B-B14F-4D97-AF65-F5344CB8AC3E}">
        <p14:creationId xmlns:p14="http://schemas.microsoft.com/office/powerpoint/2010/main" val="194680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DC6066-51FE-4EDC-A953-938F3D09FABB}"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68663-DB71-4E5F-B1EC-F1277E7D2E6F}" type="slidenum">
              <a:rPr lang="en-US" smtClean="0"/>
              <a:t>‹#›</a:t>
            </a:fld>
            <a:endParaRPr lang="en-US"/>
          </a:p>
        </p:txBody>
      </p:sp>
    </p:spTree>
    <p:extLst>
      <p:ext uri="{BB962C8B-B14F-4D97-AF65-F5344CB8AC3E}">
        <p14:creationId xmlns:p14="http://schemas.microsoft.com/office/powerpoint/2010/main" val="127157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DC6066-51FE-4EDC-A953-938F3D09FABB}"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68663-DB71-4E5F-B1EC-F1277E7D2E6F}" type="slidenum">
              <a:rPr lang="en-US" smtClean="0"/>
              <a:t>‹#›</a:t>
            </a:fld>
            <a:endParaRPr lang="en-US"/>
          </a:p>
        </p:txBody>
      </p:sp>
    </p:spTree>
    <p:extLst>
      <p:ext uri="{BB962C8B-B14F-4D97-AF65-F5344CB8AC3E}">
        <p14:creationId xmlns:p14="http://schemas.microsoft.com/office/powerpoint/2010/main" val="217707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DC6066-51FE-4EDC-A953-938F3D09FABB}" type="datetimeFigureOut">
              <a:rPr lang="en-US" smtClean="0"/>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68663-DB71-4E5F-B1EC-F1277E7D2E6F}" type="slidenum">
              <a:rPr lang="en-US" smtClean="0"/>
              <a:t>‹#›</a:t>
            </a:fld>
            <a:endParaRPr lang="en-US"/>
          </a:p>
        </p:txBody>
      </p:sp>
    </p:spTree>
    <p:extLst>
      <p:ext uri="{BB962C8B-B14F-4D97-AF65-F5344CB8AC3E}">
        <p14:creationId xmlns:p14="http://schemas.microsoft.com/office/powerpoint/2010/main" val="228448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DC6066-51FE-4EDC-A953-938F3D09FABB}" type="datetimeFigureOut">
              <a:rPr lang="en-US" smtClean="0"/>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68663-DB71-4E5F-B1EC-F1277E7D2E6F}" type="slidenum">
              <a:rPr lang="en-US" smtClean="0"/>
              <a:t>‹#›</a:t>
            </a:fld>
            <a:endParaRPr lang="en-US"/>
          </a:p>
        </p:txBody>
      </p:sp>
    </p:spTree>
    <p:extLst>
      <p:ext uri="{BB962C8B-B14F-4D97-AF65-F5344CB8AC3E}">
        <p14:creationId xmlns:p14="http://schemas.microsoft.com/office/powerpoint/2010/main" val="298157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C6066-51FE-4EDC-A953-938F3D09FABB}" type="datetimeFigureOut">
              <a:rPr lang="en-US" smtClean="0"/>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68663-DB71-4E5F-B1EC-F1277E7D2E6F}" type="slidenum">
              <a:rPr lang="en-US" smtClean="0"/>
              <a:t>‹#›</a:t>
            </a:fld>
            <a:endParaRPr lang="en-US"/>
          </a:p>
        </p:txBody>
      </p:sp>
    </p:spTree>
    <p:extLst>
      <p:ext uri="{BB962C8B-B14F-4D97-AF65-F5344CB8AC3E}">
        <p14:creationId xmlns:p14="http://schemas.microsoft.com/office/powerpoint/2010/main" val="386423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DC6066-51FE-4EDC-A953-938F3D09FABB}"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68663-DB71-4E5F-B1EC-F1277E7D2E6F}" type="slidenum">
              <a:rPr lang="en-US" smtClean="0"/>
              <a:t>‹#›</a:t>
            </a:fld>
            <a:endParaRPr lang="en-US"/>
          </a:p>
        </p:txBody>
      </p:sp>
    </p:spTree>
    <p:extLst>
      <p:ext uri="{BB962C8B-B14F-4D97-AF65-F5344CB8AC3E}">
        <p14:creationId xmlns:p14="http://schemas.microsoft.com/office/powerpoint/2010/main" val="282111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DC6066-51FE-4EDC-A953-938F3D09FABB}"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68663-DB71-4E5F-B1EC-F1277E7D2E6F}" type="slidenum">
              <a:rPr lang="en-US" smtClean="0"/>
              <a:t>‹#›</a:t>
            </a:fld>
            <a:endParaRPr lang="en-US"/>
          </a:p>
        </p:txBody>
      </p:sp>
    </p:spTree>
    <p:extLst>
      <p:ext uri="{BB962C8B-B14F-4D97-AF65-F5344CB8AC3E}">
        <p14:creationId xmlns:p14="http://schemas.microsoft.com/office/powerpoint/2010/main" val="175769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C6066-51FE-4EDC-A953-938F3D09FABB}" type="datetimeFigureOut">
              <a:rPr lang="en-US" smtClean="0"/>
              <a:t>7/22/2022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68663-DB71-4E5F-B1EC-F1277E7D2E6F}" type="slidenum">
              <a:rPr lang="en-US" smtClean="0"/>
              <a:t>‹#›</a:t>
            </a:fld>
            <a:endParaRPr lang="en-US"/>
          </a:p>
        </p:txBody>
      </p:sp>
    </p:spTree>
    <p:extLst>
      <p:ext uri="{BB962C8B-B14F-4D97-AF65-F5344CB8AC3E}">
        <p14:creationId xmlns:p14="http://schemas.microsoft.com/office/powerpoint/2010/main" val="3741503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youtu.be/XU0llRltyF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module I</a:t>
            </a:r>
            <a:br>
              <a:rPr lang="en-US" dirty="0"/>
            </a:br>
            <a:r>
              <a:rPr lang="en-US" dirty="0"/>
              <a:t>AGILE SOFTWARE DEVELOPMENT</a:t>
            </a:r>
          </a:p>
        </p:txBody>
      </p:sp>
      <p:sp>
        <p:nvSpPr>
          <p:cNvPr id="3" name="Subtitle 2"/>
          <p:cNvSpPr>
            <a:spLocks noGrp="1"/>
          </p:cNvSpPr>
          <p:nvPr>
            <p:ph type="subTitle" idx="1"/>
          </p:nvPr>
        </p:nvSpPr>
        <p:spPr/>
        <p:txBody>
          <a:bodyPr/>
          <a:lstStyle/>
          <a:p>
            <a:endParaRPr lang="en-US" dirty="0"/>
          </a:p>
          <a:p>
            <a:endParaRPr lang="en-US" dirty="0"/>
          </a:p>
          <a:p>
            <a:r>
              <a:rPr lang="en-US" dirty="0"/>
              <a:t>                                                                                                         </a:t>
            </a:r>
          </a:p>
        </p:txBody>
      </p:sp>
    </p:spTree>
    <p:extLst>
      <p:ext uri="{BB962C8B-B14F-4D97-AF65-F5344CB8AC3E}">
        <p14:creationId xmlns:p14="http://schemas.microsoft.com/office/powerpoint/2010/main" val="379787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a:t>
            </a:r>
          </a:p>
        </p:txBody>
      </p:sp>
      <p:sp>
        <p:nvSpPr>
          <p:cNvPr id="3" name="Content Placeholder 2"/>
          <p:cNvSpPr>
            <a:spLocks noGrp="1"/>
          </p:cNvSpPr>
          <p:nvPr>
            <p:ph idx="1"/>
          </p:nvPr>
        </p:nvSpPr>
        <p:spPr>
          <a:xfrm>
            <a:off x="679269" y="1371600"/>
            <a:ext cx="10674531" cy="4805363"/>
          </a:xfrm>
        </p:spPr>
        <p:txBody>
          <a:bodyPr>
            <a:normAutofit/>
          </a:bodyPr>
          <a:lstStyle/>
          <a:p>
            <a:r>
              <a:rPr lang="en-US" dirty="0"/>
              <a:t>What are agile methods?</a:t>
            </a:r>
          </a:p>
          <a:p>
            <a:pPr marL="0" indent="0">
              <a:buNone/>
            </a:pPr>
            <a:r>
              <a:rPr lang="en-US" dirty="0"/>
              <a:t>  methodology that is  focused on trying to produce a working solution and be able to </a:t>
            </a:r>
            <a:r>
              <a:rPr lang="en-US" dirty="0">
                <a:solidFill>
                  <a:schemeClr val="accent1"/>
                </a:solidFill>
              </a:rPr>
              <a:t>respond to changing user/client requirements</a:t>
            </a:r>
            <a:r>
              <a:rPr lang="en-US" dirty="0"/>
              <a:t>.</a:t>
            </a:r>
          </a:p>
          <a:p>
            <a:endParaRPr lang="en-US" dirty="0"/>
          </a:p>
          <a:p>
            <a:r>
              <a:rPr lang="en-US" b="1" dirty="0"/>
              <a:t>agile methodologists have tried to devise methods that move from</a:t>
            </a:r>
          </a:p>
          <a:p>
            <a:r>
              <a:rPr lang="en-US" dirty="0"/>
              <a:t> heavyweight </a:t>
            </a:r>
            <a:r>
              <a:rPr lang="en-US" dirty="0">
                <a:solidFill>
                  <a:srgbClr val="FF0000"/>
                </a:solidFill>
              </a:rPr>
              <a:t>to lightweight processes</a:t>
            </a:r>
            <a:r>
              <a:rPr lang="en-US" dirty="0"/>
              <a:t>,</a:t>
            </a:r>
          </a:p>
          <a:p>
            <a:r>
              <a:rPr lang="en-US" dirty="0"/>
              <a:t> document-oriented </a:t>
            </a:r>
            <a:r>
              <a:rPr lang="en-US" i="1" dirty="0">
                <a:solidFill>
                  <a:srgbClr val="FF0000"/>
                </a:solidFill>
              </a:rPr>
              <a:t>to code-oriented objectives</a:t>
            </a:r>
            <a:r>
              <a:rPr lang="en-US" i="1" dirty="0"/>
              <a:t>,</a:t>
            </a:r>
          </a:p>
          <a:p>
            <a:r>
              <a:rPr lang="en-US" dirty="0"/>
              <a:t> predictive </a:t>
            </a:r>
            <a:r>
              <a:rPr lang="en-US" dirty="0">
                <a:solidFill>
                  <a:srgbClr val="FF0000"/>
                </a:solidFill>
              </a:rPr>
              <a:t>to adaptive methods</a:t>
            </a:r>
            <a:r>
              <a:rPr lang="en-US" dirty="0"/>
              <a:t>,</a:t>
            </a:r>
          </a:p>
          <a:p>
            <a:r>
              <a:rPr lang="en-US" dirty="0"/>
              <a:t> process-oriented </a:t>
            </a:r>
            <a:r>
              <a:rPr lang="en-US" dirty="0">
                <a:solidFill>
                  <a:srgbClr val="FF0000"/>
                </a:solidFill>
              </a:rPr>
              <a:t>to people-oriented activities</a:t>
            </a:r>
          </a:p>
          <a:p>
            <a:endParaRPr lang="en-US" dirty="0">
              <a:solidFill>
                <a:srgbClr val="FF0000"/>
              </a:solidFill>
            </a:endParaRPr>
          </a:p>
          <a:p>
            <a:endParaRPr lang="en-US" dirty="0"/>
          </a:p>
        </p:txBody>
      </p:sp>
    </p:spTree>
    <p:extLst>
      <p:ext uri="{BB962C8B-B14F-4D97-AF65-F5344CB8AC3E}">
        <p14:creationId xmlns:p14="http://schemas.microsoft.com/office/powerpoint/2010/main" val="2780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312125" y="2338251"/>
            <a:ext cx="8033657" cy="4310743"/>
          </a:xfrm>
          <a:prstGeom prst="rect">
            <a:avLst/>
          </a:prstGeom>
        </p:spPr>
      </p:pic>
    </p:spTree>
    <p:extLst>
      <p:ext uri="{BB962C8B-B14F-4D97-AF65-F5344CB8AC3E}">
        <p14:creationId xmlns:p14="http://schemas.microsoft.com/office/powerpoint/2010/main" val="25419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8354" y="1267097"/>
            <a:ext cx="7458892"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to practice agile?</a:t>
            </a:r>
          </a:p>
        </p:txBody>
      </p:sp>
      <p:pic>
        <p:nvPicPr>
          <p:cNvPr id="3" name="Content Placeholder 2"/>
          <p:cNvPicPr>
            <a:picLocks noGrp="1" noChangeAspect="1"/>
          </p:cNvPicPr>
          <p:nvPr>
            <p:ph idx="1"/>
          </p:nvPr>
        </p:nvPicPr>
        <p:blipFill>
          <a:blip r:embed="rId2"/>
          <a:stretch>
            <a:fillRect/>
          </a:stretch>
        </p:blipFill>
        <p:spPr>
          <a:xfrm>
            <a:off x="1972491" y="2491581"/>
            <a:ext cx="7432766" cy="4131288"/>
          </a:xfrm>
          <a:prstGeom prst="rect">
            <a:avLst/>
          </a:prstGeom>
        </p:spPr>
      </p:pic>
    </p:spTree>
    <p:extLst>
      <p:ext uri="{BB962C8B-B14F-4D97-AF65-F5344CB8AC3E}">
        <p14:creationId xmlns:p14="http://schemas.microsoft.com/office/powerpoint/2010/main" val="84289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Extreme programming</a:t>
            </a:r>
          </a:p>
        </p:txBody>
      </p:sp>
      <p:sp>
        <p:nvSpPr>
          <p:cNvPr id="3" name="Content Placeholder 2"/>
          <p:cNvSpPr>
            <a:spLocks noGrp="1"/>
          </p:cNvSpPr>
          <p:nvPr>
            <p:ph idx="1"/>
          </p:nvPr>
        </p:nvSpPr>
        <p:spPr>
          <a:xfrm>
            <a:off x="561703" y="1436914"/>
            <a:ext cx="10792097" cy="4740049"/>
          </a:xfrm>
        </p:spPr>
        <p:txBody>
          <a:bodyPr>
            <a:normAutofit/>
          </a:bodyPr>
          <a:lstStyle/>
          <a:p>
            <a:r>
              <a:rPr lang="en-US" dirty="0"/>
              <a:t>XP is a lightweight, efficient, low-risk, flexible, predictable, scientific, and fun way to develop a software.</a:t>
            </a:r>
          </a:p>
          <a:p>
            <a:r>
              <a:rPr lang="en-US" b="1" dirty="0" err="1"/>
              <a:t>eXtreme</a:t>
            </a:r>
            <a:r>
              <a:rPr lang="en-US" b="1" dirty="0"/>
              <a:t> Programming (XP) </a:t>
            </a:r>
            <a:r>
              <a:rPr lang="en-US" dirty="0"/>
              <a:t>was conceived and developed to address the specific needs of software development </a:t>
            </a:r>
            <a:r>
              <a:rPr lang="en-US" b="1" dirty="0"/>
              <a:t>by small teams in the face of vague and changing requirements.</a:t>
            </a:r>
          </a:p>
          <a:p>
            <a:r>
              <a:rPr lang="en-US" b="1" dirty="0"/>
              <a:t>Four basic principles of XP</a:t>
            </a:r>
          </a:p>
          <a:p>
            <a:pPr>
              <a:buFont typeface="Wingdings" panose="05000000000000000000" pitchFamily="2" charset="2"/>
              <a:buChar char="Ø"/>
            </a:pPr>
            <a:r>
              <a:rPr lang="en-US" dirty="0"/>
              <a:t>Communication</a:t>
            </a:r>
          </a:p>
          <a:p>
            <a:pPr>
              <a:buFont typeface="Wingdings" panose="05000000000000000000" pitchFamily="2" charset="2"/>
              <a:buChar char="Ø"/>
            </a:pPr>
            <a:r>
              <a:rPr lang="en-US" dirty="0"/>
              <a:t>Simplicity</a:t>
            </a:r>
          </a:p>
          <a:p>
            <a:pPr>
              <a:buFont typeface="Wingdings" panose="05000000000000000000" pitchFamily="2" charset="2"/>
              <a:buChar char="Ø"/>
            </a:pPr>
            <a:r>
              <a:rPr lang="en-US" dirty="0"/>
              <a:t>Feedback</a:t>
            </a:r>
          </a:p>
          <a:p>
            <a:pPr>
              <a:buFont typeface="Wingdings" panose="05000000000000000000" pitchFamily="2" charset="2"/>
              <a:buChar char="Ø"/>
            </a:pPr>
            <a:r>
              <a:rPr lang="en-US" dirty="0"/>
              <a:t>courage</a:t>
            </a:r>
          </a:p>
        </p:txBody>
      </p:sp>
    </p:spTree>
    <p:extLst>
      <p:ext uri="{BB962C8B-B14F-4D97-AF65-F5344CB8AC3E}">
        <p14:creationId xmlns:p14="http://schemas.microsoft.com/office/powerpoint/2010/main" val="150735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389" y="470263"/>
            <a:ext cx="10857411" cy="5706700"/>
          </a:xfrm>
        </p:spPr>
        <p:txBody>
          <a:bodyPr>
            <a:normAutofit/>
          </a:bodyPr>
          <a:lstStyle/>
          <a:p>
            <a:r>
              <a:rPr lang="en-US" b="1" dirty="0"/>
              <a:t>Embrace Change</a:t>
            </a:r>
          </a:p>
          <a:p>
            <a:r>
              <a:rPr lang="en-US" dirty="0"/>
              <a:t>A key assumption of Extreme Programming is that the cost of changing a program can be held mostly constant over time.</a:t>
            </a:r>
          </a:p>
          <a:p>
            <a:r>
              <a:rPr lang="en-US" dirty="0">
                <a:solidFill>
                  <a:srgbClr val="FF0000"/>
                </a:solidFill>
              </a:rPr>
              <a:t>This can be achieved with </a:t>
            </a:r>
            <a:r>
              <a:rPr lang="en-US" dirty="0"/>
              <a:t>−</a:t>
            </a:r>
          </a:p>
          <a:p>
            <a:pPr>
              <a:buFont typeface="Wingdings" panose="05000000000000000000" pitchFamily="2" charset="2"/>
              <a:buChar char="Ø"/>
            </a:pPr>
            <a:r>
              <a:rPr lang="en-US" dirty="0"/>
              <a:t>Emphasis on continuous feedback from the customer</a:t>
            </a:r>
          </a:p>
          <a:p>
            <a:pPr>
              <a:buFont typeface="Wingdings" panose="05000000000000000000" pitchFamily="2" charset="2"/>
              <a:buChar char="Ø"/>
            </a:pPr>
            <a:r>
              <a:rPr lang="en-US" dirty="0"/>
              <a:t>Short iterations</a:t>
            </a:r>
          </a:p>
          <a:p>
            <a:pPr>
              <a:buFont typeface="Wingdings" panose="05000000000000000000" pitchFamily="2" charset="2"/>
              <a:buChar char="Ø"/>
            </a:pPr>
            <a:r>
              <a:rPr lang="en-US" dirty="0"/>
              <a:t>Design and redesign</a:t>
            </a:r>
          </a:p>
          <a:p>
            <a:pPr>
              <a:buFont typeface="Wingdings" panose="05000000000000000000" pitchFamily="2" charset="2"/>
              <a:buChar char="Ø"/>
            </a:pPr>
            <a:r>
              <a:rPr lang="en-US" dirty="0"/>
              <a:t>Coding and testing frequently</a:t>
            </a:r>
          </a:p>
          <a:p>
            <a:pPr>
              <a:buFont typeface="Wingdings" panose="05000000000000000000" pitchFamily="2" charset="2"/>
              <a:buChar char="Ø"/>
            </a:pPr>
            <a:r>
              <a:rPr lang="en-US" dirty="0"/>
              <a:t>Eliminating defects early, thus reducing costs</a:t>
            </a:r>
          </a:p>
          <a:p>
            <a:pPr>
              <a:buFont typeface="Wingdings" panose="05000000000000000000" pitchFamily="2" charset="2"/>
              <a:buChar char="Ø"/>
            </a:pPr>
            <a:r>
              <a:rPr lang="en-US" dirty="0"/>
              <a:t>Keeping the customer involved throughout the development</a:t>
            </a:r>
          </a:p>
          <a:p>
            <a:pPr>
              <a:buFont typeface="Wingdings" panose="05000000000000000000" pitchFamily="2" charset="2"/>
              <a:buChar char="Ø"/>
            </a:pPr>
            <a:r>
              <a:rPr lang="en-US" dirty="0"/>
              <a:t>Delivering working product to the customer</a:t>
            </a:r>
          </a:p>
          <a:p>
            <a:endParaRPr lang="en-US" dirty="0"/>
          </a:p>
        </p:txBody>
      </p:sp>
    </p:spTree>
    <p:extLst>
      <p:ext uri="{BB962C8B-B14F-4D97-AF65-F5344CB8AC3E}">
        <p14:creationId xmlns:p14="http://schemas.microsoft.com/office/powerpoint/2010/main" val="1315411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263" y="352697"/>
            <a:ext cx="10883537" cy="5824266"/>
          </a:xfrm>
        </p:spPr>
        <p:txBody>
          <a:bodyPr>
            <a:normAutofit fontScale="92500" lnSpcReduction="10000"/>
          </a:bodyPr>
          <a:lstStyle/>
          <a:p>
            <a:r>
              <a:rPr lang="en-US" dirty="0"/>
              <a:t>Extreme Programming involves −</a:t>
            </a:r>
          </a:p>
          <a:p>
            <a:r>
              <a:rPr lang="en-US" b="1" dirty="0"/>
              <a:t>Create test before coding and test heavily</a:t>
            </a:r>
            <a:r>
              <a:rPr lang="en-US" dirty="0"/>
              <a:t>:-Writing unit tests before programming and keeping all of the tests running at all times. The unit tests are automated and eliminates defects early, thus reducing the costs.</a:t>
            </a:r>
          </a:p>
          <a:p>
            <a:r>
              <a:rPr lang="en-US" b="1" dirty="0"/>
              <a:t>Starting with a simple design </a:t>
            </a:r>
            <a:r>
              <a:rPr lang="en-US" dirty="0"/>
              <a:t>just enough to code the features at hand and redesigning when required.</a:t>
            </a:r>
          </a:p>
          <a:p>
            <a:r>
              <a:rPr lang="en-US" b="1" dirty="0"/>
              <a:t>Programming in pairs </a:t>
            </a:r>
            <a:r>
              <a:rPr lang="en-US" dirty="0"/>
              <a:t>(called </a:t>
            </a:r>
            <a:r>
              <a:rPr lang="en-US" dirty="0">
                <a:solidFill>
                  <a:srgbClr val="FF0000"/>
                </a:solidFill>
              </a:rPr>
              <a:t>pair programming</a:t>
            </a:r>
            <a:r>
              <a:rPr lang="en-US" dirty="0"/>
              <a:t>), with two programmers at one screen, taking turns to use the keyboard. While one of them is at the keyboard, </a:t>
            </a:r>
            <a:r>
              <a:rPr lang="en-US" dirty="0">
                <a:solidFill>
                  <a:srgbClr val="FF0000"/>
                </a:solidFill>
              </a:rPr>
              <a:t>the other constantly reviews and provides inputs</a:t>
            </a:r>
            <a:r>
              <a:rPr lang="en-US" dirty="0"/>
              <a:t>.</a:t>
            </a:r>
          </a:p>
          <a:p>
            <a:r>
              <a:rPr lang="en-US" b="1" dirty="0"/>
              <a:t>Short iterations</a:t>
            </a:r>
            <a:r>
              <a:rPr lang="en-US" dirty="0"/>
              <a:t>:-Putting a minimal working system into the product quickly and upgrading it whenever required.</a:t>
            </a:r>
          </a:p>
          <a:p>
            <a:r>
              <a:rPr lang="en-US" b="1" dirty="0"/>
              <a:t>Stay in contact with the customer</a:t>
            </a:r>
            <a:r>
              <a:rPr lang="en-US" dirty="0"/>
              <a:t>:-Keeping the customer involved all the time and obtaining constant feedback.</a:t>
            </a:r>
          </a:p>
          <a:p>
            <a:r>
              <a:rPr lang="en-US" b="1" dirty="0"/>
              <a:t>Collective ownership</a:t>
            </a:r>
            <a:r>
              <a:rPr lang="en-US" dirty="0"/>
              <a:t>:-does not support cultural blame and recrimination-every one is responsible for all the code</a:t>
            </a:r>
          </a:p>
          <a:p>
            <a:endParaRPr lang="en-US" dirty="0"/>
          </a:p>
        </p:txBody>
      </p:sp>
    </p:spTree>
    <p:extLst>
      <p:ext uri="{BB962C8B-B14F-4D97-AF65-F5344CB8AC3E}">
        <p14:creationId xmlns:p14="http://schemas.microsoft.com/office/powerpoint/2010/main" val="264822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129937" y="1423851"/>
            <a:ext cx="10286999" cy="4689566"/>
          </a:xfrm>
          <a:prstGeom prst="rect">
            <a:avLst/>
          </a:prstGeom>
        </p:spPr>
      </p:pic>
      <p:sp>
        <p:nvSpPr>
          <p:cNvPr id="7" name="Rectangle 6"/>
          <p:cNvSpPr/>
          <p:nvPr/>
        </p:nvSpPr>
        <p:spPr>
          <a:xfrm>
            <a:off x="4049486" y="600891"/>
            <a:ext cx="3265714" cy="496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XP lifecycle</a:t>
            </a:r>
          </a:p>
        </p:txBody>
      </p:sp>
    </p:spTree>
    <p:extLst>
      <p:ext uri="{BB962C8B-B14F-4D97-AF65-F5344CB8AC3E}">
        <p14:creationId xmlns:p14="http://schemas.microsoft.com/office/powerpoint/2010/main" val="174358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657" y="755170"/>
            <a:ext cx="10384972" cy="5421793"/>
          </a:xfrm>
        </p:spPr>
      </p:pic>
    </p:spTree>
    <p:extLst>
      <p:ext uri="{BB962C8B-B14F-4D97-AF65-F5344CB8AC3E}">
        <p14:creationId xmlns:p14="http://schemas.microsoft.com/office/powerpoint/2010/main" val="97430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4" y="287383"/>
            <a:ext cx="10922725" cy="5889580"/>
          </a:xfrm>
        </p:spPr>
        <p:txBody>
          <a:bodyPr>
            <a:normAutofit fontScale="92500" lnSpcReduction="10000"/>
          </a:bodyPr>
          <a:lstStyle/>
          <a:p>
            <a:r>
              <a:rPr lang="en-US" b="1" dirty="0"/>
              <a:t>Extreme Programming Advantages</a:t>
            </a:r>
          </a:p>
          <a:p>
            <a:r>
              <a:rPr lang="en-US" dirty="0"/>
              <a:t>Extreme Programming solves the following problems often faced in the software development projects −</a:t>
            </a:r>
          </a:p>
          <a:p>
            <a:r>
              <a:rPr lang="en-US" dirty="0"/>
              <a:t>ensure </a:t>
            </a:r>
            <a:r>
              <a:rPr lang="en-US" dirty="0">
                <a:solidFill>
                  <a:srgbClr val="FF0000"/>
                </a:solidFill>
              </a:rPr>
              <a:t>timely deliveries</a:t>
            </a:r>
            <a:r>
              <a:rPr lang="en-US" dirty="0"/>
              <a:t>.</a:t>
            </a:r>
          </a:p>
          <a:p>
            <a:r>
              <a:rPr lang="en-US" dirty="0"/>
              <a:t>− Focus on </a:t>
            </a:r>
            <a:r>
              <a:rPr lang="en-US" dirty="0">
                <a:solidFill>
                  <a:srgbClr val="FF0000"/>
                </a:solidFill>
              </a:rPr>
              <a:t>continuous customer involvement </a:t>
            </a:r>
            <a:r>
              <a:rPr lang="en-US" dirty="0"/>
              <a:t>ensures transparency with the customer and immediate resolution of any issues.</a:t>
            </a:r>
          </a:p>
          <a:p>
            <a:r>
              <a:rPr lang="en-US" dirty="0">
                <a:solidFill>
                  <a:srgbClr val="FF0000"/>
                </a:solidFill>
              </a:rPr>
              <a:t>− Extensive and ongoing testing </a:t>
            </a:r>
            <a:r>
              <a:rPr lang="en-US" dirty="0"/>
              <a:t>makes sure the changes do not break the existing functionality. A running working system always ensures sufficient time for accommodating changes such that the current operations are not affected.</a:t>
            </a:r>
          </a:p>
          <a:p>
            <a:r>
              <a:rPr lang="en-US" dirty="0"/>
              <a:t>− the unit tests to </a:t>
            </a:r>
            <a:r>
              <a:rPr lang="en-US" dirty="0">
                <a:solidFill>
                  <a:srgbClr val="FF0000"/>
                </a:solidFill>
              </a:rPr>
              <a:t>detect and fix the defects </a:t>
            </a:r>
            <a:r>
              <a:rPr lang="en-US" dirty="0"/>
              <a:t>early.</a:t>
            </a:r>
          </a:p>
          <a:p>
            <a:pPr marL="0" indent="0">
              <a:buNone/>
            </a:pPr>
            <a:r>
              <a:rPr lang="en-US" dirty="0"/>
              <a:t>− Making the </a:t>
            </a:r>
            <a:r>
              <a:rPr lang="en-US" dirty="0">
                <a:solidFill>
                  <a:srgbClr val="FF0000"/>
                </a:solidFill>
              </a:rPr>
              <a:t>customer a part of the team</a:t>
            </a:r>
            <a:r>
              <a:rPr lang="en-US" dirty="0"/>
              <a:t> ensures constant communication and clarifications.</a:t>
            </a:r>
          </a:p>
          <a:p>
            <a:r>
              <a:rPr lang="en-US" dirty="0"/>
              <a:t>− Changes  are accommodated at any point of time.</a:t>
            </a:r>
          </a:p>
          <a:p>
            <a:r>
              <a:rPr lang="en-US" dirty="0"/>
              <a:t>− </a:t>
            </a:r>
            <a:r>
              <a:rPr lang="en-US" dirty="0">
                <a:solidFill>
                  <a:srgbClr val="FF0000"/>
                </a:solidFill>
              </a:rPr>
              <a:t>Intensive team collaboration </a:t>
            </a:r>
            <a:r>
              <a:rPr lang="en-US" dirty="0"/>
              <a:t>ensures enthusiasm and good will. Cohesion of multi-disciplines fosters the team spirit.</a:t>
            </a:r>
          </a:p>
          <a:p>
            <a:endParaRPr lang="en-US" dirty="0"/>
          </a:p>
        </p:txBody>
      </p:sp>
    </p:spTree>
    <p:extLst>
      <p:ext uri="{BB962C8B-B14F-4D97-AF65-F5344CB8AC3E}">
        <p14:creationId xmlns:p14="http://schemas.microsoft.com/office/powerpoint/2010/main" val="1758674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836023"/>
            <a:ext cx="10935789" cy="5799908"/>
          </a:xfrm>
        </p:spPr>
        <p:txBody>
          <a:bodyPr/>
          <a:lstStyle/>
          <a:p>
            <a:r>
              <a:rPr lang="en-US" b="1" dirty="0"/>
              <a:t>Why is XP controversial?</a:t>
            </a:r>
          </a:p>
          <a:p>
            <a:r>
              <a:rPr lang="en-US" dirty="0"/>
              <a:t>XP is a hackers paradise or at the very least encourages hacking</a:t>
            </a:r>
          </a:p>
          <a:p>
            <a:r>
              <a:rPr lang="en-US" dirty="0"/>
              <a:t>XP Programmers get to work in pairs</a:t>
            </a:r>
          </a:p>
          <a:p>
            <a:r>
              <a:rPr lang="en-US" dirty="0"/>
              <a:t>XP doesn’t force team members to specialize and become analysts, architects, programmers, testers, and integrators</a:t>
            </a:r>
          </a:p>
          <a:p>
            <a:r>
              <a:rPr lang="en-US" dirty="0"/>
              <a:t>XP doesn’t conduct a complete up-front analysis and design of the system</a:t>
            </a:r>
          </a:p>
          <a:p>
            <a:r>
              <a:rPr lang="en-US" dirty="0"/>
              <a:t>XP promotes the development of the systems’ infrastructure and its frameworks as you develop your application</a:t>
            </a:r>
          </a:p>
          <a:p>
            <a:r>
              <a:rPr lang="en-US" dirty="0"/>
              <a:t>XP does not encourage the creation and maintenance of implementation documentation</a:t>
            </a:r>
          </a:p>
          <a:p>
            <a:r>
              <a:rPr lang="en-US" dirty="0"/>
              <a:t>XP is not a complete methodology</a:t>
            </a:r>
          </a:p>
          <a:p>
            <a:endParaRPr lang="en-US" dirty="0"/>
          </a:p>
          <a:p>
            <a:endParaRPr lang="en-US" dirty="0"/>
          </a:p>
        </p:txBody>
      </p:sp>
    </p:spTree>
    <p:extLst>
      <p:ext uri="{BB962C8B-B14F-4D97-AF65-F5344CB8AC3E}">
        <p14:creationId xmlns:p14="http://schemas.microsoft.com/office/powerpoint/2010/main" val="75539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 I 	syllabus</a:t>
            </a:r>
            <a:endParaRPr lang="en-US" dirty="0"/>
          </a:p>
        </p:txBody>
      </p:sp>
      <p:sp>
        <p:nvSpPr>
          <p:cNvPr id="3" name="Content Placeholder 2"/>
          <p:cNvSpPr>
            <a:spLocks noGrp="1"/>
          </p:cNvSpPr>
          <p:nvPr>
            <p:ph idx="1"/>
          </p:nvPr>
        </p:nvSpPr>
        <p:spPr/>
        <p:txBody>
          <a:bodyPr/>
          <a:lstStyle/>
          <a:p>
            <a:r>
              <a:rPr lang="en-US" b="1" dirty="0"/>
              <a:t>INTRODUCTION: </a:t>
            </a:r>
            <a:r>
              <a:rPr lang="en-US" dirty="0"/>
              <a:t>What is Agile? The Agile manifesto, Agile methods, XP: Extreme Programming, DSDM,SCRUM, feature-Driven Development, modeling misconceptions, agile modelling, tools of misconceptions, updating agile models.</a:t>
            </a:r>
          </a:p>
          <a:p>
            <a:r>
              <a:rPr lang="en-US" b="1" dirty="0"/>
              <a:t> </a:t>
            </a:r>
            <a:endParaRPr lang="en-US" dirty="0"/>
          </a:p>
          <a:p>
            <a:endParaRPr lang="en-US" dirty="0"/>
          </a:p>
        </p:txBody>
      </p:sp>
    </p:spTree>
    <p:extLst>
      <p:ext uri="{BB962C8B-B14F-4D97-AF65-F5344CB8AC3E}">
        <p14:creationId xmlns:p14="http://schemas.microsoft.com/office/powerpoint/2010/main" val="2290186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lstStyle/>
          <a:p>
            <a:r>
              <a:rPr lang="en-US" b="1" dirty="0"/>
              <a:t>DSDM</a:t>
            </a:r>
          </a:p>
        </p:txBody>
      </p:sp>
      <p:sp>
        <p:nvSpPr>
          <p:cNvPr id="3" name="Content Placeholder 2"/>
          <p:cNvSpPr>
            <a:spLocks noGrp="1"/>
          </p:cNvSpPr>
          <p:nvPr>
            <p:ph idx="1"/>
          </p:nvPr>
        </p:nvSpPr>
        <p:spPr>
          <a:xfrm>
            <a:off x="574766" y="1175657"/>
            <a:ext cx="10779034" cy="5001306"/>
          </a:xfrm>
        </p:spPr>
        <p:txBody>
          <a:bodyPr>
            <a:normAutofit lnSpcReduction="10000"/>
          </a:bodyPr>
          <a:lstStyle/>
          <a:p>
            <a:r>
              <a:rPr lang="en-US" b="1" dirty="0"/>
              <a:t>Dynamic Systems Development Method (DSDM</a:t>
            </a:r>
            <a:r>
              <a:rPr lang="en-US" dirty="0"/>
              <a:t>) </a:t>
            </a:r>
          </a:p>
          <a:p>
            <a:r>
              <a:rPr lang="en-US" dirty="0"/>
              <a:t>Suitable for RAD</a:t>
            </a:r>
          </a:p>
          <a:p>
            <a:r>
              <a:rPr lang="en-US" dirty="0"/>
              <a:t>suitable for application development projects that need to develop </a:t>
            </a:r>
            <a:r>
              <a:rPr lang="en-US" dirty="0">
                <a:solidFill>
                  <a:srgbClr val="FF0000"/>
                </a:solidFill>
              </a:rPr>
              <a:t>complex business solutions within tight frame work</a:t>
            </a:r>
          </a:p>
          <a:p>
            <a:r>
              <a:rPr lang="en-US" dirty="0"/>
              <a:t>DSDM focuses </a:t>
            </a:r>
            <a:r>
              <a:rPr lang="en-US" b="1" dirty="0"/>
              <a:t>on delivery of the business solution</a:t>
            </a:r>
            <a:r>
              <a:rPr lang="en-US" dirty="0"/>
              <a:t>, rather than just team activity. </a:t>
            </a:r>
          </a:p>
          <a:p>
            <a:r>
              <a:rPr lang="en-US" dirty="0"/>
              <a:t>It makes steps to </a:t>
            </a:r>
            <a:r>
              <a:rPr lang="en-US" b="1" dirty="0"/>
              <a:t>ensure the feasibility and business sense </a:t>
            </a:r>
            <a:r>
              <a:rPr lang="en-US" dirty="0"/>
              <a:t>of a project before it is created. </a:t>
            </a:r>
          </a:p>
          <a:p>
            <a:r>
              <a:rPr lang="en-US" dirty="0"/>
              <a:t>It stresses cooperation and collaboration between all interested parties.</a:t>
            </a:r>
          </a:p>
          <a:p>
            <a:r>
              <a:rPr lang="en-US" dirty="0"/>
              <a:t> DSDM </a:t>
            </a:r>
            <a:r>
              <a:rPr lang="en-US" b="1" dirty="0"/>
              <a:t>makes heavy use of prototyping </a:t>
            </a:r>
            <a:r>
              <a:rPr lang="en-US" dirty="0"/>
              <a:t>to make sure interested parties have a clear picture of all aspects of the system. </a:t>
            </a:r>
          </a:p>
          <a:p>
            <a:endParaRPr lang="en-US" dirty="0"/>
          </a:p>
        </p:txBody>
      </p:sp>
    </p:spTree>
    <p:extLst>
      <p:ext uri="{BB962C8B-B14F-4D97-AF65-F5344CB8AC3E}">
        <p14:creationId xmlns:p14="http://schemas.microsoft.com/office/powerpoint/2010/main" val="4106693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4" y="653143"/>
            <a:ext cx="10831286" cy="5523820"/>
          </a:xfrm>
        </p:spPr>
        <p:txBody>
          <a:bodyPr>
            <a:normAutofit fontScale="70000" lnSpcReduction="20000"/>
          </a:bodyPr>
          <a:lstStyle/>
          <a:p>
            <a:pPr marL="0" indent="0">
              <a:buNone/>
            </a:pPr>
            <a:r>
              <a:rPr lang="en-US" b="1" dirty="0"/>
              <a:t>Core Concepts in DSDM</a:t>
            </a:r>
          </a:p>
          <a:p>
            <a:pPr marL="0" indent="0">
              <a:buNone/>
            </a:pPr>
            <a:r>
              <a:rPr lang="en-US" dirty="0"/>
              <a:t>The following bullet list describes the core concepts of DSDM.</a:t>
            </a:r>
          </a:p>
          <a:p>
            <a:pPr marL="0" indent="0">
              <a:buNone/>
            </a:pPr>
            <a:r>
              <a:rPr lang="en-US" b="1" dirty="0"/>
              <a:t>1.Active User Involvement</a:t>
            </a:r>
            <a:r>
              <a:rPr lang="en-US" dirty="0"/>
              <a:t> </a:t>
            </a:r>
          </a:p>
          <a:p>
            <a:pPr marL="0" indent="0">
              <a:buNone/>
            </a:pPr>
            <a:r>
              <a:rPr lang="en-US" dirty="0"/>
              <a:t>The people who will be using the product must be actively involved in its development. This important in order for the product to end up being useful to the people who will be using it. </a:t>
            </a:r>
          </a:p>
          <a:p>
            <a:pPr marL="0" indent="0">
              <a:buNone/>
            </a:pPr>
            <a:r>
              <a:rPr lang="en-US" b="1" dirty="0"/>
              <a:t>2.The Team Must Be Empowered to Make Decisions</a:t>
            </a:r>
            <a:r>
              <a:rPr lang="en-US" dirty="0"/>
              <a:t> </a:t>
            </a:r>
          </a:p>
          <a:p>
            <a:pPr marL="0" indent="0">
              <a:buNone/>
            </a:pPr>
            <a:r>
              <a:rPr lang="en-US" dirty="0"/>
              <a:t>The team should be able to make rapid and informed decisions, without having to cut through red tape to get those decisions approved. </a:t>
            </a:r>
          </a:p>
          <a:p>
            <a:pPr marL="0" indent="0">
              <a:buNone/>
            </a:pPr>
            <a:r>
              <a:rPr lang="en-US" b="1" dirty="0"/>
              <a:t>3.Frequent Releases</a:t>
            </a:r>
            <a:r>
              <a:rPr lang="en-US" dirty="0"/>
              <a:t> </a:t>
            </a:r>
          </a:p>
          <a:p>
            <a:pPr marL="0" indent="0">
              <a:buNone/>
            </a:pPr>
            <a:r>
              <a:rPr lang="en-US" dirty="0"/>
              <a:t>DSDM focuses on frequent releases. Frequent releases allow for user input at crucial stages in the product's development. They also ensure that the product is able to be released quickly at all times. </a:t>
            </a:r>
          </a:p>
          <a:p>
            <a:pPr marL="0" indent="0">
              <a:buNone/>
            </a:pPr>
            <a:r>
              <a:rPr lang="en-US" b="1" dirty="0"/>
              <a:t>4.Iterative Development, Driven by User Feedback</a:t>
            </a:r>
            <a:r>
              <a:rPr lang="en-US" dirty="0"/>
              <a:t> </a:t>
            </a:r>
          </a:p>
          <a:p>
            <a:pPr marL="0" indent="0">
              <a:buNone/>
            </a:pPr>
            <a:r>
              <a:rPr lang="en-US" dirty="0"/>
              <a:t>The development of the system is done in iterations, which allows for frequent user feedback, and a partial but prompt solution to immediate needs, with more functionality being added in later iterations. </a:t>
            </a:r>
          </a:p>
          <a:p>
            <a:pPr marL="0" indent="0">
              <a:buNone/>
            </a:pPr>
            <a:r>
              <a:rPr lang="en-US" b="1" dirty="0"/>
              <a:t>5.Changes Must Be Reversible</a:t>
            </a:r>
            <a:r>
              <a:rPr lang="en-US" dirty="0"/>
              <a:t> </a:t>
            </a:r>
          </a:p>
          <a:p>
            <a:pPr marL="0" indent="0">
              <a:buNone/>
            </a:pPr>
            <a:r>
              <a:rPr lang="en-US" dirty="0"/>
              <a:t>All products should be in a fully known state at all times. This allows for backtracking if a certain change does not work out well. </a:t>
            </a:r>
          </a:p>
        </p:txBody>
      </p:sp>
    </p:spTree>
    <p:extLst>
      <p:ext uri="{BB962C8B-B14F-4D97-AF65-F5344CB8AC3E}">
        <p14:creationId xmlns:p14="http://schemas.microsoft.com/office/powerpoint/2010/main" val="4273168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195944"/>
            <a:ext cx="10713720" cy="5981020"/>
          </a:xfrm>
        </p:spPr>
        <p:txBody>
          <a:bodyPr>
            <a:normAutofit fontScale="77500" lnSpcReduction="20000"/>
          </a:bodyPr>
          <a:lstStyle/>
          <a:p>
            <a:pPr marL="0" indent="0">
              <a:buNone/>
            </a:pPr>
            <a:r>
              <a:rPr lang="en-US" b="1" dirty="0"/>
              <a:t>6.Requirements are Initially Defined at a High Level</a:t>
            </a:r>
            <a:r>
              <a:rPr lang="en-US" dirty="0"/>
              <a:t> </a:t>
            </a:r>
          </a:p>
          <a:p>
            <a:pPr marL="0" indent="0">
              <a:buNone/>
            </a:pPr>
            <a:r>
              <a:rPr lang="en-US" dirty="0"/>
              <a:t>High-level requirements are worked out at the beginning of the project, before any coding, leaving the details to be worked out during the course of the development. </a:t>
            </a:r>
          </a:p>
          <a:p>
            <a:pPr marL="0" indent="0">
              <a:buNone/>
            </a:pPr>
            <a:r>
              <a:rPr lang="en-US" b="1" dirty="0"/>
              <a:t>7.Fitness for Business Purpose is the Goal</a:t>
            </a:r>
            <a:r>
              <a:rPr lang="en-US" dirty="0"/>
              <a:t> </a:t>
            </a:r>
          </a:p>
          <a:p>
            <a:pPr marL="0" indent="0">
              <a:buNone/>
            </a:pPr>
            <a:r>
              <a:rPr lang="en-US" dirty="0"/>
              <a:t>Meeting the business need is more important than technical perfection. </a:t>
            </a:r>
          </a:p>
          <a:p>
            <a:pPr marL="0" indent="0">
              <a:buNone/>
            </a:pPr>
            <a:r>
              <a:rPr lang="en-US" b="1" dirty="0"/>
              <a:t>8.Integrated Testing</a:t>
            </a:r>
            <a:r>
              <a:rPr lang="en-US" dirty="0"/>
              <a:t> </a:t>
            </a:r>
          </a:p>
          <a:p>
            <a:r>
              <a:rPr lang="en-US" dirty="0"/>
              <a:t>Testing is done at every step of the way, to ensure that the product being developed is technically sound and does not develop any technical flaws, and that maximum use is made of user feedback. </a:t>
            </a:r>
          </a:p>
          <a:p>
            <a:pPr marL="0" indent="0">
              <a:buNone/>
            </a:pPr>
            <a:r>
              <a:rPr lang="en-US" b="1" dirty="0"/>
              <a:t>9.Collaboration and Cooperation are Essential</a:t>
            </a:r>
            <a:r>
              <a:rPr lang="en-US" dirty="0"/>
              <a:t> </a:t>
            </a:r>
          </a:p>
          <a:p>
            <a:pPr marL="0" indent="0">
              <a:buNone/>
            </a:pPr>
            <a:r>
              <a:rPr lang="en-US" dirty="0"/>
              <a:t>Collaboration and cooperation between all interested parties are essential for the success of the project. All involved parties (not just the core team) must strive together to meet the business objective. </a:t>
            </a:r>
          </a:p>
          <a:p>
            <a:pPr marL="0" indent="0">
              <a:buNone/>
            </a:pPr>
            <a:r>
              <a:rPr lang="en-US" b="1" dirty="0"/>
              <a:t>10.20% / 80% Rule</a:t>
            </a:r>
            <a:r>
              <a:rPr lang="en-US" dirty="0"/>
              <a:t> (pareto principle)</a:t>
            </a:r>
          </a:p>
          <a:p>
            <a:pPr marL="0" indent="0">
              <a:buNone/>
            </a:pPr>
            <a:r>
              <a:rPr lang="en-US" dirty="0"/>
              <a:t>DSDM assumes that 80% of the solution can be developed in 20% of the time that it would take to produce the total solution. DSDM focuses on this 80%, leaving another 20% for later revisions. DSDM assumes that not all of the requirements for the final solution are known to begin with, so it is likely that the final 20% of non-essential features are likely to be flawed anyway. </a:t>
            </a:r>
          </a:p>
          <a:p>
            <a:endParaRPr lang="en-US" dirty="0"/>
          </a:p>
          <a:p>
            <a:endParaRPr lang="en-US" dirty="0"/>
          </a:p>
        </p:txBody>
      </p:sp>
    </p:spTree>
    <p:extLst>
      <p:ext uri="{BB962C8B-B14F-4D97-AF65-F5344CB8AC3E}">
        <p14:creationId xmlns:p14="http://schemas.microsoft.com/office/powerpoint/2010/main" val="111396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018903" y="287362"/>
            <a:ext cx="10032274" cy="6453071"/>
          </a:xfrm>
          <a:prstGeom prst="rect">
            <a:avLst/>
          </a:prstGeom>
        </p:spPr>
      </p:pic>
    </p:spTree>
    <p:extLst>
      <p:ext uri="{BB962C8B-B14F-4D97-AF65-F5344CB8AC3E}">
        <p14:creationId xmlns:p14="http://schemas.microsoft.com/office/powerpoint/2010/main" val="1105900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04967" y="409433"/>
            <a:ext cx="10848833" cy="5767530"/>
          </a:xfrm>
        </p:spPr>
        <p:txBody>
          <a:bodyPr>
            <a:normAutofit fontScale="85000" lnSpcReduction="20000"/>
          </a:bodyPr>
          <a:lstStyle/>
          <a:p>
            <a:r>
              <a:rPr lang="en-US" dirty="0"/>
              <a:t>The Phases of DSDM</a:t>
            </a:r>
          </a:p>
          <a:p>
            <a:endParaRPr lang="en-US" dirty="0"/>
          </a:p>
          <a:p>
            <a:r>
              <a:rPr lang="en-US" dirty="0"/>
              <a:t>The DSDM framework consists of three sequential phases,</a:t>
            </a:r>
          </a:p>
          <a:p>
            <a:r>
              <a:rPr lang="en-US" dirty="0"/>
              <a:t> namely the </a:t>
            </a:r>
            <a:r>
              <a:rPr lang="en-US" dirty="0">
                <a:solidFill>
                  <a:srgbClr val="FF0000"/>
                </a:solidFill>
              </a:rPr>
              <a:t>pre-project, project life-cycle and post-project phases</a:t>
            </a:r>
            <a:r>
              <a:rPr lang="en-US" dirty="0"/>
              <a:t>. </a:t>
            </a:r>
          </a:p>
          <a:p>
            <a:r>
              <a:rPr lang="en-US" dirty="0"/>
              <a:t>The project phase of DSDM is the most elaborate of the three phases. </a:t>
            </a:r>
          </a:p>
          <a:p>
            <a:r>
              <a:rPr lang="en-US" dirty="0"/>
              <a:t>The project life-cycle phase consists of 5 stages that form an iterative step-by-step approach in developing an IS.</a:t>
            </a:r>
          </a:p>
          <a:p>
            <a:r>
              <a:rPr lang="en-US" dirty="0"/>
              <a:t> The three phases and corresponding stages are explained extensively in the subsequent sections.</a:t>
            </a:r>
          </a:p>
          <a:p>
            <a:r>
              <a:rPr lang="en-US" dirty="0"/>
              <a:t> For each stage/phase, the most important activities are addressed and the deliverables are mentioned.</a:t>
            </a:r>
          </a:p>
          <a:p>
            <a:r>
              <a:rPr lang="en-US" dirty="0">
                <a:solidFill>
                  <a:schemeClr val="accent1">
                    <a:lumMod val="75000"/>
                  </a:schemeClr>
                </a:solidFill>
              </a:rPr>
              <a:t>    Phase 1: The Pre-Project</a:t>
            </a:r>
          </a:p>
          <a:p>
            <a:r>
              <a:rPr lang="en-US" dirty="0"/>
              <a:t>        In the pre-project phase candidate projects are identified, project funding is realized and project commitment is ensured. Handling these issues at an early stage avoids problems at later stages of the project.</a:t>
            </a:r>
          </a:p>
          <a:p>
            <a:r>
              <a:rPr lang="en-US" dirty="0"/>
              <a:t>    </a:t>
            </a:r>
          </a:p>
        </p:txBody>
      </p:sp>
    </p:spTree>
    <p:extLst>
      <p:ext uri="{BB962C8B-B14F-4D97-AF65-F5344CB8AC3E}">
        <p14:creationId xmlns:p14="http://schemas.microsoft.com/office/powerpoint/2010/main" val="3025325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797" y="245660"/>
            <a:ext cx="10726003" cy="5931303"/>
          </a:xfrm>
        </p:spPr>
        <p:txBody>
          <a:bodyPr/>
          <a:lstStyle/>
          <a:p>
            <a:r>
              <a:rPr lang="en-US" dirty="0">
                <a:solidFill>
                  <a:schemeClr val="accent1">
                    <a:lumMod val="75000"/>
                  </a:schemeClr>
                </a:solidFill>
              </a:rPr>
              <a:t>Phase 2: The Project life-cycle</a:t>
            </a:r>
          </a:p>
          <a:p>
            <a:r>
              <a:rPr lang="en-US" dirty="0"/>
              <a:t>        The process overview in the figure above shows the project life-cycle of this phase of DSDM.</a:t>
            </a:r>
          </a:p>
          <a:p>
            <a:r>
              <a:rPr lang="en-US" dirty="0"/>
              <a:t> It depicts the 5 stages a project will have to go through to create an IS. </a:t>
            </a:r>
          </a:p>
          <a:p>
            <a:r>
              <a:rPr lang="en-US" dirty="0"/>
              <a:t>The first two stages, the </a:t>
            </a:r>
            <a:r>
              <a:rPr lang="en-US" dirty="0">
                <a:solidFill>
                  <a:srgbClr val="FF0000"/>
                </a:solidFill>
              </a:rPr>
              <a:t>Feasibility Study and Business Study </a:t>
            </a:r>
            <a:r>
              <a:rPr lang="en-US" dirty="0"/>
              <a:t>are sequential phases that complement to each other.</a:t>
            </a:r>
          </a:p>
          <a:p>
            <a:r>
              <a:rPr lang="en-US" dirty="0"/>
              <a:t> After these phases have been concluded, the system is developed iteratively and incrementally in the Functional Model Iteration, Design &amp; Build Iteration and Implementation stages. </a:t>
            </a:r>
          </a:p>
          <a:p>
            <a:endParaRPr lang="en-US" dirty="0"/>
          </a:p>
        </p:txBody>
      </p:sp>
    </p:spTree>
    <p:extLst>
      <p:ext uri="{BB962C8B-B14F-4D97-AF65-F5344CB8AC3E}">
        <p14:creationId xmlns:p14="http://schemas.microsoft.com/office/powerpoint/2010/main" val="1565439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518615"/>
            <a:ext cx="10903424" cy="5658348"/>
          </a:xfrm>
        </p:spPr>
        <p:txBody>
          <a:bodyPr>
            <a:normAutofit fontScale="92500" lnSpcReduction="10000"/>
          </a:bodyPr>
          <a:lstStyle/>
          <a:p>
            <a:pPr>
              <a:buFont typeface="Wingdings" panose="05000000000000000000" pitchFamily="2" charset="2"/>
              <a:buChar char="Ø"/>
            </a:pPr>
            <a:r>
              <a:rPr lang="en-US" dirty="0"/>
              <a:t>Feasibility Study</a:t>
            </a:r>
          </a:p>
          <a:p>
            <a:pPr>
              <a:buFont typeface="Wingdings" panose="05000000000000000000" pitchFamily="2" charset="2"/>
              <a:buChar char="Ø"/>
            </a:pPr>
            <a:r>
              <a:rPr lang="en-US" dirty="0"/>
              <a:t>    Business Study</a:t>
            </a:r>
          </a:p>
          <a:p>
            <a:pPr>
              <a:buFont typeface="Wingdings" panose="05000000000000000000" pitchFamily="2" charset="2"/>
              <a:buChar char="Ø"/>
            </a:pPr>
            <a:r>
              <a:rPr lang="en-US" dirty="0"/>
              <a:t>    Functional Model Iteration</a:t>
            </a:r>
          </a:p>
          <a:p>
            <a:pPr>
              <a:buFont typeface="Wingdings" panose="05000000000000000000" pitchFamily="2" charset="2"/>
              <a:buChar char="Ø"/>
            </a:pPr>
            <a:r>
              <a:rPr lang="en-US" dirty="0"/>
              <a:t>    Design and Build Iteration</a:t>
            </a:r>
          </a:p>
          <a:p>
            <a:pPr>
              <a:buFont typeface="Wingdings" panose="05000000000000000000" pitchFamily="2" charset="2"/>
              <a:buChar char="Ø"/>
            </a:pPr>
            <a:r>
              <a:rPr lang="en-US" dirty="0"/>
              <a:t>    Implementation</a:t>
            </a:r>
          </a:p>
          <a:p>
            <a:r>
              <a:rPr lang="en-US" dirty="0"/>
              <a:t>    </a:t>
            </a:r>
            <a:r>
              <a:rPr lang="en-US" dirty="0">
                <a:solidFill>
                  <a:srgbClr val="FF0000"/>
                </a:solidFill>
              </a:rPr>
              <a:t>Phase 3: Post-project</a:t>
            </a:r>
          </a:p>
          <a:p>
            <a:r>
              <a:rPr lang="en-US" dirty="0"/>
              <a:t>        The post-project phase ensures the system operating effectively and efficiently. This is realized by maintenance, enhancements and fixes according to DSDM principles.</a:t>
            </a:r>
          </a:p>
          <a:p>
            <a:r>
              <a:rPr lang="en-US" dirty="0"/>
              <a:t> The maintenance can be viewed as continuing development based on the iterative and incremental nature of DSDM.</a:t>
            </a:r>
          </a:p>
          <a:p>
            <a:r>
              <a:rPr lang="en-US" dirty="0"/>
              <a:t> Instead of finishing the project in one cycle usually the project can return to the previous phases or stages so that the previous step and the deliverable products can be refined.</a:t>
            </a:r>
          </a:p>
          <a:p>
            <a:endParaRPr lang="en-US" dirty="0"/>
          </a:p>
        </p:txBody>
      </p:sp>
    </p:spTree>
    <p:extLst>
      <p:ext uri="{BB962C8B-B14F-4D97-AF65-F5344CB8AC3E}">
        <p14:creationId xmlns:p14="http://schemas.microsoft.com/office/powerpoint/2010/main" val="293303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829" y="561703"/>
            <a:ext cx="10765971" cy="5615260"/>
          </a:xfrm>
        </p:spPr>
        <p:txBody>
          <a:bodyPr>
            <a:normAutofit fontScale="92500" lnSpcReduction="20000"/>
          </a:bodyPr>
          <a:lstStyle/>
          <a:p>
            <a:pPr>
              <a:buFont typeface="Wingdings" panose="05000000000000000000" pitchFamily="2" charset="2"/>
              <a:buChar char="Ø"/>
            </a:pPr>
            <a:r>
              <a:rPr lang="en-US" dirty="0"/>
              <a:t>First 3 phases are done sequentially in order</a:t>
            </a:r>
          </a:p>
          <a:p>
            <a:pPr>
              <a:buFont typeface="Wingdings" panose="05000000000000000000" pitchFamily="2" charset="2"/>
              <a:buChar char="Ø"/>
            </a:pPr>
            <a:r>
              <a:rPr lang="en-US" dirty="0"/>
              <a:t>Output of </a:t>
            </a:r>
            <a:r>
              <a:rPr lang="en-US" dirty="0">
                <a:solidFill>
                  <a:schemeClr val="accent1"/>
                </a:solidFill>
              </a:rPr>
              <a:t>feasibility study </a:t>
            </a:r>
            <a:r>
              <a:rPr lang="en-US" dirty="0"/>
              <a:t>phase is “</a:t>
            </a:r>
            <a:r>
              <a:rPr lang="en-US" dirty="0">
                <a:solidFill>
                  <a:srgbClr val="FF0000"/>
                </a:solidFill>
              </a:rPr>
              <a:t>feasibility report”</a:t>
            </a:r>
          </a:p>
          <a:p>
            <a:r>
              <a:rPr lang="en-US" dirty="0"/>
              <a:t>The </a:t>
            </a:r>
            <a:r>
              <a:rPr lang="en-US" dirty="0">
                <a:solidFill>
                  <a:schemeClr val="accent1"/>
                </a:solidFill>
              </a:rPr>
              <a:t>Business Study phase  </a:t>
            </a:r>
            <a:r>
              <a:rPr lang="en-US" dirty="0"/>
              <a:t>of the projects should have three outputs; these should be the </a:t>
            </a:r>
          </a:p>
          <a:p>
            <a:pPr>
              <a:buFont typeface="Wingdings" panose="05000000000000000000" pitchFamily="2" charset="2"/>
              <a:buChar char="v"/>
            </a:pPr>
            <a:r>
              <a:rPr lang="en-US" dirty="0">
                <a:solidFill>
                  <a:srgbClr val="FF0000"/>
                </a:solidFill>
              </a:rPr>
              <a:t>Business Area Deﬁnition(BAD), </a:t>
            </a:r>
          </a:p>
          <a:p>
            <a:pPr>
              <a:buFont typeface="Wingdings" panose="05000000000000000000" pitchFamily="2" charset="2"/>
              <a:buChar char="v"/>
            </a:pPr>
            <a:r>
              <a:rPr lang="en-US" dirty="0">
                <a:solidFill>
                  <a:srgbClr val="FF0000"/>
                </a:solidFill>
              </a:rPr>
              <a:t>The System Architecture Deﬁnition(SAD) and </a:t>
            </a:r>
          </a:p>
          <a:p>
            <a:pPr>
              <a:buFont typeface="Wingdings" panose="05000000000000000000" pitchFamily="2" charset="2"/>
              <a:buChar char="v"/>
            </a:pPr>
            <a:r>
              <a:rPr lang="en-US" dirty="0">
                <a:solidFill>
                  <a:srgbClr val="FF0000"/>
                </a:solidFill>
              </a:rPr>
              <a:t>The Outline Prototyping plan</a:t>
            </a:r>
          </a:p>
          <a:p>
            <a:r>
              <a:rPr lang="en-US" dirty="0"/>
              <a:t> </a:t>
            </a:r>
            <a:r>
              <a:rPr lang="en-US" b="1" dirty="0"/>
              <a:t>Business Area Deﬁnition </a:t>
            </a:r>
            <a:r>
              <a:rPr lang="en-US" dirty="0"/>
              <a:t>:-Identiﬁes the high-level requirements and provides  a process description of the end product.</a:t>
            </a:r>
          </a:p>
          <a:p>
            <a:r>
              <a:rPr lang="en-US" dirty="0"/>
              <a:t>  </a:t>
            </a:r>
            <a:r>
              <a:rPr lang="en-US" b="1" dirty="0"/>
              <a:t>System Architecture Deﬁnition</a:t>
            </a:r>
            <a:r>
              <a:rPr lang="en-US" dirty="0"/>
              <a:t>:- Sketches out the architecture of end system. </a:t>
            </a:r>
          </a:p>
          <a:p>
            <a:r>
              <a:rPr lang="en-US" b="1" dirty="0"/>
              <a:t> Outline Prototyping Plan</a:t>
            </a:r>
            <a:r>
              <a:rPr lang="en-US" dirty="0"/>
              <a:t>:-</a:t>
            </a:r>
          </a:p>
          <a:p>
            <a:r>
              <a:rPr lang="en-US" dirty="0"/>
              <a:t> This states the prototyping strategy to be adopted for the development of the end product.</a:t>
            </a:r>
          </a:p>
          <a:p>
            <a:endParaRPr lang="en-US" dirty="0"/>
          </a:p>
        </p:txBody>
      </p:sp>
    </p:spTree>
    <p:extLst>
      <p:ext uri="{BB962C8B-B14F-4D97-AF65-F5344CB8AC3E}">
        <p14:creationId xmlns:p14="http://schemas.microsoft.com/office/powerpoint/2010/main" val="3950518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3" y="483326"/>
            <a:ext cx="10700657" cy="5693637"/>
          </a:xfrm>
        </p:spPr>
        <p:txBody>
          <a:bodyPr>
            <a:normAutofit/>
          </a:bodyPr>
          <a:lstStyle/>
          <a:p>
            <a:r>
              <a:rPr lang="en-US" dirty="0"/>
              <a:t>The core phases of the DSDM are the </a:t>
            </a:r>
            <a:r>
              <a:rPr lang="en-US" b="1" dirty="0"/>
              <a:t>FMI, the DBI and the Implementation Phase </a:t>
            </a:r>
          </a:p>
          <a:p>
            <a:pPr marL="0" indent="0">
              <a:buNone/>
            </a:pPr>
            <a:r>
              <a:rPr lang="en-US" b="1" dirty="0"/>
              <a:t>The FMI(</a:t>
            </a:r>
            <a:r>
              <a:rPr lang="en-US" dirty="0"/>
              <a:t>Functional Model Iteration) </a:t>
            </a:r>
            <a:r>
              <a:rPr lang="en-US" b="1" dirty="0"/>
              <a:t>Phase involves:</a:t>
            </a:r>
          </a:p>
          <a:p>
            <a:r>
              <a:rPr lang="en-US" b="1" dirty="0"/>
              <a:t> </a:t>
            </a:r>
            <a:r>
              <a:rPr lang="en-US" dirty="0"/>
              <a:t>Analysis of the features to be designed and implemented.</a:t>
            </a:r>
          </a:p>
          <a:p>
            <a:r>
              <a:rPr lang="en-US" dirty="0"/>
              <a:t> The production of the Functional Model.  It may include prototype code as well as analysis models. </a:t>
            </a:r>
          </a:p>
          <a:p>
            <a:r>
              <a:rPr lang="en-US" dirty="0"/>
              <a:t>Coding and prototyping</a:t>
            </a:r>
          </a:p>
          <a:p>
            <a:endParaRPr lang="en-US" dirty="0"/>
          </a:p>
          <a:p>
            <a:endParaRPr lang="en-US" dirty="0"/>
          </a:p>
          <a:p>
            <a:endParaRPr lang="en-US" dirty="0"/>
          </a:p>
          <a:p>
            <a:pPr marL="0" indent="0">
              <a:buNone/>
            </a:pPr>
            <a:endParaRPr lang="en-US" dirty="0"/>
          </a:p>
          <a:p>
            <a:endParaRPr lang="en-US" b="1" dirty="0"/>
          </a:p>
        </p:txBody>
      </p:sp>
    </p:spTree>
    <p:extLst>
      <p:ext uri="{BB962C8B-B14F-4D97-AF65-F5344CB8AC3E}">
        <p14:creationId xmlns:p14="http://schemas.microsoft.com/office/powerpoint/2010/main" val="561925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3" y="627017"/>
            <a:ext cx="10700657" cy="5549946"/>
          </a:xfrm>
        </p:spPr>
        <p:txBody>
          <a:bodyPr/>
          <a:lstStyle/>
          <a:p>
            <a:r>
              <a:rPr lang="en-US" b="1" dirty="0"/>
              <a:t>The DBI(Design &amp; Build Iteration</a:t>
            </a:r>
            <a:r>
              <a:rPr lang="en-US" dirty="0"/>
              <a:t>) Phase involves:</a:t>
            </a:r>
          </a:p>
          <a:p>
            <a:r>
              <a:rPr lang="en-US" dirty="0"/>
              <a:t> Designing and Building the features to be implemented during this phase. </a:t>
            </a:r>
          </a:p>
          <a:p>
            <a:r>
              <a:rPr lang="en-US" dirty="0"/>
              <a:t>This involves reviewing the designs produced so far, the functional prototypes, as well as the creation of code to implement the required functionality.  </a:t>
            </a:r>
          </a:p>
          <a:p>
            <a:r>
              <a:rPr lang="en-US" dirty="0"/>
              <a:t>The primary output of this state is the tested system. This system must meet all the requirements selected as essential in the particular iteration being implemented.</a:t>
            </a:r>
          </a:p>
          <a:p>
            <a:pPr marL="0" indent="0">
              <a:buNone/>
            </a:pPr>
            <a:endParaRPr lang="en-US" dirty="0"/>
          </a:p>
        </p:txBody>
      </p:sp>
    </p:spTree>
    <p:extLst>
      <p:ext uri="{BB962C8B-B14F-4D97-AF65-F5344CB8AC3E}">
        <p14:creationId xmlns:p14="http://schemas.microsoft.com/office/powerpoint/2010/main" val="242848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solidFill>
                  <a:srgbClr val="FF0000"/>
                </a:solidFill>
              </a:rPr>
              <a:t>Agile adj. </a:t>
            </a:r>
            <a:r>
              <a:rPr lang="en-US" i="1" dirty="0">
                <a:solidFill>
                  <a:srgbClr val="FF0000"/>
                </a:solidFill>
              </a:rPr>
              <a:t>nimble, quick-moving</a:t>
            </a:r>
          </a:p>
          <a:p>
            <a:r>
              <a:rPr lang="en-US" b="1" i="1" dirty="0"/>
              <a:t>Agile is a software development approach where a self-sufficient and cross-functional </a:t>
            </a:r>
            <a:r>
              <a:rPr lang="en-US" b="1" i="1" dirty="0">
                <a:solidFill>
                  <a:schemeClr val="accent1"/>
                </a:solidFill>
              </a:rPr>
              <a:t>team works </a:t>
            </a:r>
            <a:r>
              <a:rPr lang="en-US" b="1" i="1" dirty="0"/>
              <a:t>on </a:t>
            </a:r>
            <a:r>
              <a:rPr lang="en-US" b="1" i="1" dirty="0">
                <a:solidFill>
                  <a:schemeClr val="accent1"/>
                </a:solidFill>
              </a:rPr>
              <a:t>making continuous deliveries </a:t>
            </a:r>
            <a:r>
              <a:rPr lang="en-US" b="1" i="1" dirty="0"/>
              <a:t>through iterations and evolves throughout the process by gathering </a:t>
            </a:r>
            <a:r>
              <a:rPr lang="en-US" b="1" i="1" dirty="0">
                <a:solidFill>
                  <a:schemeClr val="accent1"/>
                </a:solidFill>
              </a:rPr>
              <a:t>feedback from the end-users</a:t>
            </a:r>
            <a:r>
              <a:rPr lang="en-US" b="1" i="1" dirty="0"/>
              <a:t>.</a:t>
            </a:r>
            <a:endParaRPr lang="en-US" i="1" dirty="0"/>
          </a:p>
          <a:p>
            <a:endParaRPr lang="en-US" i="1" dirty="0"/>
          </a:p>
          <a:p>
            <a:pPr marL="0" indent="0">
              <a:buNone/>
            </a:pPr>
            <a:endParaRPr lang="en-US" dirty="0"/>
          </a:p>
        </p:txBody>
      </p:sp>
    </p:spTree>
    <p:extLst>
      <p:ext uri="{BB962C8B-B14F-4D97-AF65-F5344CB8AC3E}">
        <p14:creationId xmlns:p14="http://schemas.microsoft.com/office/powerpoint/2010/main" val="3791672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09" y="1175657"/>
            <a:ext cx="10583091" cy="5001306"/>
          </a:xfrm>
        </p:spPr>
        <p:txBody>
          <a:bodyPr/>
          <a:lstStyle/>
          <a:p>
            <a:r>
              <a:rPr lang="en-US" b="1" dirty="0"/>
              <a:t>The Implementation Phase </a:t>
            </a:r>
            <a:r>
              <a:rPr lang="en-US" dirty="0"/>
              <a:t>involves:</a:t>
            </a:r>
          </a:p>
          <a:p>
            <a:r>
              <a:rPr lang="en-US" dirty="0"/>
              <a:t>The transfer of the completed system from the development environment to the production environment</a:t>
            </a:r>
          </a:p>
          <a:p>
            <a:r>
              <a:rPr lang="en-US" dirty="0"/>
              <a:t> The provision of other deliverables such as </a:t>
            </a:r>
            <a:r>
              <a:rPr lang="en-US" dirty="0">
                <a:solidFill>
                  <a:srgbClr val="FF0000"/>
                </a:solidFill>
              </a:rPr>
              <a:t>User training</a:t>
            </a:r>
            <a:r>
              <a:rPr lang="en-US" dirty="0"/>
              <a:t>, the </a:t>
            </a:r>
            <a:r>
              <a:rPr lang="en-US" dirty="0">
                <a:solidFill>
                  <a:srgbClr val="FF0000"/>
                </a:solidFill>
              </a:rPr>
              <a:t>creation of the User Manual and the Project Review Report. </a:t>
            </a:r>
          </a:p>
          <a:p>
            <a:r>
              <a:rPr lang="en-US" dirty="0"/>
              <a:t>If issues arise, then the project can be reiterated back to the appropriate phase.</a:t>
            </a:r>
          </a:p>
          <a:p>
            <a:endParaRPr lang="en-US" dirty="0"/>
          </a:p>
          <a:p>
            <a:pPr marL="0" indent="0">
              <a:buNone/>
            </a:pPr>
            <a:endParaRPr lang="en-US" dirty="0"/>
          </a:p>
        </p:txBody>
      </p:sp>
    </p:spTree>
    <p:extLst>
      <p:ext uri="{BB962C8B-B14F-4D97-AF65-F5344CB8AC3E}">
        <p14:creationId xmlns:p14="http://schemas.microsoft.com/office/powerpoint/2010/main" val="3816995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409433"/>
            <a:ext cx="10671412" cy="5781178"/>
          </a:xfrm>
        </p:spPr>
        <p:txBody>
          <a:bodyPr>
            <a:normAutofit/>
          </a:bodyPr>
          <a:lstStyle/>
          <a:p>
            <a:r>
              <a:rPr lang="en-US" b="1" dirty="0"/>
              <a:t>Core Techniques of DSDM		</a:t>
            </a:r>
            <a:r>
              <a:rPr lang="en-US" dirty="0"/>
              <a:t>	</a:t>
            </a:r>
          </a:p>
          <a:p>
            <a:pPr>
              <a:buFont typeface="Wingdings" panose="05000000000000000000" pitchFamily="2" charset="2"/>
              <a:buChar char="§"/>
            </a:pPr>
            <a:endParaRPr lang="en-US" dirty="0"/>
          </a:p>
          <a:p>
            <a:pPr>
              <a:buFont typeface="Wingdings" panose="05000000000000000000" pitchFamily="2" charset="2"/>
              <a:buChar char="§"/>
            </a:pPr>
            <a:r>
              <a:rPr lang="en-US" dirty="0"/>
              <a:t>    Time boxing</a:t>
            </a:r>
          </a:p>
          <a:p>
            <a:pPr>
              <a:buFont typeface="Wingdings" panose="05000000000000000000" pitchFamily="2" charset="2"/>
              <a:buChar char="§"/>
            </a:pPr>
            <a:r>
              <a:rPr lang="en-US" dirty="0"/>
              <a:t>    </a:t>
            </a:r>
            <a:r>
              <a:rPr lang="en-US" dirty="0" err="1"/>
              <a:t>MoScow</a:t>
            </a:r>
            <a:endParaRPr lang="en-US" dirty="0"/>
          </a:p>
          <a:p>
            <a:pPr>
              <a:buFont typeface="Wingdings" panose="05000000000000000000" pitchFamily="2" charset="2"/>
              <a:buChar char="§"/>
            </a:pPr>
            <a:r>
              <a:rPr lang="en-US" dirty="0"/>
              <a:t>    Prototyping</a:t>
            </a:r>
          </a:p>
          <a:p>
            <a:pPr>
              <a:buFont typeface="Wingdings" panose="05000000000000000000" pitchFamily="2" charset="2"/>
              <a:buChar char="§"/>
            </a:pPr>
            <a:r>
              <a:rPr lang="en-US" dirty="0"/>
              <a:t>    Testing</a:t>
            </a:r>
          </a:p>
          <a:p>
            <a:pPr>
              <a:buFont typeface="Wingdings" panose="05000000000000000000" pitchFamily="2" charset="2"/>
              <a:buChar char="§"/>
            </a:pPr>
            <a:r>
              <a:rPr lang="en-US" dirty="0"/>
              <a:t>    Workshop</a:t>
            </a:r>
          </a:p>
          <a:p>
            <a:pPr>
              <a:buFont typeface="Wingdings" panose="05000000000000000000" pitchFamily="2" charset="2"/>
              <a:buChar char="§"/>
            </a:pPr>
            <a:r>
              <a:rPr lang="en-US" dirty="0"/>
              <a:t>    Modelling</a:t>
            </a:r>
          </a:p>
          <a:p>
            <a:pPr>
              <a:buFont typeface="Wingdings" panose="05000000000000000000" pitchFamily="2" charset="2"/>
              <a:buChar char="§"/>
            </a:pPr>
            <a:r>
              <a:rPr lang="en-US" dirty="0"/>
              <a:t>    Configuration Management</a:t>
            </a:r>
          </a:p>
          <a:p>
            <a:endParaRPr lang="en-US" dirty="0"/>
          </a:p>
          <a:p>
            <a:pPr marL="0" indent="0">
              <a:buNone/>
            </a:pPr>
            <a:r>
              <a:rPr lang="en-US" dirty="0"/>
              <a:t>	</a:t>
            </a:r>
          </a:p>
        </p:txBody>
      </p:sp>
    </p:spTree>
    <p:extLst>
      <p:ext uri="{BB962C8B-B14F-4D97-AF65-F5344CB8AC3E}">
        <p14:creationId xmlns:p14="http://schemas.microsoft.com/office/powerpoint/2010/main" val="3556179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440" y="407873"/>
            <a:ext cx="10870474" cy="5837329"/>
          </a:xfrm>
        </p:spPr>
        <p:txBody>
          <a:bodyPr/>
          <a:lstStyle/>
          <a:p>
            <a:pPr marL="0" indent="0">
              <a:buNone/>
            </a:pPr>
            <a:r>
              <a:rPr lang="en-US" dirty="0"/>
              <a:t> </a:t>
            </a:r>
            <a:r>
              <a:rPr lang="en-US" i="1" dirty="0"/>
              <a:t>DSDM reﬁnes the concept of </a:t>
            </a:r>
            <a:r>
              <a:rPr lang="en-US" i="1" dirty="0">
                <a:solidFill>
                  <a:schemeClr val="accent1"/>
                </a:solidFill>
              </a:rPr>
              <a:t>time boxing by nesting shorter time boxes of 2–6 weeks within the overall time frame</a:t>
            </a:r>
            <a:r>
              <a:rPr lang="en-US" dirty="0">
                <a:solidFill>
                  <a:schemeClr val="accent1"/>
                </a:solidFill>
              </a:rPr>
              <a:t>.</a:t>
            </a:r>
          </a:p>
          <a:p>
            <a:pPr marL="0" indent="0">
              <a:buNone/>
            </a:pPr>
            <a:r>
              <a:rPr lang="en-US" dirty="0"/>
              <a:t> Each time box will typically pass through three phases.</a:t>
            </a:r>
          </a:p>
          <a:p>
            <a:pPr marL="514350" indent="-514350">
              <a:buFont typeface="+mj-lt"/>
              <a:buAutoNum type="arabicPeriod"/>
            </a:pPr>
            <a:r>
              <a:rPr lang="en-US" b="1" dirty="0"/>
              <a:t>Investigation</a:t>
            </a:r>
            <a:r>
              <a:rPr lang="en-US" dirty="0"/>
              <a:t> – a quick pass to see whether the team is taking the right direction. </a:t>
            </a:r>
          </a:p>
          <a:p>
            <a:pPr marL="514350" indent="-514350">
              <a:buFont typeface="+mj-lt"/>
              <a:buAutoNum type="arabicPeriod"/>
            </a:pPr>
            <a:r>
              <a:rPr lang="en-US" b="1" dirty="0"/>
              <a:t> Reﬁnement</a:t>
            </a:r>
            <a:r>
              <a:rPr lang="en-US" dirty="0"/>
              <a:t>–to build on  the comments resulting from there view at the end of investigation.</a:t>
            </a:r>
          </a:p>
          <a:p>
            <a:pPr marL="514350" indent="-514350">
              <a:buFont typeface="+mj-lt"/>
              <a:buAutoNum type="arabicPeriod"/>
            </a:pPr>
            <a:r>
              <a:rPr lang="en-US" dirty="0"/>
              <a:t> </a:t>
            </a:r>
            <a:r>
              <a:rPr lang="en-US" b="1" dirty="0"/>
              <a:t>Consolidation </a:t>
            </a:r>
            <a:r>
              <a:rPr lang="en-US" dirty="0"/>
              <a:t>– the ﬁnal part of the time box to tie up any loose ends.</a:t>
            </a:r>
          </a:p>
        </p:txBody>
      </p:sp>
    </p:spTree>
    <p:extLst>
      <p:ext uri="{BB962C8B-B14F-4D97-AF65-F5344CB8AC3E}">
        <p14:creationId xmlns:p14="http://schemas.microsoft.com/office/powerpoint/2010/main" val="3362897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704" y="300446"/>
            <a:ext cx="10792096" cy="5876517"/>
          </a:xfrm>
        </p:spPr>
        <p:txBody>
          <a:bodyPr/>
          <a:lstStyle/>
          <a:p>
            <a:r>
              <a:rPr lang="en-US" dirty="0"/>
              <a:t>The prioritized requirements are checked and reassigned using </a:t>
            </a:r>
            <a:r>
              <a:rPr lang="en-US" b="1" dirty="0" err="1"/>
              <a:t>MosCoW</a:t>
            </a:r>
            <a:r>
              <a:rPr lang="en-US" b="1" dirty="0"/>
              <a:t> </a:t>
            </a:r>
            <a:r>
              <a:rPr lang="en-US" dirty="0"/>
              <a:t>rules</a:t>
            </a:r>
          </a:p>
          <a:p>
            <a:r>
              <a:rPr lang="en-US" b="1" dirty="0"/>
              <a:t>M</a:t>
            </a:r>
            <a:r>
              <a:rPr lang="en-US" dirty="0"/>
              <a:t>ust haves: fundamental to the projects success “</a:t>
            </a:r>
            <a:r>
              <a:rPr lang="en-US" b="1" dirty="0"/>
              <a:t>o</a:t>
            </a:r>
            <a:r>
              <a:rPr lang="en-US" dirty="0"/>
              <a:t>n time” </a:t>
            </a:r>
          </a:p>
          <a:p>
            <a:r>
              <a:rPr lang="en-US" b="1" dirty="0"/>
              <a:t>S</a:t>
            </a:r>
            <a:r>
              <a:rPr lang="en-US" dirty="0"/>
              <a:t>hould haves: important but the projects success does not rely on these </a:t>
            </a:r>
          </a:p>
          <a:p>
            <a:r>
              <a:rPr lang="en-US" b="1" dirty="0"/>
              <a:t>C</a:t>
            </a:r>
            <a:r>
              <a:rPr lang="en-US" dirty="0"/>
              <a:t>ould haves: can easily be left out without impacting on the project “</a:t>
            </a:r>
            <a:r>
              <a:rPr lang="en-US" b="1" dirty="0"/>
              <a:t>o</a:t>
            </a:r>
            <a:r>
              <a:rPr lang="en-US" dirty="0"/>
              <a:t>n budget”</a:t>
            </a:r>
          </a:p>
          <a:p>
            <a:r>
              <a:rPr lang="en-US" dirty="0"/>
              <a:t> </a:t>
            </a:r>
            <a:r>
              <a:rPr lang="en-US" b="1" dirty="0"/>
              <a:t>W</a:t>
            </a:r>
            <a:r>
              <a:rPr lang="en-US" dirty="0"/>
              <a:t>on’t have this time round: can be left out this time and done at a later date. </a:t>
            </a:r>
          </a:p>
          <a:p>
            <a:r>
              <a:rPr lang="en-US" i="1" dirty="0"/>
              <a:t>A clear prioritization is developed ensuring that the essential work is completed within the given timeframe</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01652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a:xfrm>
            <a:off x="653143" y="1280160"/>
            <a:ext cx="10700657" cy="4896803"/>
          </a:xfrm>
        </p:spPr>
        <p:txBody>
          <a:bodyPr>
            <a:normAutofit fontScale="92500"/>
          </a:bodyPr>
          <a:lstStyle/>
          <a:p>
            <a:r>
              <a:rPr lang="en-US" dirty="0"/>
              <a:t>Scrum is one of the implementations of agile methodology. In which </a:t>
            </a:r>
            <a:r>
              <a:rPr lang="en-US" b="1" dirty="0"/>
              <a:t>incremental builds </a:t>
            </a:r>
            <a:r>
              <a:rPr lang="en-US" dirty="0"/>
              <a:t>are delivered to the customer in every </a:t>
            </a:r>
            <a:r>
              <a:rPr lang="en-US" dirty="0">
                <a:solidFill>
                  <a:srgbClr val="FF0000"/>
                </a:solidFill>
              </a:rPr>
              <a:t>two to three weeks' time.</a:t>
            </a:r>
          </a:p>
          <a:p>
            <a:r>
              <a:rPr lang="en-US" dirty="0"/>
              <a:t> Scrum is ideally used in a project </a:t>
            </a:r>
            <a:r>
              <a:rPr lang="en-US" b="1" dirty="0">
                <a:solidFill>
                  <a:srgbClr val="FF0000"/>
                </a:solidFill>
              </a:rPr>
              <a:t>where the requirement is rapidly changing. </a:t>
            </a:r>
          </a:p>
          <a:p>
            <a:r>
              <a:rPr lang="en-US" dirty="0"/>
              <a:t>In Scrum, collaboration is achieved in </a:t>
            </a:r>
            <a:r>
              <a:rPr lang="en-US" b="1" dirty="0">
                <a:solidFill>
                  <a:srgbClr val="FF0000"/>
                </a:solidFill>
              </a:rPr>
              <a:t>daily stand-up meeting</a:t>
            </a:r>
            <a:r>
              <a:rPr lang="en-US" dirty="0">
                <a:solidFill>
                  <a:srgbClr val="FF0000"/>
                </a:solidFill>
              </a:rPr>
              <a:t> </a:t>
            </a:r>
            <a:r>
              <a:rPr lang="en-US" dirty="0"/>
              <a:t>with a fixed role assigned to the scrum master, product owner, and team members. </a:t>
            </a:r>
          </a:p>
          <a:p>
            <a:r>
              <a:rPr lang="en-US" dirty="0">
                <a:solidFill>
                  <a:srgbClr val="FF0000"/>
                </a:solidFill>
              </a:rPr>
              <a:t>Not </a:t>
            </a:r>
            <a:r>
              <a:rPr lang="en-US" b="1" dirty="0">
                <a:solidFill>
                  <a:srgbClr val="FF0000"/>
                </a:solidFill>
              </a:rPr>
              <a:t>too many changes</a:t>
            </a:r>
            <a:r>
              <a:rPr lang="en-US" dirty="0">
                <a:solidFill>
                  <a:srgbClr val="FF0000"/>
                </a:solidFill>
              </a:rPr>
              <a:t> are </a:t>
            </a:r>
            <a:r>
              <a:rPr lang="en-US" dirty="0"/>
              <a:t>needed while implementing the scrum process. </a:t>
            </a:r>
          </a:p>
          <a:p>
            <a:r>
              <a:rPr lang="en-US" dirty="0"/>
              <a:t>n the scrum, after each sprint, a </a:t>
            </a:r>
            <a:r>
              <a:rPr lang="en-US" b="1" dirty="0"/>
              <a:t>build is delivered</a:t>
            </a:r>
            <a:r>
              <a:rPr lang="en-US" dirty="0"/>
              <a:t> to the client for their feedback. </a:t>
            </a:r>
          </a:p>
          <a:p>
            <a:r>
              <a:rPr lang="en-US" dirty="0">
                <a:highlight>
                  <a:srgbClr val="FFFF00"/>
                </a:highlight>
                <a:hlinkClick r:id="rId2"/>
              </a:rPr>
              <a:t>https://youtu.be/XU0llRltyFM</a:t>
            </a:r>
            <a:r>
              <a:rPr lang="en-US" dirty="0">
                <a:highlight>
                  <a:srgbClr val="FFFF00"/>
                </a:highlight>
              </a:rPr>
              <a:t>: video link</a:t>
            </a:r>
          </a:p>
          <a:p>
            <a:endParaRPr lang="en-US" dirty="0"/>
          </a:p>
          <a:p>
            <a:endParaRPr lang="en-US" dirty="0"/>
          </a:p>
        </p:txBody>
      </p:sp>
    </p:spTree>
    <p:extLst>
      <p:ext uri="{BB962C8B-B14F-4D97-AF65-F5344CB8AC3E}">
        <p14:creationId xmlns:p14="http://schemas.microsoft.com/office/powerpoint/2010/main" val="1005138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130629"/>
            <a:ext cx="10988040" cy="6046334"/>
          </a:xfrm>
        </p:spPr>
        <p:txBody>
          <a:bodyPr/>
          <a:lstStyle/>
          <a:p>
            <a:r>
              <a:rPr lang="en-US" dirty="0"/>
              <a:t>A demonstration of the functionality is provided at the end of every sprint. So that </a:t>
            </a:r>
            <a:r>
              <a:rPr lang="en-US" b="1" dirty="0"/>
              <a:t>regular feedback</a:t>
            </a:r>
            <a:r>
              <a:rPr lang="en-US" dirty="0"/>
              <a:t> can be taken before next sprint. </a:t>
            </a:r>
          </a:p>
          <a:p>
            <a:r>
              <a:rPr lang="en-US" dirty="0"/>
              <a:t>There is </a:t>
            </a:r>
            <a:r>
              <a:rPr lang="en-US" dirty="0">
                <a:solidFill>
                  <a:srgbClr val="FF0000"/>
                </a:solidFill>
              </a:rPr>
              <a:t>no team leader</a:t>
            </a:r>
            <a:r>
              <a:rPr lang="en-US" dirty="0"/>
              <a:t>, so the </a:t>
            </a:r>
            <a:r>
              <a:rPr lang="en-US" b="1" dirty="0"/>
              <a:t>entire</a:t>
            </a:r>
            <a:r>
              <a:rPr lang="en-US" dirty="0"/>
              <a:t> </a:t>
            </a:r>
            <a:r>
              <a:rPr lang="en-US" b="1" dirty="0"/>
              <a:t>team addresses the issues</a:t>
            </a:r>
            <a:r>
              <a:rPr lang="en-US" dirty="0"/>
              <a:t> or problems. </a:t>
            </a:r>
          </a:p>
          <a:p>
            <a:r>
              <a:rPr lang="en-US" b="1" dirty="0"/>
              <a:t>Daily sprint meeting</a:t>
            </a:r>
            <a:r>
              <a:rPr lang="en-US" dirty="0"/>
              <a:t> is conducted to review and feedback to decide future progress of the project. </a:t>
            </a:r>
          </a:p>
          <a:p>
            <a:r>
              <a:rPr lang="en-US" b="1" dirty="0"/>
              <a:t>Empirical Process Control</a:t>
            </a:r>
            <a:r>
              <a:rPr lang="en-US" dirty="0"/>
              <a:t> is a core philosophy of Scrum based process. </a:t>
            </a:r>
          </a:p>
          <a:p>
            <a:r>
              <a:rPr lang="en-US" dirty="0"/>
              <a:t>Working software is </a:t>
            </a:r>
            <a:r>
              <a:rPr lang="en-US" b="1" dirty="0"/>
              <a:t>not an elementary measure</a:t>
            </a:r>
            <a:r>
              <a:rPr lang="en-US" dirty="0"/>
              <a:t>. </a:t>
            </a:r>
          </a:p>
          <a:p>
            <a:r>
              <a:rPr lang="en-US" dirty="0"/>
              <a:t>Scrum team focus to deliver </a:t>
            </a:r>
            <a:r>
              <a:rPr lang="en-US" b="1" dirty="0"/>
              <a:t>maximum business value</a:t>
            </a:r>
            <a:r>
              <a:rPr lang="en-US" dirty="0"/>
              <a:t>, from beginning early in the project and continuing throughout. </a:t>
            </a:r>
          </a:p>
        </p:txBody>
      </p:sp>
    </p:spTree>
    <p:extLst>
      <p:ext uri="{BB962C8B-B14F-4D97-AF65-F5344CB8AC3E}">
        <p14:creationId xmlns:p14="http://schemas.microsoft.com/office/powerpoint/2010/main" val="3450596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365760"/>
            <a:ext cx="10948851" cy="5811203"/>
          </a:xfrm>
        </p:spPr>
        <p:txBody>
          <a:bodyPr>
            <a:normAutofit lnSpcReduction="10000"/>
          </a:bodyPr>
          <a:lstStyle/>
          <a:p>
            <a:r>
              <a:rPr lang="en-US" dirty="0"/>
              <a:t>Following are scrum principles: </a:t>
            </a:r>
          </a:p>
          <a:p>
            <a:pPr>
              <a:buFont typeface="Wingdings" panose="05000000000000000000" pitchFamily="2" charset="2"/>
              <a:buChar char="Ø"/>
            </a:pPr>
            <a:r>
              <a:rPr lang="en-US" b="1" dirty="0"/>
              <a:t>-Self-organization: </a:t>
            </a:r>
            <a:r>
              <a:rPr lang="en-US" dirty="0"/>
              <a:t>This results in healthier shared ownership among the team members. It is also an innovative and creative environment which is conducive to growth. </a:t>
            </a:r>
          </a:p>
          <a:p>
            <a:pPr>
              <a:buFont typeface="Wingdings" panose="05000000000000000000" pitchFamily="2" charset="2"/>
              <a:buChar char="Ø"/>
            </a:pPr>
            <a:r>
              <a:rPr lang="en-US" b="1" dirty="0"/>
              <a:t>-Collaboration: </a:t>
            </a:r>
            <a:r>
              <a:rPr lang="en-US" dirty="0"/>
              <a:t>Collaboration is another essential principle which focuses collaborative work. 1. awareness 2. articulation, and 3. appropriation. It also considers project management as a shared value-creation process with teams working together to offer the highest value. </a:t>
            </a:r>
          </a:p>
          <a:p>
            <a:pPr>
              <a:buFont typeface="Wingdings" panose="05000000000000000000" pitchFamily="2" charset="2"/>
              <a:buChar char="Ø"/>
            </a:pPr>
            <a:r>
              <a:rPr lang="en-US" b="1" dirty="0"/>
              <a:t>-Time-boxing: </a:t>
            </a:r>
            <a:r>
              <a:rPr lang="en-US" dirty="0"/>
              <a:t>This principle defines how time is a limiting constraint in Scrum method. An important element of time-boxed elements are Daily Sprint planning and Review Meetings. </a:t>
            </a:r>
          </a:p>
          <a:p>
            <a:pPr>
              <a:buFont typeface="Wingdings" panose="05000000000000000000" pitchFamily="2" charset="2"/>
              <a:buChar char="Ø"/>
            </a:pPr>
            <a:r>
              <a:rPr lang="en-US" b="1" dirty="0"/>
              <a:t>-Iterative Development:</a:t>
            </a:r>
            <a:r>
              <a:rPr lang="en-US" dirty="0"/>
              <a:t> This principle emphasizes how to manage changes better and build products which satisfy customer needs. It also defines the organization's responsibilities regarding iterative development. </a:t>
            </a:r>
          </a:p>
          <a:p>
            <a:endParaRPr lang="en-US" dirty="0"/>
          </a:p>
        </p:txBody>
      </p:sp>
    </p:spTree>
    <p:extLst>
      <p:ext uri="{BB962C8B-B14F-4D97-AF65-F5344CB8AC3E}">
        <p14:creationId xmlns:p14="http://schemas.microsoft.com/office/powerpoint/2010/main" val="1467968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862149" y="271974"/>
            <a:ext cx="10802982" cy="6311705"/>
          </a:xfrm>
          <a:prstGeom prst="rect">
            <a:avLst/>
          </a:prstGeom>
        </p:spPr>
      </p:pic>
    </p:spTree>
    <p:extLst>
      <p:ext uri="{BB962C8B-B14F-4D97-AF65-F5344CB8AC3E}">
        <p14:creationId xmlns:p14="http://schemas.microsoft.com/office/powerpoint/2010/main" val="2111141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023582" y="0"/>
            <a:ext cx="9799093" cy="6176963"/>
          </a:xfrm>
          <a:prstGeom prst="rect">
            <a:avLst/>
          </a:prstGeom>
        </p:spPr>
      </p:pic>
    </p:spTree>
    <p:extLst>
      <p:ext uri="{BB962C8B-B14F-4D97-AF65-F5344CB8AC3E}">
        <p14:creationId xmlns:p14="http://schemas.microsoft.com/office/powerpoint/2010/main" val="228908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967" y="409433"/>
            <a:ext cx="10848833" cy="5767530"/>
          </a:xfrm>
        </p:spPr>
        <p:txBody>
          <a:bodyPr>
            <a:normAutofit fontScale="92500" lnSpcReduction="20000"/>
          </a:bodyPr>
          <a:lstStyle/>
          <a:p>
            <a:r>
              <a:rPr lang="en-US" b="1" dirty="0"/>
              <a:t>overview of the Scrum Framework</a:t>
            </a:r>
          </a:p>
          <a:p>
            <a:r>
              <a:rPr lang="en-US" dirty="0">
                <a:solidFill>
                  <a:srgbClr val="FF0000"/>
                </a:solidFill>
              </a:rPr>
              <a:t>The product owner </a:t>
            </a:r>
            <a:r>
              <a:rPr lang="en-US" dirty="0"/>
              <a:t>creates a product backlog (essentially, a wish list of tasks that need to be prioritized in a project)</a:t>
            </a:r>
          </a:p>
          <a:p>
            <a:r>
              <a:rPr lang="en-US" dirty="0">
                <a:solidFill>
                  <a:srgbClr val="FF0000"/>
                </a:solidFill>
              </a:rPr>
              <a:t>The Scrum team </a:t>
            </a:r>
            <a:r>
              <a:rPr lang="en-US" dirty="0"/>
              <a:t>conducts a sprint planning session where the tasks necessary to complete items on the wish list is broken down into small, more easily manageable chunks</a:t>
            </a:r>
          </a:p>
          <a:p>
            <a:r>
              <a:rPr lang="en-US" dirty="0"/>
              <a:t>The team creates a </a:t>
            </a:r>
            <a:r>
              <a:rPr lang="en-US" dirty="0">
                <a:solidFill>
                  <a:srgbClr val="FF0000"/>
                </a:solidFill>
              </a:rPr>
              <a:t>sprint backlog </a:t>
            </a:r>
            <a:r>
              <a:rPr lang="en-US" dirty="0"/>
              <a:t>and plans its implementation</a:t>
            </a:r>
          </a:p>
          <a:p>
            <a:r>
              <a:rPr lang="en-US" dirty="0"/>
              <a:t>The team decides a time duration for every sprint (the most common intervals is probably two weeks)</a:t>
            </a:r>
          </a:p>
          <a:p>
            <a:r>
              <a:rPr lang="en-US" dirty="0"/>
              <a:t>The team gets together every day for a brief Scrum meeting (often referred to as a Daily Standup) where each member of the team shares daily updates, helping the team and the project manager assess the progress of the project</a:t>
            </a:r>
          </a:p>
          <a:p>
            <a:r>
              <a:rPr lang="en-US" dirty="0"/>
              <a:t>The Scrum Master guides the team and keeps them focused and motivated</a:t>
            </a:r>
          </a:p>
          <a:p>
            <a:r>
              <a:rPr lang="en-US" dirty="0"/>
              <a:t>The stakeholders and the product owner conduct a review at the end of each sprint</a:t>
            </a:r>
          </a:p>
          <a:p>
            <a:r>
              <a:rPr lang="en-US" dirty="0"/>
              <a:t>This is the cycle followed by a Scrum team in a product development project.</a:t>
            </a:r>
          </a:p>
          <a:p>
            <a:endParaRPr lang="en-US" dirty="0"/>
          </a:p>
        </p:txBody>
      </p:sp>
    </p:spTree>
    <p:extLst>
      <p:ext uri="{BB962C8B-B14F-4D97-AF65-F5344CB8AC3E}">
        <p14:creationId xmlns:p14="http://schemas.microsoft.com/office/powerpoint/2010/main" val="326564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agile promises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03752"/>
            <a:ext cx="10256520" cy="5167312"/>
          </a:xfrm>
        </p:spPr>
      </p:pic>
    </p:spTree>
    <p:extLst>
      <p:ext uri="{BB962C8B-B14F-4D97-AF65-F5344CB8AC3E}">
        <p14:creationId xmlns:p14="http://schemas.microsoft.com/office/powerpoint/2010/main" val="2119487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709684" y="419277"/>
            <a:ext cx="10167581" cy="5757686"/>
          </a:xfrm>
          <a:prstGeom prst="rect">
            <a:avLst/>
          </a:prstGeom>
        </p:spPr>
      </p:pic>
    </p:spTree>
    <p:extLst>
      <p:ext uri="{BB962C8B-B14F-4D97-AF65-F5344CB8AC3E}">
        <p14:creationId xmlns:p14="http://schemas.microsoft.com/office/powerpoint/2010/main" val="1267557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15" y="365126"/>
            <a:ext cx="10835185" cy="808582"/>
          </a:xfrm>
        </p:spPr>
        <p:txBody>
          <a:bodyPr>
            <a:normAutofit fontScale="90000"/>
          </a:bodyPr>
          <a:lstStyle/>
          <a:p>
            <a:r>
              <a:rPr lang="en-US" b="1" dirty="0"/>
              <a:t>Events in Scrum</a:t>
            </a:r>
            <a:br>
              <a:rPr lang="en-US" b="1" dirty="0"/>
            </a:br>
            <a:endParaRPr lang="en-US" dirty="0"/>
          </a:p>
        </p:txBody>
      </p:sp>
      <p:sp>
        <p:nvSpPr>
          <p:cNvPr id="3" name="Content Placeholder 2"/>
          <p:cNvSpPr>
            <a:spLocks noGrp="1"/>
          </p:cNvSpPr>
          <p:nvPr>
            <p:ph idx="1"/>
          </p:nvPr>
        </p:nvSpPr>
        <p:spPr>
          <a:xfrm>
            <a:off x="532263" y="873457"/>
            <a:ext cx="10821537" cy="5303506"/>
          </a:xfrm>
        </p:spPr>
        <p:txBody>
          <a:bodyPr/>
          <a:lstStyle/>
          <a:p>
            <a:r>
              <a:rPr lang="en-US" b="1" dirty="0"/>
              <a:t>Sprint:</a:t>
            </a:r>
            <a:r>
              <a:rPr lang="en-US" dirty="0"/>
              <a:t> Sprint is the basic unit of work for a Scrum team. This is the main feature that marks the difference between Scrum and other models for agile development.</a:t>
            </a:r>
          </a:p>
          <a:p>
            <a:r>
              <a:rPr lang="en-US" b="1" dirty="0"/>
              <a:t>Sprint Planning: </a:t>
            </a:r>
            <a:endParaRPr lang="en-US" dirty="0"/>
          </a:p>
          <a:p>
            <a:r>
              <a:rPr lang="en-US" dirty="0"/>
              <a:t>To define what is going to be done in the Sprint and how it is going to be done. </a:t>
            </a:r>
          </a:p>
          <a:p>
            <a:r>
              <a:rPr lang="en-US" dirty="0"/>
              <a:t>This meeting is held at the beginning of each Sprint and is defined how it will approach the project coming from the Product Backlog stages and deadlines. </a:t>
            </a:r>
          </a:p>
          <a:p>
            <a:r>
              <a:rPr lang="en-US" dirty="0"/>
              <a:t>Each Sprint is composed of different features.</a:t>
            </a:r>
          </a:p>
          <a:p>
            <a:endParaRPr lang="en-US" dirty="0"/>
          </a:p>
          <a:p>
            <a:endParaRPr lang="en-US" dirty="0"/>
          </a:p>
        </p:txBody>
      </p:sp>
    </p:spTree>
    <p:extLst>
      <p:ext uri="{BB962C8B-B14F-4D97-AF65-F5344CB8AC3E}">
        <p14:creationId xmlns:p14="http://schemas.microsoft.com/office/powerpoint/2010/main" val="3365509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218" y="436728"/>
            <a:ext cx="10548582" cy="5740235"/>
          </a:xfrm>
        </p:spPr>
        <p:txBody>
          <a:bodyPr>
            <a:normAutofit/>
          </a:bodyPr>
          <a:lstStyle/>
          <a:p>
            <a:r>
              <a:rPr lang="en-US" b="1" dirty="0"/>
              <a:t>Daily Scrum: </a:t>
            </a:r>
          </a:p>
          <a:p>
            <a:r>
              <a:rPr lang="en-US" dirty="0"/>
              <a:t> To evaluate the progress and trend until the end of the Sprint, synchronizing the activities and creating a plan for the next 24 hours. </a:t>
            </a:r>
          </a:p>
          <a:p>
            <a:r>
              <a:rPr lang="en-US" dirty="0"/>
              <a:t>It is a brief meeting that takes place daily during the Sprint period. </a:t>
            </a:r>
          </a:p>
          <a:p>
            <a:r>
              <a:rPr lang="en-US" dirty="0"/>
              <a:t>Three questions are answered individually:  What did I do yesterday? What am I going to do today? What help do I need?  The Scrum Master should try to solve problems or obstacles that arise.</a:t>
            </a:r>
          </a:p>
          <a:p>
            <a:r>
              <a:rPr lang="en-US" b="1" dirty="0"/>
              <a:t>Sprint Review: </a:t>
            </a:r>
          </a:p>
          <a:p>
            <a:r>
              <a:rPr lang="en-US" dirty="0"/>
              <a:t>To show </a:t>
            </a:r>
            <a:r>
              <a:rPr lang="en-US" dirty="0">
                <a:solidFill>
                  <a:srgbClr val="FF0000"/>
                </a:solidFill>
              </a:rPr>
              <a:t>what work has been completed</a:t>
            </a:r>
            <a:r>
              <a:rPr lang="en-US" dirty="0"/>
              <a:t> with regards to the product backlog for future deliveries. </a:t>
            </a:r>
          </a:p>
          <a:p>
            <a:r>
              <a:rPr lang="en-US" dirty="0">
                <a:solidFill>
                  <a:srgbClr val="FF0000"/>
                </a:solidFill>
              </a:rPr>
              <a:t>The finished sprint is reviewed</a:t>
            </a:r>
            <a:r>
              <a:rPr lang="en-US" dirty="0"/>
              <a:t>, and there should already be a clear and tangible advancement in the product to present to the client.</a:t>
            </a:r>
          </a:p>
          <a:p>
            <a:endParaRPr lang="en-US" dirty="0"/>
          </a:p>
        </p:txBody>
      </p:sp>
    </p:spTree>
    <p:extLst>
      <p:ext uri="{BB962C8B-B14F-4D97-AF65-F5344CB8AC3E}">
        <p14:creationId xmlns:p14="http://schemas.microsoft.com/office/powerpoint/2010/main" val="2227004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2791" y="911225"/>
            <a:ext cx="10515600" cy="4351338"/>
          </a:xfrm>
        </p:spPr>
        <p:txBody>
          <a:bodyPr/>
          <a:lstStyle/>
          <a:p>
            <a:r>
              <a:rPr lang="en-US" b="1" dirty="0"/>
              <a:t>sprint Retrospective: </a:t>
            </a:r>
          </a:p>
          <a:p>
            <a:r>
              <a:rPr lang="en-US" dirty="0"/>
              <a:t>The team </a:t>
            </a:r>
            <a:r>
              <a:rPr lang="en-US" dirty="0">
                <a:solidFill>
                  <a:srgbClr val="FF0000"/>
                </a:solidFill>
              </a:rPr>
              <a:t>reviews the completed goals of the finished sprint</a:t>
            </a:r>
            <a:r>
              <a:rPr lang="en-US" dirty="0"/>
              <a:t>, write down the good and the bad, so as not to repeat the mistakes again. </a:t>
            </a:r>
          </a:p>
          <a:p>
            <a:r>
              <a:rPr lang="en-US" dirty="0"/>
              <a:t>This stage serves to implement improvements from the point of view of the development process.</a:t>
            </a:r>
          </a:p>
          <a:p>
            <a:r>
              <a:rPr lang="en-US" dirty="0"/>
              <a:t> The goal of the sprint retrospective is to identify possible process improvements and generate a plan to implement them in the next Sprint.</a:t>
            </a:r>
          </a:p>
        </p:txBody>
      </p:sp>
    </p:spTree>
    <p:extLst>
      <p:ext uri="{BB962C8B-B14F-4D97-AF65-F5344CB8AC3E}">
        <p14:creationId xmlns:p14="http://schemas.microsoft.com/office/powerpoint/2010/main" val="2345652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081" y="313899"/>
            <a:ext cx="10930719" cy="5863064"/>
          </a:xfrm>
        </p:spPr>
        <p:txBody>
          <a:bodyPr>
            <a:normAutofit/>
          </a:bodyPr>
          <a:lstStyle/>
          <a:p>
            <a:r>
              <a:rPr lang="en-US" b="1" dirty="0"/>
              <a:t>What Is a Burn down Chart in scrum?</a:t>
            </a:r>
          </a:p>
          <a:p>
            <a:r>
              <a:rPr lang="en-US" dirty="0"/>
              <a:t>a graphic representation of how quickly the team is working through a customer’s user stories, </a:t>
            </a:r>
          </a:p>
          <a:p>
            <a:r>
              <a:rPr lang="en-US" dirty="0"/>
              <a:t>an agile tool that is used to capture a description of a feature from an end-user perspective. </a:t>
            </a:r>
          </a:p>
          <a:p>
            <a:r>
              <a:rPr lang="en-US" dirty="0"/>
              <a:t>The burn down chart </a:t>
            </a:r>
            <a:r>
              <a:rPr lang="en-US" dirty="0">
                <a:solidFill>
                  <a:schemeClr val="accent1"/>
                </a:solidFill>
              </a:rPr>
              <a:t>shows the total effort against the amount of work for each iteration.</a:t>
            </a:r>
          </a:p>
          <a:p>
            <a:r>
              <a:rPr lang="en-US" dirty="0"/>
              <a:t>The quantity of work remaining is shown on a vertical axis, </a:t>
            </a:r>
          </a:p>
          <a:p>
            <a:r>
              <a:rPr lang="en-US" dirty="0"/>
              <a:t>while the time that has passed since beginning the project is placed horizontally on the chart, which shows the past and the future.</a:t>
            </a:r>
          </a:p>
          <a:p>
            <a:r>
              <a:rPr lang="en-US" dirty="0"/>
              <a:t> The burn down chart is displayed so everyone on the team can see it and is updated regularly to keep it accurate.</a:t>
            </a:r>
          </a:p>
          <a:p>
            <a:endParaRPr lang="en-US" dirty="0"/>
          </a:p>
        </p:txBody>
      </p:sp>
    </p:spTree>
    <p:extLst>
      <p:ext uri="{BB962C8B-B14F-4D97-AF65-F5344CB8AC3E}">
        <p14:creationId xmlns:p14="http://schemas.microsoft.com/office/powerpoint/2010/main" val="114378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2"/>
          <a:srcRect l="7046" r="7046"/>
          <a:stretch>
            <a:fillRect/>
          </a:stretch>
        </p:blipFill>
        <p:spPr>
          <a:xfrm>
            <a:off x="7055893" y="987425"/>
            <a:ext cx="4804011" cy="4873625"/>
          </a:xfrm>
          <a:prstGeom prst="rect">
            <a:avLst/>
          </a:prstGeom>
        </p:spPr>
      </p:pic>
      <p:sp>
        <p:nvSpPr>
          <p:cNvPr id="6" name="Text Placeholder 5"/>
          <p:cNvSpPr>
            <a:spLocks noGrp="1"/>
          </p:cNvSpPr>
          <p:nvPr>
            <p:ph type="body" sz="half" idx="2"/>
          </p:nvPr>
        </p:nvSpPr>
        <p:spPr>
          <a:xfrm>
            <a:off x="341194" y="464024"/>
            <a:ext cx="6382462" cy="5841693"/>
          </a:xfrm>
        </p:spPr>
        <p:txBody>
          <a:bodyPr/>
          <a:lstStyle/>
          <a:p>
            <a:r>
              <a:rPr lang="en-US" b="1" dirty="0"/>
              <a:t>Ideal Work Remaining Line</a:t>
            </a:r>
          </a:p>
          <a:p>
            <a:r>
              <a:rPr lang="en-US" dirty="0"/>
              <a:t> a straight line connecting the start point to the end point.</a:t>
            </a:r>
          </a:p>
          <a:p>
            <a:r>
              <a:rPr lang="en-US" dirty="0"/>
              <a:t> It shows the sum of the estimates for all the tasks that need to be completed.</a:t>
            </a:r>
          </a:p>
          <a:p>
            <a:r>
              <a:rPr lang="en-US" dirty="0"/>
              <a:t> At the end point, the ideal line crosses the x-axis and shows there is no work left to be done. This line is based on estimates and therefore not always accurate.</a:t>
            </a:r>
          </a:p>
          <a:p>
            <a:r>
              <a:rPr lang="en-US" b="1" dirty="0"/>
              <a:t>Actual Work Remaining Line</a:t>
            </a:r>
            <a:endParaRPr lang="en-US" dirty="0"/>
          </a:p>
          <a:p>
            <a:r>
              <a:rPr lang="en-US" dirty="0"/>
              <a:t>Then there is the actual work remaining line that shows the actual work that remains in the project or iteration.</a:t>
            </a:r>
          </a:p>
          <a:p>
            <a:r>
              <a:rPr lang="en-US" dirty="0"/>
              <a:t> At the beginning the actual work remaining and the ideal work remaining are the same, but as the project or iteration progresses the actual work line will fluctuate above and below the ideal work line.</a:t>
            </a:r>
          </a:p>
          <a:p>
            <a:r>
              <a:rPr lang="en-US" dirty="0"/>
              <a:t> Each day a new point is added to this line until the project or iteration is done to make sure it’s as accurate as possible.</a:t>
            </a:r>
          </a:p>
          <a:p>
            <a:r>
              <a:rPr lang="en-US" dirty="0"/>
              <a:t>If the actual work line is above the ideal work line, it means there is more work left than originally thought. In other words, the project is behind schedule. </a:t>
            </a:r>
          </a:p>
          <a:p>
            <a:endParaRPr lang="en-US" dirty="0"/>
          </a:p>
        </p:txBody>
      </p:sp>
    </p:spTree>
    <p:extLst>
      <p:ext uri="{BB962C8B-B14F-4D97-AF65-F5344CB8AC3E}">
        <p14:creationId xmlns:p14="http://schemas.microsoft.com/office/powerpoint/2010/main" val="892249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19618" y="253162"/>
            <a:ext cx="9184943" cy="5923801"/>
          </a:xfrm>
          <a:prstGeom prst="rect">
            <a:avLst/>
          </a:prstGeom>
        </p:spPr>
      </p:pic>
    </p:spTree>
    <p:extLst>
      <p:ext uri="{BB962C8B-B14F-4D97-AF65-F5344CB8AC3E}">
        <p14:creationId xmlns:p14="http://schemas.microsoft.com/office/powerpoint/2010/main" val="493055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Scrum master:</a:t>
            </a:r>
            <a:r>
              <a:rPr lang="en-US" dirty="0"/>
              <a:t> </a:t>
            </a:r>
          </a:p>
          <a:p>
            <a:r>
              <a:rPr lang="en-US" dirty="0"/>
              <a:t>The person who </a:t>
            </a:r>
            <a:r>
              <a:rPr lang="en-US" dirty="0">
                <a:solidFill>
                  <a:srgbClr val="FF0000"/>
                </a:solidFill>
              </a:rPr>
              <a:t>leads the team</a:t>
            </a:r>
            <a:r>
              <a:rPr lang="en-US" dirty="0"/>
              <a:t> guiding them to comply with the rules and processes of the methodology. </a:t>
            </a:r>
          </a:p>
          <a:p>
            <a:r>
              <a:rPr lang="en-US" dirty="0"/>
              <a:t> manages the reduction of impediments of the project and works with the Product Owner to maximize the ROI. </a:t>
            </a:r>
          </a:p>
          <a:p>
            <a:r>
              <a:rPr lang="en-US" dirty="0"/>
              <a:t>  in charge of keeping Scrum up to date, providing coaching, mentoring and training to the teams in case it needs it.</a:t>
            </a:r>
          </a:p>
        </p:txBody>
      </p:sp>
    </p:spTree>
    <p:extLst>
      <p:ext uri="{BB962C8B-B14F-4D97-AF65-F5344CB8AC3E}">
        <p14:creationId xmlns:p14="http://schemas.microsoft.com/office/powerpoint/2010/main" val="3595656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558" y="436728"/>
            <a:ext cx="10794242" cy="5740235"/>
          </a:xfrm>
        </p:spPr>
        <p:txBody>
          <a:bodyPr/>
          <a:lstStyle/>
          <a:p>
            <a:r>
              <a:rPr lang="en-US" b="1" dirty="0"/>
              <a:t>Product owner (PO):</a:t>
            </a:r>
          </a:p>
          <a:p>
            <a:r>
              <a:rPr lang="en-US" dirty="0"/>
              <a:t> Is the representative of the stakeholders and customers who use the software. </a:t>
            </a:r>
          </a:p>
          <a:p>
            <a:r>
              <a:rPr lang="en-US" dirty="0"/>
              <a:t>They focus on the business part and is responsible for the ROI of the project. </a:t>
            </a:r>
          </a:p>
          <a:p>
            <a:r>
              <a:rPr lang="en-US" dirty="0"/>
              <a:t>They Translate the vision of the project to the team, validate the benefits in stories to be incorporated into the Product Backlog and prioritize them on a regular basis.</a:t>
            </a:r>
          </a:p>
          <a:p>
            <a:r>
              <a:rPr lang="en-US" b="1" dirty="0"/>
              <a:t>Team:</a:t>
            </a:r>
            <a:r>
              <a:rPr lang="en-US" dirty="0"/>
              <a:t> </a:t>
            </a:r>
          </a:p>
          <a:p>
            <a:r>
              <a:rPr lang="en-US" dirty="0"/>
              <a:t>A group of professionals with the necessary technical knowledge who develop the project jointly carrying out the stories they commit to at the start of each sprint.</a:t>
            </a:r>
          </a:p>
          <a:p>
            <a:endParaRPr lang="en-US" dirty="0"/>
          </a:p>
        </p:txBody>
      </p:sp>
    </p:spTree>
    <p:extLst>
      <p:ext uri="{BB962C8B-B14F-4D97-AF65-F5344CB8AC3E}">
        <p14:creationId xmlns:p14="http://schemas.microsoft.com/office/powerpoint/2010/main" val="1975196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518615"/>
            <a:ext cx="10671412" cy="5658348"/>
          </a:xfrm>
        </p:spPr>
        <p:txBody>
          <a:bodyPr/>
          <a:lstStyle/>
          <a:p>
            <a:r>
              <a:rPr lang="en-US" b="1" dirty="0"/>
              <a:t>Scrum Artifacts</a:t>
            </a:r>
          </a:p>
          <a:p>
            <a:endParaRPr lang="en-US" b="1" dirty="0"/>
          </a:p>
          <a:p>
            <a:r>
              <a:rPr lang="en-US" dirty="0">
                <a:solidFill>
                  <a:srgbClr val="FF0000"/>
                </a:solidFill>
              </a:rPr>
              <a:t>Product Backlog: </a:t>
            </a:r>
            <a:r>
              <a:rPr lang="en-US" dirty="0"/>
              <a:t>the Product Backlog is an emergent, ordered list of what is needed to improve the product. It is the single source of work undertaken by the Scrum Team.</a:t>
            </a:r>
          </a:p>
          <a:p>
            <a:r>
              <a:rPr lang="en-US" dirty="0">
                <a:solidFill>
                  <a:srgbClr val="FF0000"/>
                </a:solidFill>
              </a:rPr>
              <a:t>Sprint Backlog</a:t>
            </a:r>
            <a:r>
              <a:rPr lang="en-US" dirty="0"/>
              <a:t>: The Sprint Backlog is composed of the Sprint Goal (why), the set of Product Backlog items selected for the Sprint (what), as well as an actionable plan for delivering the Increment (how).</a:t>
            </a:r>
          </a:p>
          <a:p>
            <a:r>
              <a:rPr lang="en-US" dirty="0">
                <a:solidFill>
                  <a:srgbClr val="FF0000"/>
                </a:solidFill>
              </a:rPr>
              <a:t>Increment: </a:t>
            </a:r>
            <a:r>
              <a:rPr lang="en-US" dirty="0"/>
              <a:t>an Increment is a concrete stepping stone toward the Product Goal. Each Increment is additive to all prior Increments and thoroughly verified, ensuring that all Increments work together.</a:t>
            </a:r>
          </a:p>
          <a:p>
            <a:endParaRPr lang="en-US" dirty="0"/>
          </a:p>
        </p:txBody>
      </p:sp>
    </p:spTree>
    <p:extLst>
      <p:ext uri="{BB962C8B-B14F-4D97-AF65-F5344CB8AC3E}">
        <p14:creationId xmlns:p14="http://schemas.microsoft.com/office/powerpoint/2010/main" val="265863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26" y="117566"/>
            <a:ext cx="10870474" cy="6059397"/>
          </a:xfrm>
        </p:spPr>
        <p:txBody>
          <a:bodyPr/>
          <a:lstStyle/>
          <a:p>
            <a:r>
              <a:rPr lang="en-US" b="1" dirty="0"/>
              <a:t>The 4 Agile Values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868" y="1536926"/>
            <a:ext cx="8033657" cy="4772434"/>
          </a:xfrm>
          <a:prstGeom prst="rect">
            <a:avLst/>
          </a:prstGeom>
        </p:spPr>
      </p:pic>
    </p:spTree>
    <p:extLst>
      <p:ext uri="{BB962C8B-B14F-4D97-AF65-F5344CB8AC3E}">
        <p14:creationId xmlns:p14="http://schemas.microsoft.com/office/powerpoint/2010/main" val="3373157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4" y="95534"/>
            <a:ext cx="10766946" cy="6081429"/>
          </a:xfrm>
        </p:spPr>
        <p:txBody>
          <a:bodyPr>
            <a:normAutofit lnSpcReduction="10000"/>
          </a:bodyPr>
          <a:lstStyle/>
          <a:p>
            <a:r>
              <a:rPr lang="en-US" b="1" dirty="0"/>
              <a:t>Advantages of Scrum </a:t>
            </a:r>
          </a:p>
          <a:p>
            <a:r>
              <a:rPr lang="en-US" dirty="0"/>
              <a:t>Here's why the framework is so popular today:</a:t>
            </a:r>
          </a:p>
          <a:p>
            <a:pPr>
              <a:buFont typeface="Wingdings" panose="05000000000000000000" pitchFamily="2" charset="2"/>
              <a:buChar char="ü"/>
            </a:pPr>
            <a:r>
              <a:rPr lang="en-US" dirty="0"/>
              <a:t>Scrum can help teams complete </a:t>
            </a:r>
            <a:r>
              <a:rPr lang="en-US" dirty="0">
                <a:solidFill>
                  <a:schemeClr val="accent1"/>
                </a:solidFill>
              </a:rPr>
              <a:t>project deliverables quickly </a:t>
            </a:r>
            <a:r>
              <a:rPr lang="en-US" dirty="0"/>
              <a:t>and efficiently.</a:t>
            </a:r>
          </a:p>
          <a:p>
            <a:pPr>
              <a:buFont typeface="Wingdings" panose="05000000000000000000" pitchFamily="2" charset="2"/>
              <a:buChar char="ü"/>
            </a:pPr>
            <a:r>
              <a:rPr lang="en-US" dirty="0"/>
              <a:t>Scrum ensures </a:t>
            </a:r>
            <a:r>
              <a:rPr lang="en-US" dirty="0">
                <a:solidFill>
                  <a:schemeClr val="accent1"/>
                </a:solidFill>
              </a:rPr>
              <a:t>effective use of time and money</a:t>
            </a:r>
          </a:p>
          <a:p>
            <a:pPr>
              <a:buFont typeface="Wingdings" panose="05000000000000000000" pitchFamily="2" charset="2"/>
              <a:buChar char="ü"/>
            </a:pPr>
            <a:r>
              <a:rPr lang="en-US" dirty="0"/>
              <a:t>Large projects are divided into easily manageable sprints</a:t>
            </a:r>
          </a:p>
          <a:p>
            <a:pPr>
              <a:buFont typeface="Wingdings" panose="05000000000000000000" pitchFamily="2" charset="2"/>
              <a:buChar char="ü"/>
            </a:pPr>
            <a:r>
              <a:rPr lang="en-US" dirty="0"/>
              <a:t>Developments are coded and tested during the sprint review</a:t>
            </a:r>
          </a:p>
          <a:p>
            <a:pPr>
              <a:buFont typeface="Wingdings" panose="05000000000000000000" pitchFamily="2" charset="2"/>
              <a:buChar char="ü"/>
            </a:pPr>
            <a:r>
              <a:rPr lang="en-US" dirty="0"/>
              <a:t>Works well for fast-moving development projects</a:t>
            </a:r>
          </a:p>
          <a:p>
            <a:pPr>
              <a:buFont typeface="Wingdings" panose="05000000000000000000" pitchFamily="2" charset="2"/>
              <a:buChar char="ü"/>
            </a:pPr>
            <a:r>
              <a:rPr lang="en-US" dirty="0"/>
              <a:t>The team gets clear visibility through scrum meetings</a:t>
            </a:r>
          </a:p>
          <a:p>
            <a:pPr>
              <a:buFont typeface="Wingdings" panose="05000000000000000000" pitchFamily="2" charset="2"/>
              <a:buChar char="ü"/>
            </a:pPr>
            <a:r>
              <a:rPr lang="en-US" dirty="0"/>
              <a:t>Scrum, being agile, adopts feedback from customers and stakeholders</a:t>
            </a:r>
          </a:p>
          <a:p>
            <a:pPr>
              <a:buFont typeface="Wingdings" panose="05000000000000000000" pitchFamily="2" charset="2"/>
              <a:buChar char="ü"/>
            </a:pPr>
            <a:r>
              <a:rPr lang="en-US" dirty="0"/>
              <a:t>Short sprints enable changes based on feedback a lot more easily</a:t>
            </a:r>
          </a:p>
          <a:p>
            <a:pPr>
              <a:buFont typeface="Wingdings" panose="05000000000000000000" pitchFamily="2" charset="2"/>
              <a:buChar char="ü"/>
            </a:pPr>
            <a:r>
              <a:rPr lang="en-US" dirty="0"/>
              <a:t>The individual effort of each team member is visible during daily scrum meetings</a:t>
            </a:r>
          </a:p>
          <a:p>
            <a:endParaRPr lang="en-US" dirty="0"/>
          </a:p>
        </p:txBody>
      </p:sp>
    </p:spTree>
    <p:extLst>
      <p:ext uri="{BB962C8B-B14F-4D97-AF65-F5344CB8AC3E}">
        <p14:creationId xmlns:p14="http://schemas.microsoft.com/office/powerpoint/2010/main" val="784666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Scrum</a:t>
            </a:r>
            <a:br>
              <a:rPr lang="en-US" b="1" dirty="0"/>
            </a:br>
            <a:endParaRPr lang="en-US" dirty="0"/>
          </a:p>
        </p:txBody>
      </p:sp>
      <p:sp>
        <p:nvSpPr>
          <p:cNvPr id="3" name="Content Placeholder 2"/>
          <p:cNvSpPr>
            <a:spLocks noGrp="1"/>
          </p:cNvSpPr>
          <p:nvPr>
            <p:ph idx="1"/>
          </p:nvPr>
        </p:nvSpPr>
        <p:spPr>
          <a:xfrm>
            <a:off x="682388" y="1091821"/>
            <a:ext cx="10671412" cy="5085142"/>
          </a:xfrm>
        </p:spPr>
        <p:txBody>
          <a:bodyPr>
            <a:normAutofit lnSpcReduction="10000"/>
          </a:bodyPr>
          <a:lstStyle/>
          <a:p>
            <a:pPr>
              <a:buFont typeface="Wingdings" panose="05000000000000000000" pitchFamily="2" charset="2"/>
              <a:buChar char="Ø"/>
            </a:pPr>
            <a:r>
              <a:rPr lang="en-US" dirty="0"/>
              <a:t>Scrum often leads to scope creep, due to the lack of a definite end-date</a:t>
            </a:r>
          </a:p>
          <a:p>
            <a:pPr>
              <a:buFont typeface="Wingdings" panose="05000000000000000000" pitchFamily="2" charset="2"/>
              <a:buChar char="Ø"/>
            </a:pPr>
            <a:r>
              <a:rPr lang="en-US" dirty="0"/>
              <a:t>The chances of project failure are high if individuals aren't very committed or cooperative</a:t>
            </a:r>
          </a:p>
          <a:p>
            <a:pPr>
              <a:buFont typeface="Wingdings" panose="05000000000000000000" pitchFamily="2" charset="2"/>
              <a:buChar char="Ø"/>
            </a:pPr>
            <a:r>
              <a:rPr lang="en-US" dirty="0"/>
              <a:t>Adopting the Scrum framework in large teams is challenging</a:t>
            </a:r>
          </a:p>
          <a:p>
            <a:pPr>
              <a:buFont typeface="Wingdings" panose="05000000000000000000" pitchFamily="2" charset="2"/>
              <a:buChar char="Ø"/>
            </a:pPr>
            <a:r>
              <a:rPr lang="en-US" dirty="0"/>
              <a:t>The framework can be successful only with experienced team members</a:t>
            </a:r>
          </a:p>
          <a:p>
            <a:pPr>
              <a:buFont typeface="Wingdings" panose="05000000000000000000" pitchFamily="2" charset="2"/>
              <a:buChar char="Ø"/>
            </a:pPr>
            <a:r>
              <a:rPr lang="en-US" dirty="0"/>
              <a:t>Daily meetings sometimes frustrate team members</a:t>
            </a:r>
          </a:p>
          <a:p>
            <a:pPr>
              <a:buFont typeface="Wingdings" panose="05000000000000000000" pitchFamily="2" charset="2"/>
              <a:buChar char="Ø"/>
            </a:pPr>
            <a:r>
              <a:rPr lang="en-US" dirty="0"/>
              <a:t>If any team member leaves in the middle of a project, it can have a huge negative impact on the project</a:t>
            </a:r>
          </a:p>
          <a:p>
            <a:pPr>
              <a:buFont typeface="Wingdings" panose="05000000000000000000" pitchFamily="2" charset="2"/>
              <a:buChar char="Ø"/>
            </a:pPr>
            <a:r>
              <a:rPr lang="en-US" dirty="0"/>
              <a:t>Quality is hard to implement until the team goes through an aggressive testing process</a:t>
            </a:r>
          </a:p>
          <a:p>
            <a:endParaRPr lang="en-US" dirty="0"/>
          </a:p>
        </p:txBody>
      </p:sp>
    </p:spTree>
    <p:extLst>
      <p:ext uri="{BB962C8B-B14F-4D97-AF65-F5344CB8AC3E}">
        <p14:creationId xmlns:p14="http://schemas.microsoft.com/office/powerpoint/2010/main" val="3822986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Driven Development</a:t>
            </a:r>
          </a:p>
        </p:txBody>
      </p:sp>
      <p:sp>
        <p:nvSpPr>
          <p:cNvPr id="3" name="Content Placeholder 2"/>
          <p:cNvSpPr>
            <a:spLocks noGrp="1"/>
          </p:cNvSpPr>
          <p:nvPr>
            <p:ph idx="1"/>
          </p:nvPr>
        </p:nvSpPr>
        <p:spPr>
          <a:xfrm>
            <a:off x="838200" y="1306286"/>
            <a:ext cx="10515600" cy="4870677"/>
          </a:xfrm>
        </p:spPr>
        <p:txBody>
          <a:bodyPr/>
          <a:lstStyle/>
          <a:p>
            <a:r>
              <a:rPr lang="en-US" dirty="0">
                <a:solidFill>
                  <a:srgbClr val="FF0000"/>
                </a:solidFill>
              </a:rPr>
              <a:t>Feature centric approach</a:t>
            </a:r>
          </a:p>
          <a:p>
            <a:r>
              <a:rPr lang="en-US" dirty="0"/>
              <a:t>Feature is a </a:t>
            </a:r>
            <a:r>
              <a:rPr lang="en-US" b="1" dirty="0"/>
              <a:t>schedulable requirement </a:t>
            </a:r>
            <a:r>
              <a:rPr lang="en-US" dirty="0"/>
              <a:t>associated with the activity used to realize it</a:t>
            </a:r>
          </a:p>
          <a:p>
            <a:r>
              <a:rPr lang="en-US" dirty="0"/>
              <a:t> organizes software development around making progress on features. </a:t>
            </a:r>
          </a:p>
          <a:p>
            <a:r>
              <a:rPr lang="en-US" dirty="0"/>
              <a:t>Advantage is the potential for managing an agile project for handling the uncertainties that an agile approach introduces.</a:t>
            </a:r>
          </a:p>
        </p:txBody>
      </p:sp>
    </p:spTree>
    <p:extLst>
      <p:ext uri="{BB962C8B-B14F-4D97-AF65-F5344CB8AC3E}">
        <p14:creationId xmlns:p14="http://schemas.microsoft.com/office/powerpoint/2010/main" val="31080605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8932" y="488515"/>
            <a:ext cx="10664868" cy="5688448"/>
          </a:xfrm>
        </p:spPr>
        <p:txBody>
          <a:bodyPr/>
          <a:lstStyle/>
          <a:p>
            <a:r>
              <a:rPr lang="en-US" b="1" dirty="0"/>
              <a:t> features should have the following attributes</a:t>
            </a:r>
            <a:r>
              <a:rPr lang="en-US" dirty="0"/>
              <a:t>:</a:t>
            </a:r>
          </a:p>
          <a:p>
            <a:r>
              <a:rPr lang="en-US" dirty="0"/>
              <a:t> Features should be small and “useful in the eyes of system stakeholders.”</a:t>
            </a:r>
          </a:p>
          <a:p>
            <a:r>
              <a:rPr lang="en-US" dirty="0"/>
              <a:t> Features can be grouped into business-related groupings (called variously feature sets or work packages).</a:t>
            </a:r>
          </a:p>
          <a:p>
            <a:r>
              <a:rPr lang="en-US" dirty="0"/>
              <a:t> Features focus developers on producing elements within the system that are of tangible beneﬁts to system stakeholders.</a:t>
            </a:r>
          </a:p>
          <a:p>
            <a:r>
              <a:rPr lang="en-US" dirty="0"/>
              <a:t> Features are prioritized.</a:t>
            </a:r>
          </a:p>
          <a:p>
            <a:r>
              <a:rPr lang="en-US" dirty="0"/>
              <a:t> Features are schedulable.</a:t>
            </a:r>
          </a:p>
          <a:p>
            <a:r>
              <a:rPr lang="en-US" dirty="0"/>
              <a:t> Features have an associated (estimated) cost. Can be grouped together into short iterations (possibly  as short as two weeks)</a:t>
            </a:r>
          </a:p>
        </p:txBody>
      </p:sp>
    </p:spTree>
    <p:extLst>
      <p:ext uri="{BB962C8B-B14F-4D97-AF65-F5344CB8AC3E}">
        <p14:creationId xmlns:p14="http://schemas.microsoft.com/office/powerpoint/2010/main" val="39188542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26" y="470263"/>
            <a:ext cx="10870474" cy="5706700"/>
          </a:xfrm>
        </p:spPr>
        <p:txBody>
          <a:bodyPr/>
          <a:lstStyle/>
          <a:p>
            <a:r>
              <a:rPr lang="en-US" dirty="0"/>
              <a:t> </a:t>
            </a:r>
            <a:r>
              <a:rPr lang="en-US" b="1" dirty="0"/>
              <a:t>following 5 step  process outlines how a feature-centric approach works, these ﬁve processes are:</a:t>
            </a:r>
          </a:p>
          <a:p>
            <a:r>
              <a:rPr lang="en-US" dirty="0"/>
              <a:t>Process 1: Develop an overall model of the domain and create an initial feature list. </a:t>
            </a:r>
          </a:p>
          <a:p>
            <a:r>
              <a:rPr lang="en-US" dirty="0"/>
              <a:t>Process 2: Build a detailed, prioritized feature list. </a:t>
            </a:r>
          </a:p>
          <a:p>
            <a:r>
              <a:rPr lang="en-US" dirty="0"/>
              <a:t>Process 3: Plan by feature. </a:t>
            </a:r>
          </a:p>
          <a:p>
            <a:r>
              <a:rPr lang="en-US" dirty="0"/>
              <a:t>Process 4: Design by feature. </a:t>
            </a:r>
          </a:p>
          <a:p>
            <a:r>
              <a:rPr lang="en-US" dirty="0"/>
              <a:t>Process 5: Build by feature.</a:t>
            </a:r>
          </a:p>
        </p:txBody>
      </p:sp>
    </p:spTree>
    <p:extLst>
      <p:ext uri="{BB962C8B-B14F-4D97-AF65-F5344CB8AC3E}">
        <p14:creationId xmlns:p14="http://schemas.microsoft.com/office/powerpoint/2010/main" val="4691458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474" y="1003300"/>
            <a:ext cx="9300755" cy="4562475"/>
          </a:xfrm>
        </p:spPr>
      </p:pic>
    </p:spTree>
    <p:extLst>
      <p:ext uri="{BB962C8B-B14F-4D97-AF65-F5344CB8AC3E}">
        <p14:creationId xmlns:p14="http://schemas.microsoft.com/office/powerpoint/2010/main" val="1329819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rot="5400000">
            <a:off x="587829" y="783770"/>
            <a:ext cx="10737668" cy="6074229"/>
          </a:xfrm>
          <a:prstGeom prst="rect">
            <a:avLst/>
          </a:prstGeom>
        </p:spPr>
      </p:pic>
    </p:spTree>
    <p:extLst>
      <p:ext uri="{BB962C8B-B14F-4D97-AF65-F5344CB8AC3E}">
        <p14:creationId xmlns:p14="http://schemas.microsoft.com/office/powerpoint/2010/main" val="1647350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modelling misconceptions</a:t>
            </a:r>
          </a:p>
        </p:txBody>
      </p:sp>
      <p:sp>
        <p:nvSpPr>
          <p:cNvPr id="3" name="Content Placeholder 2"/>
          <p:cNvSpPr>
            <a:spLocks noGrp="1"/>
          </p:cNvSpPr>
          <p:nvPr>
            <p:ph idx="1"/>
          </p:nvPr>
        </p:nvSpPr>
        <p:spPr>
          <a:xfrm>
            <a:off x="838200" y="1825625"/>
            <a:ext cx="10515600" cy="4888684"/>
          </a:xfrm>
        </p:spPr>
        <p:txBody>
          <a:bodyPr>
            <a:normAutofit/>
          </a:bodyPr>
          <a:lstStyle/>
          <a:p>
            <a:pPr marL="514350" indent="-514350">
              <a:buFont typeface="+mj-lt"/>
              <a:buAutoNum type="arabicPeriod"/>
            </a:pPr>
            <a:r>
              <a:rPr lang="en-US" dirty="0"/>
              <a:t> </a:t>
            </a:r>
            <a:r>
              <a:rPr lang="en-US" b="1" dirty="0"/>
              <a:t>Models equal documentation</a:t>
            </a:r>
            <a:r>
              <a:rPr lang="en-US" dirty="0"/>
              <a:t>: No, model is a part of documentation</a:t>
            </a:r>
          </a:p>
          <a:p>
            <a:pPr marL="514350" indent="-514350">
              <a:buFont typeface="+mj-lt"/>
              <a:buAutoNum type="arabicPeriod"/>
            </a:pPr>
            <a:r>
              <a:rPr lang="en-US" dirty="0"/>
              <a:t> </a:t>
            </a:r>
            <a:r>
              <a:rPr lang="en-US" b="1" dirty="0"/>
              <a:t>Modelling implies a heavyweight software process</a:t>
            </a:r>
            <a:r>
              <a:rPr lang="en-US" dirty="0"/>
              <a:t>: but,modelling </a:t>
            </a:r>
          </a:p>
          <a:p>
            <a:pPr marL="0" indent="0">
              <a:buNone/>
            </a:pPr>
            <a:r>
              <a:rPr lang="en-US" dirty="0"/>
              <a:t>does not equate to a software process</a:t>
            </a:r>
          </a:p>
          <a:p>
            <a:pPr marL="0" indent="0">
              <a:buNone/>
            </a:pPr>
            <a:r>
              <a:rPr lang="en-US" dirty="0"/>
              <a:t>3. </a:t>
            </a:r>
            <a:r>
              <a:rPr lang="en-US" b="1" dirty="0"/>
              <a:t>You must “freeze” the requirements</a:t>
            </a:r>
            <a:r>
              <a:rPr lang="en-US" dirty="0"/>
              <a:t>.: in reality requirements change </a:t>
            </a:r>
          </a:p>
          <a:p>
            <a:pPr marL="0" indent="0">
              <a:buNone/>
            </a:pPr>
            <a:r>
              <a:rPr lang="en-US" dirty="0"/>
              <a:t>4. </a:t>
            </a:r>
            <a:r>
              <a:rPr lang="en-US" b="1" dirty="0"/>
              <a:t>Your design is carved in stone</a:t>
            </a:r>
            <a:r>
              <a:rPr lang="en-US" dirty="0"/>
              <a:t>: in reality during the implementation some changes may be required  to the design.</a:t>
            </a:r>
          </a:p>
          <a:p>
            <a:pPr marL="0" indent="0">
              <a:buNone/>
            </a:pPr>
            <a:endParaRPr lang="en-US" dirty="0"/>
          </a:p>
        </p:txBody>
      </p:sp>
    </p:spTree>
    <p:extLst>
      <p:ext uri="{BB962C8B-B14F-4D97-AF65-F5344CB8AC3E}">
        <p14:creationId xmlns:p14="http://schemas.microsoft.com/office/powerpoint/2010/main" val="4195003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391886"/>
            <a:ext cx="10948851" cy="5785077"/>
          </a:xfrm>
        </p:spPr>
        <p:txBody>
          <a:bodyPr/>
          <a:lstStyle/>
          <a:p>
            <a:pPr marL="514350" indent="-514350">
              <a:buFont typeface="+mj-lt"/>
              <a:buAutoNum type="arabicPeriod" startAt="5"/>
            </a:pPr>
            <a:r>
              <a:rPr lang="en-US" dirty="0"/>
              <a:t> </a:t>
            </a:r>
            <a:r>
              <a:rPr lang="en-US" b="1" dirty="0"/>
              <a:t>You must use a CASE tool. </a:t>
            </a:r>
            <a:r>
              <a:rPr lang="en-US" dirty="0"/>
              <a:t>Tools will makes things easier but not mandatory</a:t>
            </a:r>
          </a:p>
          <a:p>
            <a:pPr marL="514350" indent="-514350">
              <a:buFont typeface="+mj-lt"/>
              <a:buAutoNum type="arabicPeriod" startAt="5"/>
            </a:pPr>
            <a:r>
              <a:rPr lang="en-US" dirty="0"/>
              <a:t> </a:t>
            </a:r>
            <a:r>
              <a:rPr lang="en-US" b="1" dirty="0"/>
              <a:t>All developers know how to model </a:t>
            </a:r>
            <a:r>
              <a:rPr lang="en-US" dirty="0"/>
              <a:t>:the more you study the models the more you will learn</a:t>
            </a:r>
          </a:p>
          <a:p>
            <a:pPr marL="514350" indent="-514350">
              <a:buFont typeface="+mj-lt"/>
              <a:buAutoNum type="arabicPeriod" startAt="5"/>
            </a:pPr>
            <a:r>
              <a:rPr lang="en-US" b="1" dirty="0"/>
              <a:t>You can think of everything from the start</a:t>
            </a:r>
            <a:r>
              <a:rPr lang="en-US" dirty="0"/>
              <a:t>: its hard to determine whether you cover "enough”  or whether you missed out some critical areas</a:t>
            </a:r>
          </a:p>
          <a:p>
            <a:pPr marL="514350" indent="-514350">
              <a:buFont typeface="+mj-lt"/>
              <a:buAutoNum type="arabicPeriod" startAt="5"/>
            </a:pPr>
            <a:r>
              <a:rPr lang="en-US" b="1" dirty="0"/>
              <a:t> Modelling is a waste of time:</a:t>
            </a:r>
          </a:p>
          <a:p>
            <a:pPr marL="514350" indent="-514350">
              <a:buFont typeface="+mj-lt"/>
              <a:buAutoNum type="arabicPeriod" startAt="5"/>
            </a:pPr>
            <a:r>
              <a:rPr lang="en-US" b="1" dirty="0"/>
              <a:t>The world revolves around the data model</a:t>
            </a:r>
          </a:p>
          <a:p>
            <a:pPr marL="514350" indent="-514350">
              <a:buFont typeface="+mj-lt"/>
              <a:buAutoNum type="arabicPeriod" startAt="6"/>
            </a:pPr>
            <a:endParaRPr lang="en-US" dirty="0"/>
          </a:p>
        </p:txBody>
      </p:sp>
    </p:spTree>
    <p:extLst>
      <p:ext uri="{BB962C8B-B14F-4D97-AF65-F5344CB8AC3E}">
        <p14:creationId xmlns:p14="http://schemas.microsoft.com/office/powerpoint/2010/main" val="3426760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331" y="627017"/>
            <a:ext cx="10661469" cy="5549946"/>
          </a:xfrm>
        </p:spPr>
        <p:txBody>
          <a:bodyPr/>
          <a:lstStyle/>
          <a:p>
            <a:r>
              <a:rPr lang="en-US" b="1" dirty="0"/>
              <a:t>What is Agile Modeling?</a:t>
            </a:r>
            <a:r>
              <a:rPr lang="en-US" dirty="0"/>
              <a:t> </a:t>
            </a:r>
          </a:p>
          <a:p>
            <a:r>
              <a:rPr lang="en-US" i="1" dirty="0"/>
              <a:t>Agile Modeling (AM) is a practice-based methodology for effective modeling and documentation of software-based systems.”</a:t>
            </a:r>
            <a:endParaRPr lang="en-US" b="1" i="1" dirty="0"/>
          </a:p>
          <a:p>
            <a:r>
              <a:rPr lang="en-US" dirty="0"/>
              <a:t>It is intended to be a collection of values, principles, and practices for modeling software </a:t>
            </a:r>
          </a:p>
          <a:p>
            <a:r>
              <a:rPr lang="en-US" dirty="0"/>
              <a:t>that can be applied on a software development project in a more </a:t>
            </a:r>
            <a:r>
              <a:rPr lang="en-US" dirty="0">
                <a:solidFill>
                  <a:srgbClr val="FF0000"/>
                </a:solidFill>
              </a:rPr>
              <a:t>flexible manner </a:t>
            </a:r>
            <a:r>
              <a:rPr lang="en-US" dirty="0"/>
              <a:t>than traditional modeling methods</a:t>
            </a:r>
          </a:p>
          <a:p>
            <a:endParaRPr lang="en-US" dirty="0"/>
          </a:p>
        </p:txBody>
      </p:sp>
    </p:spTree>
    <p:extLst>
      <p:ext uri="{BB962C8B-B14F-4D97-AF65-F5344CB8AC3E}">
        <p14:creationId xmlns:p14="http://schemas.microsoft.com/office/powerpoint/2010/main" val="56107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8" y="378823"/>
            <a:ext cx="10948851" cy="5798140"/>
          </a:xfrm>
        </p:spPr>
        <p:txBody>
          <a:bodyPr/>
          <a:lstStyle/>
          <a:p>
            <a:r>
              <a:rPr lang="en-US" b="1" dirty="0"/>
              <a:t>1) Individuals and Interactions over Processes and Tools</a:t>
            </a:r>
          </a:p>
          <a:p>
            <a:pPr marL="0" indent="0">
              <a:buNone/>
            </a:pPr>
            <a:r>
              <a:rPr lang="en-US" dirty="0"/>
              <a:t>it’s always preferable to have interactions and communication amongst the team members rather than blindly depending on processes to guide the way forward. One of the ways to achieve this is by having an involved product owner who works and can make decisions in collaboration with the development team.</a:t>
            </a:r>
            <a:endParaRPr lang="en-US" b="1" dirty="0"/>
          </a:p>
          <a:p>
            <a:endParaRPr lang="en-US" b="1" dirty="0"/>
          </a:p>
          <a:p>
            <a:r>
              <a:rPr lang="en-US" b="1" dirty="0"/>
              <a:t>2) Working Software over Comprehensive Documentation</a:t>
            </a:r>
          </a:p>
          <a:p>
            <a:endParaRPr lang="en-US" b="1" dirty="0"/>
          </a:p>
          <a:p>
            <a:r>
              <a:rPr lang="en-US" dirty="0"/>
              <a:t>The kind of documentation created for these projects was very detailed and so many documents were created that many of them were not even referred to during the project progress. This was an unnecessary evil with which the project teams used to live with.</a:t>
            </a:r>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34939501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331" y="627017"/>
            <a:ext cx="10661469" cy="5549946"/>
          </a:xfrm>
        </p:spPr>
        <p:txBody>
          <a:bodyPr/>
          <a:lstStyle/>
          <a:p>
            <a:r>
              <a:rPr lang="en-US" b="1" dirty="0"/>
              <a:t>Agile modelling  main goals</a:t>
            </a:r>
            <a:r>
              <a:rPr lang="en-US" dirty="0"/>
              <a:t>:</a:t>
            </a:r>
          </a:p>
          <a:p>
            <a:r>
              <a:rPr lang="en-US" dirty="0"/>
              <a:t>The overall objectives of Agile Modeling include:</a:t>
            </a:r>
          </a:p>
          <a:p>
            <a:pPr>
              <a:buFont typeface="Wingdings" panose="05000000000000000000" pitchFamily="2" charset="2"/>
              <a:buChar char="ü"/>
            </a:pPr>
            <a:r>
              <a:rPr lang="en-US" dirty="0"/>
              <a:t>Defining best practices for effective modeling</a:t>
            </a:r>
          </a:p>
          <a:p>
            <a:pPr>
              <a:buFont typeface="Wingdings" panose="05000000000000000000" pitchFamily="2" charset="2"/>
              <a:buChar char="ü"/>
            </a:pPr>
            <a:r>
              <a:rPr lang="en-US" dirty="0"/>
              <a:t>Offering a way to apply those best practices</a:t>
            </a:r>
          </a:p>
          <a:p>
            <a:pPr>
              <a:buFont typeface="Wingdings" panose="05000000000000000000" pitchFamily="2" charset="2"/>
              <a:buChar char="ü"/>
            </a:pPr>
            <a:r>
              <a:rPr lang="en-US" dirty="0"/>
              <a:t>Showing how to improve the modeling approach</a:t>
            </a:r>
          </a:p>
          <a:p>
            <a:pPr>
              <a:buFont typeface="Wingdings" panose="05000000000000000000"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2790830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326571"/>
            <a:ext cx="10961914" cy="5850392"/>
          </a:xfrm>
        </p:spPr>
        <p:txBody>
          <a:bodyPr>
            <a:normAutofit fontScale="77500" lnSpcReduction="20000"/>
          </a:bodyPr>
          <a:lstStyle/>
          <a:p>
            <a:r>
              <a:rPr lang="en-US" b="1" dirty="0"/>
              <a:t>Agile Modeling Best Practices:</a:t>
            </a:r>
            <a:endParaRPr lang="en-US" dirty="0"/>
          </a:p>
          <a:p>
            <a:r>
              <a:rPr lang="en-US" dirty="0"/>
              <a:t>There are several modeling-oriented best practices. The best practices for Agile Modeling methodology are outlined below:</a:t>
            </a:r>
            <a:br>
              <a:rPr lang="en-US" dirty="0"/>
            </a:br>
            <a:endParaRPr lang="en-US" dirty="0"/>
          </a:p>
          <a:p>
            <a:pPr marL="514350" indent="-514350">
              <a:buFont typeface="+mj-lt"/>
              <a:buAutoNum type="arabicPeriod"/>
            </a:pPr>
            <a:r>
              <a:rPr lang="en-US" b="1" i="1" dirty="0"/>
              <a:t>Active Stakeholder Participation-</a:t>
            </a:r>
            <a:r>
              <a:rPr lang="en-US" dirty="0"/>
              <a:t> Stakeholders should provide information in a timely manner, make decisions in a timely manner, and be as actively involved in the development process through the use of inclusive tools and techniques.</a:t>
            </a:r>
          </a:p>
          <a:p>
            <a:pPr marL="514350" indent="-514350">
              <a:buFont typeface="+mj-lt"/>
              <a:buAutoNum type="arabicPeriod"/>
            </a:pPr>
            <a:r>
              <a:rPr lang="en-US" dirty="0"/>
              <a:t> </a:t>
            </a:r>
            <a:r>
              <a:rPr lang="en-US" b="1" i="1" dirty="0"/>
              <a:t>Architecture Envisioning-</a:t>
            </a:r>
            <a:r>
              <a:rPr lang="en-US" dirty="0"/>
              <a:t> At the beginning of an agile project, the team will need to do some initial, high-level architectural modeling to identify a viable technical strategy for your solution.</a:t>
            </a:r>
          </a:p>
          <a:p>
            <a:pPr marL="514350" indent="-514350">
              <a:buFont typeface="+mj-lt"/>
              <a:buAutoNum type="arabicPeriod"/>
            </a:pPr>
            <a:r>
              <a:rPr lang="en-US" b="1" i="1" dirty="0"/>
              <a:t>Iteration Modeling - </a:t>
            </a:r>
            <a:r>
              <a:rPr lang="en-US" dirty="0"/>
              <a:t>At the beginning of each iteration, you will do a bit of modeling as part of your iteration planning activities.</a:t>
            </a:r>
          </a:p>
          <a:p>
            <a:pPr marL="514350" indent="-514350">
              <a:buFont typeface="+mj-lt"/>
              <a:buAutoNum type="arabicPeriod"/>
            </a:pPr>
            <a:r>
              <a:rPr lang="en-US" b="1" i="1" dirty="0"/>
              <a:t>Just Barely Good Enough (JBGE) Artifacts-</a:t>
            </a:r>
            <a:r>
              <a:rPr lang="en-US" dirty="0"/>
              <a:t>  A model or document needs to be sufficient for the situation at hand and no more.</a:t>
            </a:r>
          </a:p>
          <a:p>
            <a:pPr marL="514350" indent="-514350">
              <a:buFont typeface="+mj-lt"/>
              <a:buAutoNum type="arabicPeriod"/>
            </a:pPr>
            <a:r>
              <a:rPr lang="en-US" b="1" i="1" dirty="0"/>
              <a:t>Look ahead Modeling (model a bit ahead)- s</a:t>
            </a:r>
            <a:r>
              <a:rPr lang="en-US" dirty="0"/>
              <a:t>omeone model a bit ahead of the developers on your team, gathering information, exploring requirements, and thinking through the detailed design before you actually implement the software. This modeling is done in parallel to the development effort, often a few days or weeks before the information is actually needed.</a:t>
            </a:r>
          </a:p>
          <a:p>
            <a:pPr marL="0" indent="0">
              <a:buNone/>
            </a:pPr>
            <a:r>
              <a:rPr lang="en-US" b="1" i="1" dirty="0"/>
              <a:t> </a:t>
            </a:r>
            <a:endParaRPr lang="en-US" dirty="0"/>
          </a:p>
        </p:txBody>
      </p:sp>
    </p:spTree>
    <p:extLst>
      <p:ext uri="{BB962C8B-B14F-4D97-AF65-F5344CB8AC3E}">
        <p14:creationId xmlns:p14="http://schemas.microsoft.com/office/powerpoint/2010/main" val="4083755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1" y="470263"/>
            <a:ext cx="11027229" cy="5706700"/>
          </a:xfrm>
        </p:spPr>
        <p:txBody>
          <a:bodyPr>
            <a:normAutofit fontScale="92500" lnSpcReduction="20000"/>
          </a:bodyPr>
          <a:lstStyle/>
          <a:p>
            <a:pPr marL="514350" indent="-514350">
              <a:buFont typeface="+mj-lt"/>
              <a:buAutoNum type="arabicPeriod" startAt="6"/>
            </a:pPr>
            <a:r>
              <a:rPr lang="en-US" b="1" i="1" dirty="0"/>
              <a:t>Model Storming -</a:t>
            </a:r>
            <a:r>
              <a:rPr lang="en-US" dirty="0"/>
              <a:t> Throughout an iteration you will model storm on a Just in Time (JIT) basis for a few minutes to explore the details behind a requirement or to think through a design issue.</a:t>
            </a:r>
          </a:p>
          <a:p>
            <a:pPr marL="514350" indent="-514350">
              <a:buFont typeface="+mj-lt"/>
              <a:buAutoNum type="arabicPeriod" startAt="6"/>
            </a:pPr>
            <a:r>
              <a:rPr lang="en-US" b="1" i="1" dirty="0"/>
              <a:t>Multiple Models- </a:t>
            </a:r>
            <a:r>
              <a:rPr lang="en-US" dirty="0"/>
              <a:t>Each type of model has its strengths and weaknesses. An effective developer will need </a:t>
            </a:r>
            <a:r>
              <a:rPr lang="en-US" i="1" dirty="0"/>
              <a:t>a range of models </a:t>
            </a:r>
            <a:r>
              <a:rPr lang="en-US" dirty="0"/>
              <a:t>in their intellectual toolkit enabling them to apply </a:t>
            </a:r>
            <a:r>
              <a:rPr lang="en-US" i="1" dirty="0"/>
              <a:t>the right model </a:t>
            </a:r>
            <a:r>
              <a:rPr lang="en-US" dirty="0"/>
              <a:t>in the most appropriate manner for the situation at hand.</a:t>
            </a:r>
          </a:p>
          <a:p>
            <a:pPr marL="514350" indent="-514350">
              <a:buFont typeface="+mj-lt"/>
              <a:buAutoNum type="arabicPeriod" startAt="6"/>
            </a:pPr>
            <a:r>
              <a:rPr lang="en-US" b="1" i="1" dirty="0"/>
              <a:t>Prioritized Requirements -</a:t>
            </a:r>
            <a:r>
              <a:rPr lang="en-US" dirty="0"/>
              <a:t> Agile teams implement requirements in priority order, as defined by their stakeholders, so as to provide the greatest return on investment (ROI) possible.</a:t>
            </a:r>
          </a:p>
          <a:p>
            <a:pPr marL="514350" indent="-514350">
              <a:buFont typeface="+mj-lt"/>
              <a:buAutoNum type="arabicPeriod" startAt="6"/>
            </a:pPr>
            <a:r>
              <a:rPr lang="en-US" b="1" i="1" dirty="0"/>
              <a:t>Requirements Envisioning -</a:t>
            </a:r>
            <a:r>
              <a:rPr lang="en-US" dirty="0"/>
              <a:t> At the beginning of an agile project you will need to invest some time to identify the scope of the project and to create the initial prioritized stack of requirements.</a:t>
            </a:r>
          </a:p>
          <a:p>
            <a:pPr marL="514350" indent="-514350">
              <a:buFont typeface="+mj-lt"/>
              <a:buAutoNum type="arabicPeriod" startAt="6"/>
            </a:pPr>
            <a:r>
              <a:rPr lang="en-US" b="1" i="1" dirty="0"/>
              <a:t>Test Driven Development(TDD) - </a:t>
            </a:r>
            <a:r>
              <a:rPr lang="en-US" dirty="0"/>
              <a:t>Write a single test, either at the requirements or design level, and then just enough code to fulfill that test. TDD is a JIT (Just in Time) approach to detailed requirements specification and a confirmatory approach to testing.</a:t>
            </a:r>
          </a:p>
          <a:p>
            <a:endParaRPr lang="en-US" dirty="0"/>
          </a:p>
          <a:p>
            <a:endParaRPr lang="en-US" dirty="0"/>
          </a:p>
        </p:txBody>
      </p:sp>
    </p:spTree>
    <p:extLst>
      <p:ext uri="{BB962C8B-B14F-4D97-AF65-F5344CB8AC3E}">
        <p14:creationId xmlns:p14="http://schemas.microsoft.com/office/powerpoint/2010/main" val="27822115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1" y="169818"/>
            <a:ext cx="11079480" cy="6007146"/>
          </a:xfrm>
        </p:spPr>
        <p:txBody>
          <a:bodyPr/>
          <a:lstStyle/>
          <a:p>
            <a:r>
              <a:rPr lang="en-US" b="1" dirty="0"/>
              <a:t>What are the criteria the agile model should meet?</a:t>
            </a:r>
          </a:p>
          <a:p>
            <a:pPr>
              <a:buFont typeface="Wingdings" panose="05000000000000000000" pitchFamily="2" charset="2"/>
              <a:buChar char="Ø"/>
            </a:pPr>
            <a:r>
              <a:rPr lang="en-US" dirty="0"/>
              <a:t> Agile models have some utility </a:t>
            </a:r>
            <a:r>
              <a:rPr lang="en-US" dirty="0" err="1"/>
              <a:t>ie,some</a:t>
            </a:r>
            <a:r>
              <a:rPr lang="en-US" dirty="0"/>
              <a:t> one should need them</a:t>
            </a:r>
          </a:p>
          <a:p>
            <a:pPr>
              <a:buFont typeface="Wingdings" panose="05000000000000000000" pitchFamily="2" charset="2"/>
              <a:buChar char="Ø"/>
            </a:pPr>
            <a:r>
              <a:rPr lang="en-US" dirty="0"/>
              <a:t>Agile models fulﬁl their purpose (and no more). </a:t>
            </a:r>
            <a:r>
              <a:rPr lang="en-US" dirty="0" err="1"/>
              <a:t>Ie,should</a:t>
            </a:r>
            <a:r>
              <a:rPr lang="en-US" dirty="0"/>
              <a:t> clarify the purpose</a:t>
            </a:r>
          </a:p>
          <a:p>
            <a:pPr>
              <a:buFont typeface="Wingdings" panose="05000000000000000000" pitchFamily="2" charset="2"/>
              <a:buChar char="Ø"/>
            </a:pPr>
            <a:r>
              <a:rPr lang="en-US" dirty="0"/>
              <a:t> Agile models are sufﬁciently consistent&amp; accurate. </a:t>
            </a:r>
          </a:p>
          <a:p>
            <a:pPr>
              <a:buFont typeface="Wingdings" panose="05000000000000000000" pitchFamily="2" charset="2"/>
              <a:buChar char="Ø"/>
            </a:pPr>
            <a:r>
              <a:rPr lang="en-US" dirty="0"/>
              <a:t> Agile models are understandable to their intended audience</a:t>
            </a:r>
          </a:p>
          <a:p>
            <a:pPr>
              <a:buFont typeface="Wingdings" panose="05000000000000000000" pitchFamily="2" charset="2"/>
              <a:buChar char="Ø"/>
            </a:pPr>
            <a:r>
              <a:rPr lang="en-US" dirty="0"/>
              <a:t>Agile models are sufficiently detailed</a:t>
            </a:r>
          </a:p>
          <a:p>
            <a:pPr>
              <a:buFont typeface="Wingdings" panose="05000000000000000000" pitchFamily="2" charset="2"/>
              <a:buChar char="Ø"/>
            </a:pPr>
            <a:r>
              <a:rPr lang="en-US" dirty="0"/>
              <a:t>Agile models are simple as possible</a:t>
            </a:r>
          </a:p>
          <a:p>
            <a:endParaRPr lang="en-US" dirty="0"/>
          </a:p>
        </p:txBody>
      </p:sp>
    </p:spTree>
    <p:extLst>
      <p:ext uri="{BB962C8B-B14F-4D97-AF65-F5344CB8AC3E}">
        <p14:creationId xmlns:p14="http://schemas.microsoft.com/office/powerpoint/2010/main" val="2914494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207" y="600891"/>
            <a:ext cx="10687594" cy="5576072"/>
          </a:xfrm>
        </p:spPr>
        <p:txBody>
          <a:bodyPr/>
          <a:lstStyle/>
          <a:p>
            <a:r>
              <a:rPr lang="en-US" b="1" dirty="0"/>
              <a:t>When to Avoid Agile Modeling?</a:t>
            </a:r>
          </a:p>
          <a:p>
            <a:endParaRPr lang="en-US" dirty="0"/>
          </a:p>
        </p:txBody>
      </p:sp>
      <p:sp>
        <p:nvSpPr>
          <p:cNvPr id="4" name="Rectangle 3"/>
          <p:cNvSpPr/>
          <p:nvPr/>
        </p:nvSpPr>
        <p:spPr>
          <a:xfrm>
            <a:off x="666207" y="1166843"/>
            <a:ext cx="11129553" cy="5262979"/>
          </a:xfrm>
          <a:prstGeom prst="rect">
            <a:avLst/>
          </a:prstGeom>
        </p:spPr>
        <p:txBody>
          <a:bodyPr wrap="square">
            <a:spAutoFit/>
          </a:bodyPr>
          <a:lstStyle/>
          <a:p>
            <a:pPr marL="342900" indent="-342900">
              <a:buFont typeface="Wingdings" panose="05000000000000000000" pitchFamily="2" charset="2"/>
              <a:buChar char="Ø"/>
            </a:pPr>
            <a:r>
              <a:rPr lang="en-US" sz="2400" b="1" dirty="0"/>
              <a:t>You don’t use XP, DSDM, Scrum, or FDD</a:t>
            </a:r>
            <a:r>
              <a:rPr lang="en-US" sz="2400" dirty="0"/>
              <a:t>.</a:t>
            </a:r>
          </a:p>
          <a:p>
            <a:r>
              <a:rPr lang="en-US" sz="2400" dirty="0"/>
              <a:t>Agile Modeling was developed to address the need for a coherent modeling process in conjunction with these existing Agile methodologies.</a:t>
            </a:r>
          </a:p>
          <a:p>
            <a:pPr marL="342900" indent="-342900">
              <a:buFont typeface="Wingdings" panose="05000000000000000000" pitchFamily="2" charset="2"/>
              <a:buChar char="Ø"/>
            </a:pPr>
            <a:r>
              <a:rPr lang="en-US" sz="2400" b="1" dirty="0"/>
              <a:t>You are not prepared to adopt all of the principles</a:t>
            </a:r>
            <a:r>
              <a:rPr lang="en-US" sz="2400" dirty="0"/>
              <a:t>. </a:t>
            </a:r>
          </a:p>
          <a:p>
            <a:r>
              <a:rPr lang="en-US" sz="2400" dirty="0"/>
              <a:t>For Agile Modeling to be effective, you must commit to applying all of the principles when you develop models.</a:t>
            </a:r>
          </a:p>
          <a:p>
            <a:pPr marL="342900" indent="-342900">
              <a:buFont typeface="Wingdings" panose="05000000000000000000" pitchFamily="2" charset="2"/>
              <a:buChar char="Ø"/>
            </a:pPr>
            <a:r>
              <a:rPr lang="en-US" sz="2400" b="1" dirty="0"/>
              <a:t>Your stakeholders are not involved in the process</a:t>
            </a:r>
            <a:r>
              <a:rPr lang="en-US" sz="2400" dirty="0"/>
              <a:t>.</a:t>
            </a:r>
          </a:p>
          <a:p>
            <a:r>
              <a:rPr lang="en-US" sz="2400" dirty="0"/>
              <a:t> If your stakeholders are not involved, modeling efforts will not be successful.</a:t>
            </a:r>
          </a:p>
          <a:p>
            <a:pPr marL="342900" indent="-342900">
              <a:buFont typeface="Wingdings" panose="05000000000000000000" pitchFamily="2" charset="2"/>
              <a:buChar char="Ø"/>
            </a:pPr>
            <a:r>
              <a:rPr lang="en-US" sz="2400" b="1" dirty="0"/>
              <a:t>Your organization takes a top-down approach</a:t>
            </a:r>
            <a:r>
              <a:rPr lang="en-US" sz="2400" dirty="0"/>
              <a:t>. </a:t>
            </a:r>
          </a:p>
          <a:p>
            <a:r>
              <a:rPr lang="en-US" sz="2400" dirty="0"/>
              <a:t>Agile and Agile Modeling rely on distributed authority. If the team is entirely directed and does not participate in the requirements process, then Agile Modeling is not likely to add anything useful to the initiative.</a:t>
            </a:r>
          </a:p>
          <a:p>
            <a:pPr marL="342900" indent="-342900">
              <a:buFont typeface="Wingdings" panose="05000000000000000000" pitchFamily="2" charset="2"/>
              <a:buChar char="Ø"/>
            </a:pPr>
            <a:r>
              <a:rPr lang="en-US" sz="2400" b="1" dirty="0"/>
              <a:t>Your team is very large and/or distributed</a:t>
            </a:r>
            <a:r>
              <a:rPr lang="en-US" sz="2400" dirty="0"/>
              <a:t>. </a:t>
            </a:r>
          </a:p>
          <a:p>
            <a:r>
              <a:rPr lang="en-US" sz="2400" dirty="0"/>
              <a:t>Agile Modeling is designed for workers in close quarters, with lots of interaction.</a:t>
            </a:r>
          </a:p>
        </p:txBody>
      </p:sp>
    </p:spTree>
    <p:extLst>
      <p:ext uri="{BB962C8B-B14F-4D97-AF65-F5344CB8AC3E}">
        <p14:creationId xmlns:p14="http://schemas.microsoft.com/office/powerpoint/2010/main" val="757206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of misconceptions</a:t>
            </a:r>
          </a:p>
        </p:txBody>
      </p:sp>
      <p:sp>
        <p:nvSpPr>
          <p:cNvPr id="3" name="Content Placeholder 2"/>
          <p:cNvSpPr>
            <a:spLocks noGrp="1"/>
          </p:cNvSpPr>
          <p:nvPr>
            <p:ph idx="1"/>
          </p:nvPr>
        </p:nvSpPr>
        <p:spPr>
          <a:xfrm>
            <a:off x="838200" y="1240971"/>
            <a:ext cx="10515600" cy="4935992"/>
          </a:xfrm>
        </p:spPr>
        <p:txBody>
          <a:bodyPr>
            <a:normAutofit fontScale="92500" lnSpcReduction="20000"/>
          </a:bodyPr>
          <a:lstStyle/>
          <a:p>
            <a:r>
              <a:rPr lang="en-US" dirty="0"/>
              <a:t>Some misconceptions and myths relating to the use of tools, modelling and UML.</a:t>
            </a:r>
          </a:p>
          <a:p>
            <a:pPr marL="0" indent="0">
              <a:buNone/>
            </a:pPr>
            <a:endParaRPr lang="en-US" dirty="0"/>
          </a:p>
          <a:p>
            <a:pPr marL="514350" indent="-514350">
              <a:buFont typeface="+mj-lt"/>
              <a:buAutoNum type="arabicPeriod"/>
            </a:pPr>
            <a:r>
              <a:rPr lang="en-US" dirty="0"/>
              <a:t>UML requires CASE tools: not true, you can draw a UML diagram on free hand</a:t>
            </a:r>
          </a:p>
          <a:p>
            <a:pPr marL="514350" indent="-514350">
              <a:buFont typeface="+mj-lt"/>
              <a:buAutoNum type="arabicPeriod"/>
            </a:pPr>
            <a:r>
              <a:rPr lang="en-US" dirty="0"/>
              <a:t>Modelling requires the use of CASE tools: not mandatory if larger the system and larger the amount of modelling performed ,the better the CASE tools may be </a:t>
            </a:r>
          </a:p>
          <a:p>
            <a:pPr marL="514350" indent="-514350">
              <a:buFont typeface="+mj-lt"/>
              <a:buAutoNum type="arabicPeriod"/>
            </a:pPr>
            <a:r>
              <a:rPr lang="en-US" dirty="0"/>
              <a:t>Agile modelers don’t use CASE tools: CASE tool is </a:t>
            </a:r>
            <a:r>
              <a:rPr lang="en-US" b="1" dirty="0"/>
              <a:t>most appropriate </a:t>
            </a:r>
            <a:r>
              <a:rPr lang="en-US" dirty="0"/>
              <a:t>for a complex structure</a:t>
            </a:r>
          </a:p>
          <a:p>
            <a:pPr marL="514350" indent="-514350">
              <a:buFont typeface="+mj-lt"/>
              <a:buAutoNum type="arabicPeriod"/>
            </a:pPr>
            <a:r>
              <a:rPr lang="en-US" dirty="0"/>
              <a:t>UML is all you need! :many aspect of s/w projects do not fit with in the remit of software</a:t>
            </a:r>
          </a:p>
          <a:p>
            <a:pPr marL="514350" indent="-514350">
              <a:buFont typeface="+mj-lt"/>
              <a:buAutoNum type="arabicPeriod"/>
            </a:pPr>
            <a:r>
              <a:rPr lang="en-US" dirty="0"/>
              <a:t>The CASE tool is master.: CASE tool should not be the master but the servant.</a:t>
            </a:r>
          </a:p>
        </p:txBody>
      </p:sp>
    </p:spTree>
    <p:extLst>
      <p:ext uri="{BB962C8B-B14F-4D97-AF65-F5344CB8AC3E}">
        <p14:creationId xmlns:p14="http://schemas.microsoft.com/office/powerpoint/2010/main" val="33420901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agile models</a:t>
            </a:r>
          </a:p>
        </p:txBody>
      </p:sp>
      <p:sp>
        <p:nvSpPr>
          <p:cNvPr id="3" name="Content Placeholder 2"/>
          <p:cNvSpPr>
            <a:spLocks noGrp="1"/>
          </p:cNvSpPr>
          <p:nvPr>
            <p:ph idx="1"/>
          </p:nvPr>
        </p:nvSpPr>
        <p:spPr/>
        <p:txBody>
          <a:bodyPr/>
          <a:lstStyle/>
          <a:p>
            <a:r>
              <a:rPr lang="en-US" dirty="0"/>
              <a:t>When you actually need to ……then you go back and rework the model as they had served their purpose</a:t>
            </a:r>
          </a:p>
          <a:p>
            <a:r>
              <a:rPr lang="en-US" dirty="0"/>
              <a:t>If the model is never needed again ,reworking them would have been a waste</a:t>
            </a:r>
          </a:p>
          <a:p>
            <a:r>
              <a:rPr lang="en-US" dirty="0"/>
              <a:t>A model which is not properly maintained ,fully documented, recorded can be thrown away</a:t>
            </a:r>
          </a:p>
          <a:p>
            <a:r>
              <a:rPr lang="en-US" dirty="0"/>
              <a:t>When ever the user requirements changing ,a SE can update the model </a:t>
            </a:r>
            <a:r>
              <a:rPr lang="en-US" dirty="0">
                <a:solidFill>
                  <a:srgbClr val="FF0000"/>
                </a:solidFill>
              </a:rPr>
              <a:t>using reverse engineering </a:t>
            </a:r>
          </a:p>
          <a:p>
            <a:pPr marL="0" indent="0">
              <a:buNone/>
            </a:pPr>
            <a:endParaRPr lang="en-US" dirty="0"/>
          </a:p>
        </p:txBody>
      </p:sp>
    </p:spTree>
    <p:extLst>
      <p:ext uri="{BB962C8B-B14F-4D97-AF65-F5344CB8AC3E}">
        <p14:creationId xmlns:p14="http://schemas.microsoft.com/office/powerpoint/2010/main" val="30482353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274320"/>
            <a:ext cx="11001103" cy="5902643"/>
          </a:xfrm>
        </p:spPr>
        <p:txBody>
          <a:bodyPr/>
          <a:lstStyle/>
          <a:p>
            <a:r>
              <a:rPr lang="en-US" dirty="0"/>
              <a:t>Answer the following questions</a:t>
            </a:r>
          </a:p>
          <a:p>
            <a:pPr marL="514350" indent="-514350">
              <a:buFont typeface="+mj-lt"/>
              <a:buAutoNum type="arabicPeriod"/>
            </a:pPr>
            <a:r>
              <a:rPr lang="en-US" dirty="0"/>
              <a:t>Write short note on agile modelling</a:t>
            </a:r>
          </a:p>
          <a:p>
            <a:pPr marL="514350" indent="-514350">
              <a:buFont typeface="+mj-lt"/>
              <a:buAutoNum type="arabicPeriod"/>
            </a:pPr>
            <a:r>
              <a:rPr lang="en-US" dirty="0"/>
              <a:t>Write the difference b/w water fall and agile models</a:t>
            </a:r>
          </a:p>
          <a:p>
            <a:pPr marL="514350" indent="-514350">
              <a:buFont typeface="+mj-lt"/>
              <a:buAutoNum type="arabicPeriod"/>
            </a:pPr>
            <a:r>
              <a:rPr lang="en-US" dirty="0"/>
              <a:t>Explain the following</a:t>
            </a:r>
          </a:p>
          <a:p>
            <a:pPr marL="0" indent="0">
              <a:buNone/>
            </a:pPr>
            <a:r>
              <a:rPr lang="en-US" dirty="0"/>
              <a:t> XP,DSDM ,SCRUM</a:t>
            </a:r>
          </a:p>
          <a:p>
            <a:pPr marL="514350" indent="-514350">
              <a:buFont typeface="+mj-lt"/>
              <a:buAutoNum type="arabicPeriod" startAt="4"/>
            </a:pPr>
            <a:r>
              <a:rPr lang="en-US" dirty="0"/>
              <a:t>What is the methodology adopted by DSDM to “prioritize” the requirements?</a:t>
            </a:r>
          </a:p>
          <a:p>
            <a:pPr marL="514350" indent="-514350">
              <a:buFont typeface="+mj-lt"/>
              <a:buAutoNum type="arabicPeriod" startAt="4"/>
            </a:pPr>
            <a:r>
              <a:rPr lang="en-US" dirty="0"/>
              <a:t>What does the term ”feature” mean in FDD? explain what is feature centric approach.</a:t>
            </a:r>
          </a:p>
          <a:p>
            <a:pPr marL="514350" indent="-514350">
              <a:buFont typeface="+mj-lt"/>
              <a:buAutoNum type="arabicPeriod" startAt="4"/>
            </a:pPr>
            <a:r>
              <a:rPr lang="en-US" dirty="0"/>
              <a:t>What is SCRUM methodology? What is the purpose of daily SCRUM meeting?</a:t>
            </a:r>
          </a:p>
          <a:p>
            <a:pPr marL="514350" indent="-514350">
              <a:buFont typeface="+mj-lt"/>
              <a:buAutoNum type="arabicPeriod" startAt="4"/>
            </a:pPr>
            <a:r>
              <a:rPr lang="en-US" dirty="0"/>
              <a:t>List and explain the principles proposed by agile manifesto</a:t>
            </a:r>
          </a:p>
          <a:p>
            <a:endParaRPr lang="en-US" dirty="0"/>
          </a:p>
        </p:txBody>
      </p:sp>
    </p:spTree>
    <p:extLst>
      <p:ext uri="{BB962C8B-B14F-4D97-AF65-F5344CB8AC3E}">
        <p14:creationId xmlns:p14="http://schemas.microsoft.com/office/powerpoint/2010/main" val="108887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017" y="444138"/>
            <a:ext cx="10726783" cy="5732826"/>
          </a:xfrm>
        </p:spPr>
        <p:txBody>
          <a:bodyPr/>
          <a:lstStyle/>
          <a:p>
            <a:r>
              <a:rPr lang="en-US" b="1" dirty="0"/>
              <a:t>3. Customer Collaboration Over Contract Negotiation</a:t>
            </a:r>
          </a:p>
          <a:p>
            <a:pPr marL="0" indent="0">
              <a:buNone/>
            </a:pPr>
            <a:r>
              <a:rPr lang="en-US" dirty="0"/>
              <a:t>What agile says is that instead of negotiation, go for collaboration.</a:t>
            </a:r>
          </a:p>
          <a:p>
            <a:pPr marL="0" indent="0">
              <a:buNone/>
            </a:pPr>
            <a:r>
              <a:rPr lang="en-US" dirty="0"/>
              <a:t>Collaboration implies that there is </a:t>
            </a:r>
            <a:r>
              <a:rPr lang="en-US" dirty="0">
                <a:solidFill>
                  <a:srgbClr val="FF0000"/>
                </a:solidFill>
              </a:rPr>
              <a:t>still room for discussion </a:t>
            </a:r>
            <a:r>
              <a:rPr lang="en-US" dirty="0"/>
              <a:t>and the communication is ongoing.</a:t>
            </a:r>
            <a:endParaRPr lang="en-US" b="1" dirty="0"/>
          </a:p>
          <a:p>
            <a:r>
              <a:rPr lang="en-US" b="1" dirty="0"/>
              <a:t>4. Responding to Change Over Following a Plan</a:t>
            </a:r>
          </a:p>
          <a:p>
            <a:r>
              <a:rPr lang="en-US" b="1" dirty="0"/>
              <a:t>T</a:t>
            </a:r>
            <a:r>
              <a:rPr lang="en-US" dirty="0"/>
              <a:t>he standard thought process is that the changes are an expensive affair and we should avoid changes at all costs. That’s what the unnecessary focus is on documentation and elaborate plans to deliver by sticking onto the timelines and product specifications.</a:t>
            </a:r>
            <a:endParaRPr lang="en-US" b="1" dirty="0"/>
          </a:p>
          <a:p>
            <a:endParaRPr lang="en-US" b="1" dirty="0"/>
          </a:p>
          <a:p>
            <a:endParaRPr lang="en-US" b="1" dirty="0"/>
          </a:p>
        </p:txBody>
      </p:sp>
    </p:spTree>
    <p:extLst>
      <p:ext uri="{BB962C8B-B14F-4D97-AF65-F5344CB8AC3E}">
        <p14:creationId xmlns:p14="http://schemas.microsoft.com/office/powerpoint/2010/main" val="278434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rmAutofit fontScale="90000"/>
          </a:bodyPr>
          <a:lstStyle/>
          <a:p>
            <a:r>
              <a:rPr lang="en-US" dirty="0"/>
              <a:t>The agile manifesto</a:t>
            </a:r>
          </a:p>
        </p:txBody>
      </p:sp>
      <p:sp>
        <p:nvSpPr>
          <p:cNvPr id="3" name="Content Placeholder 2"/>
          <p:cNvSpPr>
            <a:spLocks noGrp="1"/>
          </p:cNvSpPr>
          <p:nvPr>
            <p:ph idx="1"/>
          </p:nvPr>
        </p:nvSpPr>
        <p:spPr>
          <a:xfrm>
            <a:off x="613954" y="940526"/>
            <a:ext cx="10739846" cy="5236437"/>
          </a:xfrm>
        </p:spPr>
        <p:txBody>
          <a:bodyPr>
            <a:normAutofit fontScale="85000" lnSpcReduction="20000"/>
          </a:bodyPr>
          <a:lstStyle/>
          <a:p>
            <a:pPr marL="0" indent="0">
              <a:buNone/>
            </a:pPr>
            <a:r>
              <a:rPr lang="en-US" b="1" dirty="0"/>
              <a:t>Twelve Principles of Agile Manifesto</a:t>
            </a:r>
          </a:p>
          <a:p>
            <a:pPr marL="514350" indent="-514350">
              <a:buFont typeface="+mj-lt"/>
              <a:buAutoNum type="arabicPeriod"/>
            </a:pPr>
            <a:r>
              <a:rPr lang="en-US" b="1" dirty="0"/>
              <a:t>Customer Satisfaction</a:t>
            </a:r>
            <a:r>
              <a:rPr lang="en-US" dirty="0"/>
              <a:t> − Highest priority is given to satisfy the requirements of customers through early and continuous delivery of valuable software.</a:t>
            </a:r>
          </a:p>
          <a:p>
            <a:pPr marL="514350" indent="-514350">
              <a:buFont typeface="+mj-lt"/>
              <a:buAutoNum type="arabicPeriod"/>
            </a:pPr>
            <a:r>
              <a:rPr lang="en-US" b="1" dirty="0"/>
              <a:t>Welcome Change</a:t>
            </a:r>
            <a:r>
              <a:rPr lang="en-US" dirty="0"/>
              <a:t> − Changes are inevitable during software development. Ever-changing requirements should be welcome, even late in the development phase. Agile processes should work to increase customers' competitive advantage.</a:t>
            </a:r>
          </a:p>
          <a:p>
            <a:pPr marL="514350" indent="-514350">
              <a:buFont typeface="+mj-lt"/>
              <a:buAutoNum type="arabicPeriod"/>
            </a:pPr>
            <a:r>
              <a:rPr lang="en-US" b="1" dirty="0"/>
              <a:t>Deliver a Working Software</a:t>
            </a:r>
            <a:r>
              <a:rPr lang="en-US" dirty="0"/>
              <a:t> − Deliver working software frequently, ranging from a few weeks to a few months, considering a shorter time-scale.</a:t>
            </a:r>
          </a:p>
          <a:p>
            <a:pPr marL="514350" indent="-514350">
              <a:buFont typeface="+mj-lt"/>
              <a:buAutoNum type="arabicPeriod"/>
            </a:pPr>
            <a:r>
              <a:rPr lang="en-US" b="1" dirty="0"/>
              <a:t>Collaboration</a:t>
            </a:r>
            <a:r>
              <a:rPr lang="en-US" dirty="0"/>
              <a:t> − Business people and developers must work together during the entire life of a project. </a:t>
            </a:r>
          </a:p>
          <a:p>
            <a:pPr marL="514350" indent="-514350">
              <a:buFont typeface="+mj-lt"/>
              <a:buAutoNum type="arabicPeriod"/>
            </a:pPr>
            <a:r>
              <a:rPr lang="en-US" b="1" dirty="0"/>
              <a:t>Motivation</a:t>
            </a:r>
            <a:r>
              <a:rPr lang="en-US" dirty="0"/>
              <a:t> − Projects should be built around motivated individuals. Provide an environment to support individual team members and </a:t>
            </a:r>
            <a:r>
              <a:rPr lang="en-US" dirty="0">
                <a:solidFill>
                  <a:srgbClr val="FF0000"/>
                </a:solidFill>
              </a:rPr>
              <a:t>trust them </a:t>
            </a:r>
            <a:r>
              <a:rPr lang="en-US" dirty="0"/>
              <a:t>so as to make them </a:t>
            </a:r>
            <a:r>
              <a:rPr lang="en-US" dirty="0">
                <a:solidFill>
                  <a:srgbClr val="FF0000"/>
                </a:solidFill>
              </a:rPr>
              <a:t>feel responsible </a:t>
            </a:r>
            <a:r>
              <a:rPr lang="en-US" dirty="0"/>
              <a:t>to get the job done.</a:t>
            </a:r>
          </a:p>
          <a:p>
            <a:pPr marL="514350" indent="-514350">
              <a:buFont typeface="+mj-lt"/>
              <a:buAutoNum type="arabicPeriod"/>
            </a:pPr>
            <a:r>
              <a:rPr lang="en-US" b="1" dirty="0"/>
              <a:t>Face-to-face Conversation</a:t>
            </a:r>
            <a:r>
              <a:rPr lang="en-US" dirty="0"/>
              <a:t> − Face-to-face conversation is the most efficient and effective method of conveying information to and within a development team.</a:t>
            </a:r>
          </a:p>
          <a:p>
            <a:endParaRPr lang="en-US" dirty="0"/>
          </a:p>
        </p:txBody>
      </p:sp>
    </p:spTree>
    <p:extLst>
      <p:ext uri="{BB962C8B-B14F-4D97-AF65-F5344CB8AC3E}">
        <p14:creationId xmlns:p14="http://schemas.microsoft.com/office/powerpoint/2010/main" val="253697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7" y="470263"/>
            <a:ext cx="10961914" cy="5706700"/>
          </a:xfrm>
        </p:spPr>
        <p:txBody>
          <a:bodyPr>
            <a:normAutofit fontScale="77500" lnSpcReduction="20000"/>
          </a:bodyPr>
          <a:lstStyle/>
          <a:p>
            <a:pPr marL="514350" indent="-514350">
              <a:buFont typeface="+mj-lt"/>
              <a:buAutoNum type="arabicPeriod" startAt="7"/>
            </a:pPr>
            <a:r>
              <a:rPr lang="en-US" b="1" dirty="0"/>
              <a:t>Measure the Progress as per the Working Software</a:t>
            </a:r>
            <a:r>
              <a:rPr lang="en-US" dirty="0"/>
              <a:t> − Working software is the key and it should be the primary measure of progress.</a:t>
            </a:r>
          </a:p>
          <a:p>
            <a:pPr marL="0" indent="0">
              <a:buNone/>
            </a:pPr>
            <a:r>
              <a:rPr lang="en-US" b="1" dirty="0"/>
              <a:t>8.Maintain Constant Pace</a:t>
            </a:r>
            <a:r>
              <a:rPr lang="en-US" dirty="0"/>
              <a:t> − Agile processes aim towards </a:t>
            </a:r>
            <a:r>
              <a:rPr lang="en-US" i="1" dirty="0"/>
              <a:t>sustainable development</a:t>
            </a:r>
            <a:r>
              <a:rPr lang="en-US" dirty="0"/>
              <a:t>. The business, the developers, and the users should be able to maintain a constant pace with the project.</a:t>
            </a:r>
            <a:r>
              <a:rPr lang="en-US" dirty="0">
                <a:effectLst/>
              </a:rPr>
              <a:t> </a:t>
            </a:r>
          </a:p>
          <a:p>
            <a:r>
              <a:rPr lang="en-US" b="1" dirty="0">
                <a:effectLst/>
              </a:rPr>
              <a:t>How do you achieve a sustainable pace?</a:t>
            </a:r>
          </a:p>
          <a:p>
            <a:r>
              <a:rPr lang="en-US" dirty="0">
                <a:effectLst/>
              </a:rPr>
              <a:t>A sustainable pace is achieved through </a:t>
            </a:r>
            <a:r>
              <a:rPr lang="en-US" b="1" dirty="0">
                <a:effectLst/>
              </a:rPr>
              <a:t>proper planning, commitment to goals at all levels in the organization and collaboration and communication up, down, and across the company</a:t>
            </a:r>
            <a:endParaRPr lang="en-US" dirty="0">
              <a:effectLst/>
            </a:endParaRPr>
          </a:p>
          <a:p>
            <a:pPr marL="514350" indent="-514350">
              <a:buFont typeface="+mj-lt"/>
              <a:buAutoNum type="arabicPeriod" startAt="7"/>
            </a:pPr>
            <a:endParaRPr lang="en-US" dirty="0"/>
          </a:p>
          <a:p>
            <a:pPr marL="0" indent="0">
              <a:buNone/>
            </a:pPr>
            <a:r>
              <a:rPr lang="en-US" b="1" dirty="0"/>
              <a:t>9.Monitoring</a:t>
            </a:r>
            <a:r>
              <a:rPr lang="en-US" dirty="0"/>
              <a:t> − Pay regular attention to technical excellence and good design to enhance agility.</a:t>
            </a:r>
          </a:p>
          <a:p>
            <a:pPr marL="0" indent="0">
              <a:buNone/>
            </a:pPr>
            <a:r>
              <a:rPr lang="en-US" b="1" dirty="0"/>
              <a:t>10.Simplicity</a:t>
            </a:r>
            <a:r>
              <a:rPr lang="en-US" dirty="0"/>
              <a:t> − Keep things simple and use simple terms to measure the work that is not completed.</a:t>
            </a:r>
          </a:p>
          <a:p>
            <a:pPr marL="0" indent="0">
              <a:buNone/>
            </a:pPr>
            <a:r>
              <a:rPr lang="en-US" b="1" dirty="0"/>
              <a:t>11.Self-organized Teams</a:t>
            </a:r>
            <a:r>
              <a:rPr lang="en-US" dirty="0"/>
              <a:t> − An agile team should be self-organized and should not depend heavily on other teams because the best architectures, requirements, and designs emerge from self-organized teams.</a:t>
            </a:r>
          </a:p>
          <a:p>
            <a:pPr marL="0" indent="0">
              <a:buNone/>
            </a:pPr>
            <a:r>
              <a:rPr lang="en-US" b="1" dirty="0"/>
              <a:t>12.Review the Work Regularly</a:t>
            </a:r>
            <a:r>
              <a:rPr lang="en-US" dirty="0"/>
              <a:t> (introspection)− Review the work done at regular intervals so that the team can reflect on how to become more effective and adjust its behavior accordingly.</a:t>
            </a:r>
          </a:p>
          <a:p>
            <a:pPr marL="514350" indent="-514350">
              <a:buFont typeface="+mj-lt"/>
              <a:buAutoNum type="arabicPeriod" startAt="7"/>
            </a:pPr>
            <a:endParaRPr lang="en-US" dirty="0"/>
          </a:p>
        </p:txBody>
      </p:sp>
    </p:spTree>
    <p:extLst>
      <p:ext uri="{BB962C8B-B14F-4D97-AF65-F5344CB8AC3E}">
        <p14:creationId xmlns:p14="http://schemas.microsoft.com/office/powerpoint/2010/main" val="1004599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3470</TotalTime>
  <Words>5549</Words>
  <Application>Microsoft Office PowerPoint</Application>
  <PresentationFormat>Widescreen</PresentationFormat>
  <Paragraphs>386</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 Light</vt:lpstr>
      <vt:lpstr>Wingdings</vt:lpstr>
      <vt:lpstr>Office Theme</vt:lpstr>
      <vt:lpstr>module I AGILE SOFTWARE DEVELOPMENT</vt:lpstr>
      <vt:lpstr>Module I  syllabus</vt:lpstr>
      <vt:lpstr>What is agile?</vt:lpstr>
      <vt:lpstr>What are agile promises</vt:lpstr>
      <vt:lpstr>PowerPoint Presentation</vt:lpstr>
      <vt:lpstr>PowerPoint Presentation</vt:lpstr>
      <vt:lpstr>PowerPoint Presentation</vt:lpstr>
      <vt:lpstr>The agile manifesto</vt:lpstr>
      <vt:lpstr>PowerPoint Presentation</vt:lpstr>
      <vt:lpstr>Agile methods</vt:lpstr>
      <vt:lpstr>PowerPoint Presentation</vt:lpstr>
      <vt:lpstr>PowerPoint Presentation</vt:lpstr>
      <vt:lpstr>XP: Extreme programming</vt:lpstr>
      <vt:lpstr>PowerPoint Presentation</vt:lpstr>
      <vt:lpstr>PowerPoint Presentation</vt:lpstr>
      <vt:lpstr>PowerPoint Presentation</vt:lpstr>
      <vt:lpstr>PowerPoint Presentation</vt:lpstr>
      <vt:lpstr>PowerPoint Presentation</vt:lpstr>
      <vt:lpstr>PowerPoint Presentation</vt:lpstr>
      <vt:lpstr>DSDM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SCRUM</vt:lpstr>
      <vt:lpstr>PowerPoint Presentation</vt:lpstr>
      <vt:lpstr>PowerPoint Presentation</vt:lpstr>
      <vt:lpstr>PowerPoint Presentation</vt:lpstr>
      <vt:lpstr>PowerPoint Presentation</vt:lpstr>
      <vt:lpstr>PowerPoint Presentation</vt:lpstr>
      <vt:lpstr>PowerPoint Presentation</vt:lpstr>
      <vt:lpstr>Events in Scrum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Scrum </vt:lpstr>
      <vt:lpstr>Feature Driven Development</vt:lpstr>
      <vt:lpstr>PowerPoint Presentation</vt:lpstr>
      <vt:lpstr>PowerPoint Presentation</vt:lpstr>
      <vt:lpstr>PowerPoint Presentation</vt:lpstr>
      <vt:lpstr>PowerPoint Presentation</vt:lpstr>
      <vt:lpstr> modelling misconceptions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of misconceptions</vt:lpstr>
      <vt:lpstr>Updating agile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SOFTWAERE PROCESS</dc:title>
  <dc:creator>DIVYA</dc:creator>
  <cp:lastModifiedBy>Divya babu</cp:lastModifiedBy>
  <cp:revision>170</cp:revision>
  <dcterms:created xsi:type="dcterms:W3CDTF">2019-11-13T05:55:43Z</dcterms:created>
  <dcterms:modified xsi:type="dcterms:W3CDTF">2022-07-22T06:39:35Z</dcterms:modified>
</cp:coreProperties>
</file>