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7" r:id="rId7"/>
    <p:sldId id="298" r:id="rId8"/>
    <p:sldId id="301" r:id="rId9"/>
    <p:sldId id="302" r:id="rId10"/>
    <p:sldId id="303"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3/20/2024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3/20/2024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3/20/2024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3/20/2024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3/20/2024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Multi user chat SYSTEM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785419"/>
            <a:ext cx="4775075" cy="770225"/>
          </a:xfrm>
        </p:spPr>
        <p:txBody>
          <a:bodyPr>
            <a:noAutofit/>
          </a:bodyPr>
          <a:lstStyle/>
          <a:p>
            <a:pPr>
              <a:spcAft>
                <a:spcPts val="600"/>
              </a:spcAft>
            </a:pPr>
            <a:r>
              <a:rPr lang="en-US" sz="1400" dirty="0">
                <a:solidFill>
                  <a:schemeClr val="tx1"/>
                </a:solidFill>
              </a:rPr>
              <a:t>-Hemanth</a:t>
            </a:r>
          </a:p>
          <a:p>
            <a:pPr>
              <a:spcAft>
                <a:spcPts val="600"/>
              </a:spcAft>
            </a:pPr>
            <a:r>
              <a:rPr lang="en-US" sz="1400" dirty="0">
                <a:solidFill>
                  <a:schemeClr val="tx1"/>
                </a:solidFill>
              </a:rPr>
              <a:t>-Dwijesh</a:t>
            </a:r>
          </a:p>
          <a:p>
            <a:pPr>
              <a:spcAft>
                <a:spcPts val="600"/>
              </a:spcAft>
            </a:pPr>
            <a:r>
              <a:rPr lang="en-US" sz="1400" dirty="0">
                <a:solidFill>
                  <a:schemeClr val="tx1"/>
                </a:solidFill>
              </a:rPr>
              <a:t>-</a:t>
            </a:r>
            <a:r>
              <a:rPr lang="en-US" sz="1400" dirty="0" err="1">
                <a:solidFill>
                  <a:schemeClr val="tx1"/>
                </a:solidFill>
              </a:rPr>
              <a:t>vamsi</a:t>
            </a:r>
            <a:endParaRPr lang="en-US" sz="1400"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ctrTitle"/>
          </p:nvPr>
        </p:nvSpPr>
        <p:spPr/>
        <p:txBody>
          <a:bodyPr>
            <a:normAutofit/>
          </a:bodyPr>
          <a:lstStyle/>
          <a:p>
            <a:pPr algn="ctr"/>
            <a:r>
              <a:rPr lang="en-US" dirty="0"/>
              <a:t>  </a:t>
            </a:r>
          </a:p>
        </p:txBody>
      </p:sp>
      <p:sp>
        <p:nvSpPr>
          <p:cNvPr id="3" name="Subtitle 2">
            <a:extLst>
              <a:ext uri="{FF2B5EF4-FFF2-40B4-BE49-F238E27FC236}">
                <a16:creationId xmlns:a16="http://schemas.microsoft.com/office/drawing/2014/main" id="{E56072B2-A4B9-92C9-C4E8-C8EBBAA592EB}"/>
              </a:ext>
            </a:extLst>
          </p:cNvPr>
          <p:cNvSpPr>
            <a:spLocks noGrp="1"/>
          </p:cNvSpPr>
          <p:nvPr>
            <p:ph type="subTitle" idx="1"/>
          </p:nvPr>
        </p:nvSpPr>
        <p:spPr>
          <a:xfrm>
            <a:off x="1629101" y="1425677"/>
            <a:ext cx="8936846" cy="3713587"/>
          </a:xfrm>
        </p:spPr>
        <p:txBody>
          <a:bodyPr/>
          <a:lstStyle/>
          <a:p>
            <a:pPr marL="285750" indent="-285750" algn="just">
              <a:buFont typeface="Wingdings" panose="05000000000000000000" pitchFamily="2" charset="2"/>
              <a:buChar char="q"/>
            </a:pPr>
            <a:r>
              <a:rPr lang="en-US" dirty="0"/>
              <a:t>Multi User Chat System is an application through which the user can communicate with other users connected in the same network area (LAN). This works under any operating system.</a:t>
            </a:r>
          </a:p>
          <a:p>
            <a:pPr marL="285750" indent="-285750" algn="just">
              <a:buFont typeface="Wingdings" panose="05000000000000000000" pitchFamily="2" charset="2"/>
              <a:buChar char="q"/>
            </a:pPr>
            <a:r>
              <a:rPr lang="en-US" dirty="0"/>
              <a:t>To establish a communication between the systems, we need simple socket connections in order to connect them in a network.</a:t>
            </a:r>
          </a:p>
          <a:p>
            <a:pPr marL="285750" indent="-285750" algn="just">
              <a:buFont typeface="Wingdings" panose="05000000000000000000" pitchFamily="2" charset="2"/>
              <a:buChar char="q"/>
            </a:pPr>
            <a:r>
              <a:rPr lang="en-US" dirty="0"/>
              <a:t>Socket programming uses the client socket and server socket methods to connect the local host to the named host and port.</a:t>
            </a:r>
          </a:p>
          <a:p>
            <a:pPr marL="285750" indent="-285750" algn="just">
              <a:buFont typeface="Wingdings" panose="05000000000000000000" pitchFamily="2" charset="2"/>
              <a:buChar char="q"/>
            </a:pPr>
            <a:r>
              <a:rPr lang="en-US" dirty="0"/>
              <a:t>The communication between various users is done using server client model.</a:t>
            </a:r>
          </a:p>
          <a:p>
            <a:pPr marL="285750" indent="-285750" algn="just">
              <a:buFont typeface="Wingdings" panose="05000000000000000000" pitchFamily="2" charset="2"/>
              <a:buChar char="q"/>
            </a:pPr>
            <a:r>
              <a:rPr lang="en-US" dirty="0"/>
              <a:t>Several client machines are connected to their dedicated server ports and communication is established.</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IN" dirty="0"/>
          </a:p>
        </p:txBody>
      </p:sp>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28F341-A991-898E-1F35-59A47FD4FDC3}"/>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CLIENT:</a:t>
            </a:r>
            <a:endParaRPr lang="en-IN" sz="24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9CB1931-0290-AEAF-3D17-7CBA19DDDEBD}"/>
              </a:ext>
            </a:extLst>
          </p:cNvPr>
          <p:cNvSpPr>
            <a:spLocks noGrp="1"/>
          </p:cNvSpPr>
          <p:nvPr>
            <p:ph idx="1"/>
          </p:nvPr>
        </p:nvSpPr>
        <p:spPr/>
        <p:txBody>
          <a:bodyPr/>
          <a:lstStyle/>
          <a:p>
            <a:pPr>
              <a:buFont typeface="Wingdings" panose="05000000000000000000" pitchFamily="2" charset="2"/>
              <a:buChar char="q"/>
            </a:pPr>
            <a:r>
              <a:rPr lang="en-US" dirty="0"/>
              <a:t>Client is a user system which uses its server to get its program or action executed.</a:t>
            </a:r>
            <a:br>
              <a:rPr lang="en-US" dirty="0"/>
            </a:br>
            <a:endParaRPr lang="en-US" dirty="0"/>
          </a:p>
          <a:p>
            <a:pPr>
              <a:buFont typeface="Wingdings" panose="05000000000000000000" pitchFamily="2" charset="2"/>
              <a:buChar char="q"/>
            </a:pPr>
            <a:endParaRPr lang="en-IN" dirty="0"/>
          </a:p>
        </p:txBody>
      </p:sp>
      <p:pic>
        <p:nvPicPr>
          <p:cNvPr id="8" name="Picture 7">
            <a:extLst>
              <a:ext uri="{FF2B5EF4-FFF2-40B4-BE49-F238E27FC236}">
                <a16:creationId xmlns:a16="http://schemas.microsoft.com/office/drawing/2014/main" id="{6A499F87-F505-80DE-48DC-CCED27380CC9}"/>
              </a:ext>
            </a:extLst>
          </p:cNvPr>
          <p:cNvPicPr>
            <a:picLocks noChangeAspect="1"/>
          </p:cNvPicPr>
          <p:nvPr/>
        </p:nvPicPr>
        <p:blipFill>
          <a:blip r:embed="rId2"/>
          <a:stretch>
            <a:fillRect/>
          </a:stretch>
        </p:blipFill>
        <p:spPr>
          <a:xfrm>
            <a:off x="6096000" y="2774595"/>
            <a:ext cx="5210175" cy="3267075"/>
          </a:xfrm>
          <a:prstGeom prst="rect">
            <a:avLst/>
          </a:prstGeom>
        </p:spPr>
      </p:pic>
    </p:spTree>
    <p:extLst>
      <p:ext uri="{BB962C8B-B14F-4D97-AF65-F5344CB8AC3E}">
        <p14:creationId xmlns:p14="http://schemas.microsoft.com/office/powerpoint/2010/main" val="90394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CE30-05D5-4582-BE8E-7F15F06E274C}"/>
              </a:ext>
            </a:extLst>
          </p:cNvPr>
          <p:cNvSpPr>
            <a:spLocks noGrp="1"/>
          </p:cNvSpPr>
          <p:nvPr>
            <p:ph type="title"/>
          </p:nvPr>
        </p:nvSpPr>
        <p:spPr>
          <a:xfrm>
            <a:off x="1066800" y="642594"/>
            <a:ext cx="10058400" cy="674929"/>
          </a:xfrm>
        </p:spPr>
        <p:txBody>
          <a:bodyPr>
            <a:normAutofit/>
          </a:bodyPr>
          <a:lstStyle/>
          <a:p>
            <a:r>
              <a:rPr lang="en-US" sz="2800" dirty="0">
                <a:latin typeface="Times New Roman" panose="02020603050405020304" pitchFamily="18" charset="0"/>
                <a:cs typeface="Times New Roman" panose="02020603050405020304" pitchFamily="18" charset="0"/>
              </a:rPr>
              <a:t>SERVER:</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DA93C7-89A4-C7B2-4DE9-EAE423977DE0}"/>
              </a:ext>
            </a:extLst>
          </p:cNvPr>
          <p:cNvSpPr>
            <a:spLocks noGrp="1"/>
          </p:cNvSpPr>
          <p:nvPr>
            <p:ph idx="1"/>
          </p:nvPr>
        </p:nvSpPr>
        <p:spPr>
          <a:xfrm>
            <a:off x="1066800" y="1022555"/>
            <a:ext cx="10058400" cy="537824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What is a server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 server is a system (software and suitable computer hardware) that responds to requests across a computer network to provide, or help to provide, a network service.</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Servers can be run on a dedicated computer, but many networked computers are capable of hosting servers. In many cases, a computer can provide several services and have several servers running.</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Servers are computer programs running to serve the requests of other programs, the clients. Thus, the server performs some task on behalf of clients. The clients typically connect to the server through the network but may run on the same computer. In the context of Internet Protocol (IP) networking, a server is a program that operates as a socket listener</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AB75373-E094-1457-2041-317E4B443B5E}"/>
              </a:ext>
            </a:extLst>
          </p:cNvPr>
          <p:cNvPicPr>
            <a:picLocks noChangeAspect="1"/>
          </p:cNvPicPr>
          <p:nvPr/>
        </p:nvPicPr>
        <p:blipFill>
          <a:blip r:embed="rId2"/>
          <a:stretch>
            <a:fillRect/>
          </a:stretch>
        </p:blipFill>
        <p:spPr>
          <a:xfrm>
            <a:off x="6371303" y="3923875"/>
            <a:ext cx="5043949" cy="2403987"/>
          </a:xfrm>
          <a:prstGeom prst="rect">
            <a:avLst/>
          </a:prstGeom>
        </p:spPr>
      </p:pic>
    </p:spTree>
    <p:extLst>
      <p:ext uri="{BB962C8B-B14F-4D97-AF65-F5344CB8AC3E}">
        <p14:creationId xmlns:p14="http://schemas.microsoft.com/office/powerpoint/2010/main" val="3346053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BBDF63-968E-5495-3616-6AE5475849CD}"/>
              </a:ext>
            </a:extLst>
          </p:cNvPr>
          <p:cNvPicPr>
            <a:picLocks noChangeAspect="1"/>
          </p:cNvPicPr>
          <p:nvPr/>
        </p:nvPicPr>
        <p:blipFill>
          <a:blip r:embed="rId2"/>
          <a:stretch>
            <a:fillRect/>
          </a:stretch>
        </p:blipFill>
        <p:spPr>
          <a:xfrm>
            <a:off x="560438" y="536294"/>
            <a:ext cx="10943303" cy="5844841"/>
          </a:xfrm>
          <a:prstGeom prst="rect">
            <a:avLst/>
          </a:prstGeom>
        </p:spPr>
      </p:pic>
    </p:spTree>
    <p:extLst>
      <p:ext uri="{BB962C8B-B14F-4D97-AF65-F5344CB8AC3E}">
        <p14:creationId xmlns:p14="http://schemas.microsoft.com/office/powerpoint/2010/main" val="35362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17456C-D448-BC65-80C6-1BB0A7559F24}"/>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Step by step modules...</a:t>
            </a:r>
            <a:br>
              <a:rPr lang="en-US" dirty="0">
                <a:latin typeface="Times New Roman" panose="02020603050405020304" pitchFamily="18"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7C5A8979-DADC-EC05-A73B-E66EFE0D319E}"/>
              </a:ext>
            </a:extLst>
          </p:cNvPr>
          <p:cNvSpPr>
            <a:spLocks noGrp="1"/>
          </p:cNvSpPr>
          <p:nvPr>
            <p:ph idx="1"/>
          </p:nvPr>
        </p:nvSpPr>
        <p:spPr>
          <a:xfrm>
            <a:off x="1066800" y="1494503"/>
            <a:ext cx="10058400" cy="4458241"/>
          </a:xfrm>
        </p:spPr>
        <p:txBody>
          <a:bodyPr/>
          <a:lstStyle/>
          <a:p>
            <a:r>
              <a:rPr lang="en-US" dirty="0">
                <a:latin typeface="Times New Roman" panose="02020603050405020304" pitchFamily="18" charset="0"/>
                <a:cs typeface="Times New Roman" panose="02020603050405020304" pitchFamily="18" charset="0"/>
              </a:rPr>
              <a:t>Listener class</a:t>
            </a:r>
          </a:p>
          <a:p>
            <a:r>
              <a:rPr lang="en-US" dirty="0">
                <a:latin typeface="Times New Roman" panose="02020603050405020304" pitchFamily="18" charset="0"/>
                <a:cs typeface="Times New Roman" panose="02020603050405020304" pitchFamily="18" charset="0"/>
              </a:rPr>
              <a:t> While-Accept loop</a:t>
            </a:r>
          </a:p>
          <a:p>
            <a:r>
              <a:rPr lang="en-US" dirty="0">
                <a:latin typeface="Times New Roman" panose="02020603050405020304" pitchFamily="18" charset="0"/>
                <a:cs typeface="Times New Roman" panose="02020603050405020304" pitchFamily="18" charset="0"/>
              </a:rPr>
              <a:t> Per-Thread class</a:t>
            </a:r>
          </a:p>
          <a:p>
            <a:r>
              <a:rPr lang="en-US" dirty="0">
                <a:latin typeface="Times New Roman" panose="02020603050405020304" pitchFamily="18" charset="0"/>
                <a:cs typeface="Times New Roman" panose="02020603050405020304" pitchFamily="18" charset="0"/>
              </a:rPr>
              <a:t> While-Read/Write loop (Server side)</a:t>
            </a:r>
          </a:p>
          <a:p>
            <a:r>
              <a:rPr lang="en-US" dirty="0">
                <a:latin typeface="Times New Roman" panose="02020603050405020304" pitchFamily="18" charset="0"/>
                <a:cs typeface="Times New Roman" panose="02020603050405020304" pitchFamily="18" charset="0"/>
              </a:rPr>
              <a:t> Removing dead connections</a:t>
            </a:r>
          </a:p>
          <a:p>
            <a:r>
              <a:rPr lang="en-US" dirty="0">
                <a:latin typeface="Times New Roman" panose="02020603050405020304" pitchFamily="18" charset="0"/>
                <a:cs typeface="Times New Roman" panose="02020603050405020304" pitchFamily="18" charset="0"/>
              </a:rPr>
              <a:t> Client class</a:t>
            </a:r>
          </a:p>
          <a:p>
            <a:r>
              <a:rPr lang="en-US" dirty="0">
                <a:latin typeface="Times New Roman" panose="02020603050405020304" pitchFamily="18" charset="0"/>
                <a:cs typeface="Times New Roman" panose="02020603050405020304" pitchFamily="18" charset="0"/>
              </a:rPr>
              <a:t> While-Read/Write loop (Client side)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08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7E64-2D2F-D51F-AFAE-94E3FFB98AB2}"/>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LIMITATIONS: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077BD5-D15C-E568-8749-AF1DD4C0EAFE}"/>
              </a:ext>
            </a:extLst>
          </p:cNvPr>
          <p:cNvSpPr>
            <a:spLocks noGrp="1"/>
          </p:cNvSpPr>
          <p:nvPr>
            <p:ph idx="1"/>
          </p:nvPr>
        </p:nvSpPr>
        <p:spPr/>
        <p:txBody>
          <a:bodyPr>
            <a:normAutofit/>
          </a:bodyPr>
          <a:lstStyle/>
          <a:p>
            <a:pP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system's scalability may become problematic as the user base grows. Many concurrent users can put a strain on server resources and network traffic, especially when handling them in real-time.</a:t>
            </a:r>
          </a:p>
          <a:p>
            <a:pP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With an increase in users, performance may suffer. Increased latency can cause delays in response times or message delivery, particularly during periods of high traffic.</a:t>
            </a:r>
          </a:p>
          <a:p>
            <a:pP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Security issues with multi-user chat systems might include illegal access, data leaks, and malevolent activity like trolling, spamming, or phishing attempts. It is essential to have strong access control, encryption, and authentication systems.</a:t>
            </a:r>
          </a:p>
          <a:p>
            <a:pP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It might be difficult to ensure interoperability across different operating systems and devices. When users use multiple platforms to access the chat system, they could encounter limits or inconsistent functionality.</a:t>
            </a:r>
          </a:p>
          <a:p>
            <a:pP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Private organizations aim at having separate chat system </a:t>
            </a:r>
            <a:r>
              <a:rPr lang="en-US" sz="1600" dirty="0" err="1">
                <a:latin typeface="Times New Roman" panose="02020603050405020304" pitchFamily="18" charset="0"/>
                <a:cs typeface="Times New Roman" panose="02020603050405020304" pitchFamily="18" charset="0"/>
              </a:rPr>
              <a:t>tocommunicate</a:t>
            </a:r>
            <a:r>
              <a:rPr lang="en-US" sz="1600" dirty="0">
                <a:latin typeface="Times New Roman" panose="02020603050405020304" pitchFamily="18" charset="0"/>
                <a:cs typeface="Times New Roman" panose="02020603050405020304" pitchFamily="18" charset="0"/>
              </a:rPr>
              <a:t> with people and to share resources securely to them.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92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70E872-BA39-FBFF-9CBD-3538FEB472C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1994AAA-B90D-00B1-D370-86BE953CFCB2}"/>
              </a:ext>
            </a:extLst>
          </p:cNvPr>
          <p:cNvSpPr>
            <a:spLocks noGrp="1"/>
          </p:cNvSpPr>
          <p:nvPr>
            <p:ph idx="1"/>
          </p:nvPr>
        </p:nvSpPr>
        <p:spPr/>
        <p:txBody>
          <a:bodyPr>
            <a:normAutofit/>
          </a:bodyPr>
          <a:lstStyle/>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Multi-user chat platforms are effective instruments for encouraging cooperation and communication among user groups. Although these systems offer many advantages, such as improved teamwork, real-time communication, and worldwide connectivity, they are not without drawbacks.</a:t>
            </a:r>
          </a:p>
          <a:p>
            <a:pPr>
              <a:buFont typeface="Wingdings" panose="05000000000000000000" pitchFamily="2" charset="2"/>
              <a:buChar char="v"/>
            </a:pPr>
            <a:r>
              <a:rPr lang="en-US" sz="1800" b="0" i="0" dirty="0">
                <a:solidFill>
                  <a:srgbClr val="0D0D0D"/>
                </a:solidFill>
                <a:effectLst/>
                <a:latin typeface="Times New Roman" panose="02020603050405020304" pitchFamily="18" charset="0"/>
                <a:cs typeface="Times New Roman" panose="02020603050405020304" pitchFamily="18" charset="0"/>
              </a:rPr>
              <a:t>Challenges such as scalability issues, security concerns, privacy considerations, and user interface complexity must be addressed to ensure the effective functioning of such platforms.</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Multi-user chat systems can be created by developers that </a:t>
            </a:r>
            <a:r>
              <a:rPr lang="en-US" sz="1800" dirty="0" err="1">
                <a:latin typeface="Times New Roman" panose="02020603050405020304" pitchFamily="18" charset="0"/>
                <a:cs typeface="Times New Roman" panose="02020603050405020304" pitchFamily="18" charset="0"/>
              </a:rPr>
              <a:t>prioritise</a:t>
            </a:r>
            <a:r>
              <a:rPr lang="en-US" sz="1800" dirty="0">
                <a:latin typeface="Times New Roman" panose="02020603050405020304" pitchFamily="18" charset="0"/>
                <a:cs typeface="Times New Roman" panose="02020603050405020304" pitchFamily="18" charset="0"/>
              </a:rPr>
              <a:t> reliable system design, apply strict security measures, create a positive user experience, and iteratively refine features based on user feedback. This allows for seamless communication experiences while mitigating potential drawbacks.</a:t>
            </a:r>
            <a:endParaRPr lang="en-US" sz="1800" dirty="0">
              <a:solidFill>
                <a:srgbClr val="0D0D0D"/>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 the end, multi-user chat systems have the ability to significantly improve communication and collaboration across various communities and </a:t>
            </a:r>
            <a:r>
              <a:rPr lang="en-US" sz="1800" dirty="0" err="1">
                <a:latin typeface="Times New Roman" panose="02020603050405020304" pitchFamily="18" charset="0"/>
                <a:cs typeface="Times New Roman" panose="02020603050405020304" pitchFamily="18" charset="0"/>
              </a:rPr>
              <a:t>organisations</a:t>
            </a:r>
            <a:r>
              <a:rPr lang="en-US" sz="1800" dirty="0">
                <a:latin typeface="Times New Roman" panose="02020603050405020304" pitchFamily="18" charset="0"/>
                <a:cs typeface="Times New Roman" panose="02020603050405020304" pitchFamily="18" charset="0"/>
              </a:rPr>
              <a:t> with careful planning and continual improvement.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615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{22196852-E9C9-4FA4-BF83-7B95DA9E64EF}tf56219246_win32</Template>
  <TotalTime>43</TotalTime>
  <Words>615</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Avenir Next LT Pro</vt:lpstr>
      <vt:lpstr>Avenir Next LT Pro Light</vt:lpstr>
      <vt:lpstr>Courier New</vt:lpstr>
      <vt:lpstr>Garamond</vt:lpstr>
      <vt:lpstr>Times New Roman</vt:lpstr>
      <vt:lpstr>Wingdings</vt:lpstr>
      <vt:lpstr>SavonVTI</vt:lpstr>
      <vt:lpstr>Multi user chat SYSTEM</vt:lpstr>
      <vt:lpstr>  </vt:lpstr>
      <vt:lpstr>CLIENT:</vt:lpstr>
      <vt:lpstr>SERVER:</vt:lpstr>
      <vt:lpstr>PowerPoint Presentation</vt:lpstr>
      <vt:lpstr>Step by step modules... </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user chat SYSTEM</dc:title>
  <dc:creator>dwijesh tatipigari</dc:creator>
  <cp:lastModifiedBy>dwijesh tatipigari</cp:lastModifiedBy>
  <cp:revision>2</cp:revision>
  <dcterms:created xsi:type="dcterms:W3CDTF">2024-03-19T04:09:40Z</dcterms:created>
  <dcterms:modified xsi:type="dcterms:W3CDTF">2024-03-20T04:07:06Z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