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1"/>
  </p:notesMasterIdLst>
  <p:handoutMasterIdLst>
    <p:handoutMasterId r:id="rId22"/>
  </p:handoutMasterIdLst>
  <p:sldIdLst>
    <p:sldId id="256"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86" d="100"/>
          <a:sy n="86" d="100"/>
        </p:scale>
        <p:origin x="446" y="7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4/26/2023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a:ln w="228600" cap="sq" cmpd="thickThin">
            <a:solidFill>
              <a:srgbClr val="00000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endParaRPr lang="en-US" b="1"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endParaRPr lang="en-US" dirty="0">
              <a:solidFill>
                <a:schemeClr val="accent1">
                  <a:lumMod val="40000"/>
                  <a:lumOff val="60000"/>
                </a:schemeClr>
              </a:solidFill>
            </a:endParaRPr>
          </a:p>
        </p:txBody>
      </p:sp>
      <p:pic>
        <p:nvPicPr>
          <p:cNvPr id="6" name="Picture 5">
            <a:extLst>
              <a:ext uri="{FF2B5EF4-FFF2-40B4-BE49-F238E27FC236}">
                <a16:creationId xmlns:a16="http://schemas.microsoft.com/office/drawing/2014/main" id="{DE08D6CE-523E-56C6-5086-797AEF1BD168}"/>
              </a:ext>
            </a:extLst>
          </p:cNvPr>
          <p:cNvPicPr>
            <a:picLocks noChangeAspect="1"/>
          </p:cNvPicPr>
          <p:nvPr/>
        </p:nvPicPr>
        <p:blipFill>
          <a:blip r:embed="rId4"/>
          <a:stretch>
            <a:fillRect/>
          </a:stretch>
        </p:blipFill>
        <p:spPr>
          <a:xfrm>
            <a:off x="2544792" y="10"/>
            <a:ext cx="12192000" cy="7194429"/>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143FAAB6-814B-FE60-0F3D-4BE98AD9EE9F}"/>
              </a:ext>
            </a:extLst>
          </p:cNvPr>
          <p:cNvPicPr>
            <a:picLocks noChangeAspect="1"/>
          </p:cNvPicPr>
          <p:nvPr/>
        </p:nvPicPr>
        <p:blipFill>
          <a:blip r:embed="rId5"/>
          <a:stretch>
            <a:fillRect/>
          </a:stretch>
        </p:blipFill>
        <p:spPr>
          <a:xfrm>
            <a:off x="-736846" y="-356783"/>
            <a:ext cx="15651332" cy="7645350"/>
          </a:xfrm>
          <a:prstGeom prst="rect">
            <a:avLst/>
          </a:prstGeom>
        </p:spPr>
      </p:pic>
      <p:sp>
        <p:nvSpPr>
          <p:cNvPr id="9" name="Rectangle 8">
            <a:extLst>
              <a:ext uri="{FF2B5EF4-FFF2-40B4-BE49-F238E27FC236}">
                <a16:creationId xmlns:a16="http://schemas.microsoft.com/office/drawing/2014/main" id="{83F7B7A2-2121-2F57-4708-868EB37E2CD8}"/>
              </a:ext>
            </a:extLst>
          </p:cNvPr>
          <p:cNvSpPr/>
          <p:nvPr/>
        </p:nvSpPr>
        <p:spPr>
          <a:xfrm>
            <a:off x="4084138" y="2967335"/>
            <a:ext cx="4023730"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Breakout Ball</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33C1DC-9157-B8EF-7728-EFF105F0C4A6}"/>
              </a:ext>
            </a:extLst>
          </p:cNvPr>
          <p:cNvSpPr txBox="1"/>
          <p:nvPr/>
        </p:nvSpPr>
        <p:spPr>
          <a:xfrm>
            <a:off x="0" y="0"/>
            <a:ext cx="12192000" cy="1569660"/>
          </a:xfrm>
          <a:prstGeom prst="rect">
            <a:avLst/>
          </a:prstGeom>
          <a:noFill/>
        </p:spPr>
        <p:txBody>
          <a:bodyPr wrap="square">
            <a:spAutoFit/>
          </a:bodyPr>
          <a:lstStyle/>
          <a:p>
            <a:r>
              <a:rPr lang="en-GB" sz="3200" dirty="0">
                <a:latin typeface="Times New Roman" panose="02020603050405020304" pitchFamily="18" charset="0"/>
                <a:cs typeface="Times New Roman" panose="02020603050405020304" pitchFamily="18" charset="0"/>
              </a:rPr>
              <a:t>Check the version of java to know whether you have successfully installed it or not</a:t>
            </a:r>
          </a:p>
          <a:p>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201DA6-5101-3AD5-6267-4CD564958528}"/>
              </a:ext>
            </a:extLst>
          </p:cNvPr>
          <p:cNvPicPr>
            <a:picLocks noChangeAspect="1"/>
          </p:cNvPicPr>
          <p:nvPr/>
        </p:nvPicPr>
        <p:blipFill>
          <a:blip r:embed="rId2"/>
          <a:stretch>
            <a:fillRect/>
          </a:stretch>
        </p:blipFill>
        <p:spPr>
          <a:xfrm>
            <a:off x="144379" y="2133684"/>
            <a:ext cx="11165305" cy="1569660"/>
          </a:xfrm>
          <a:prstGeom prst="rect">
            <a:avLst/>
          </a:prstGeom>
        </p:spPr>
      </p:pic>
      <p:sp>
        <p:nvSpPr>
          <p:cNvPr id="7" name="TextBox 6">
            <a:extLst>
              <a:ext uri="{FF2B5EF4-FFF2-40B4-BE49-F238E27FC236}">
                <a16:creationId xmlns:a16="http://schemas.microsoft.com/office/drawing/2014/main" id="{533E9DEC-47B0-37B9-3140-FB3337F02069}"/>
              </a:ext>
            </a:extLst>
          </p:cNvPr>
          <p:cNvSpPr txBox="1"/>
          <p:nvPr/>
        </p:nvSpPr>
        <p:spPr>
          <a:xfrm>
            <a:off x="144379" y="4267368"/>
            <a:ext cx="12192000" cy="523220"/>
          </a:xfrm>
          <a:prstGeom prst="rect">
            <a:avLst/>
          </a:prstGeom>
          <a:noFill/>
        </p:spPr>
        <p:txBody>
          <a:bodyPr wrap="square">
            <a:spAutoFit/>
          </a:bodyPr>
          <a:lstStyle/>
          <a:p>
            <a:r>
              <a:rPr lang="en-GB" sz="2800" dirty="0">
                <a:latin typeface="Times New Roman" panose="02020603050405020304" pitchFamily="18" charset="0"/>
                <a:cs typeface="Times New Roman" panose="02020603050405020304" pitchFamily="18" charset="0"/>
              </a:rPr>
              <a:t>Congratulations!!! Your initial set up is done!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032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957E71-C8A1-22BB-1F00-0DAFEA3EBCBC}"/>
              </a:ext>
            </a:extLst>
          </p:cNvPr>
          <p:cNvSpPr txBox="1"/>
          <p:nvPr/>
        </p:nvSpPr>
        <p:spPr>
          <a:xfrm>
            <a:off x="0" y="0"/>
            <a:ext cx="12192000" cy="6678751"/>
          </a:xfrm>
          <a:prstGeom prst="rect">
            <a:avLst/>
          </a:prstGeom>
          <a:noFill/>
        </p:spPr>
        <p:txBody>
          <a:bodyPr wrap="square">
            <a:spAutoFit/>
          </a:bodyPr>
          <a:lstStyle/>
          <a:p>
            <a:r>
              <a:rPr lang="en-IN" sz="4400" dirty="0">
                <a:latin typeface="Times New Roman" panose="02020603050405020304" pitchFamily="18" charset="0"/>
                <a:cs typeface="Times New Roman" panose="02020603050405020304" pitchFamily="18" charset="0"/>
              </a:rPr>
              <a:t>Task 2</a:t>
            </a:r>
          </a:p>
          <a:p>
            <a:r>
              <a:rPr lang="en-IN" sz="3600" dirty="0">
                <a:latin typeface="Times New Roman" panose="02020603050405020304" pitchFamily="18" charset="0"/>
                <a:cs typeface="Times New Roman" panose="02020603050405020304" pitchFamily="18" charset="0"/>
              </a:rPr>
              <a:t>Design the Game terminal</a:t>
            </a:r>
          </a:p>
          <a:p>
            <a:r>
              <a:rPr lang="en-GB" sz="2800" dirty="0">
                <a:latin typeface="Times New Roman" panose="02020603050405020304" pitchFamily="18" charset="0"/>
                <a:cs typeface="Times New Roman" panose="02020603050405020304" pitchFamily="18" charset="0"/>
              </a:rPr>
              <a:t>Game terminal is the window where the game is to be played. It consists of the following aspects: - Window size (length, breadth and height) - Window visibility - Game title - Default close operation</a:t>
            </a:r>
          </a:p>
          <a:p>
            <a:endParaRPr lang="en-GB" sz="2800" dirty="0">
              <a:latin typeface="Times New Roman" panose="02020603050405020304" pitchFamily="18" charset="0"/>
              <a:cs typeface="Times New Roman" panose="02020603050405020304" pitchFamily="18" charset="0"/>
            </a:endParaRPr>
          </a:p>
          <a:p>
            <a:r>
              <a:rPr lang="en-IN" sz="4000" dirty="0">
                <a:latin typeface="Times New Roman" panose="02020603050405020304" pitchFamily="18" charset="0"/>
                <a:cs typeface="Times New Roman" panose="02020603050405020304" pitchFamily="18" charset="0"/>
              </a:rPr>
              <a:t>Requirements</a:t>
            </a:r>
          </a:p>
          <a:p>
            <a:pPr marL="514350" indent="-514350">
              <a:buAutoNum type="arabicPeriod"/>
            </a:pPr>
            <a:r>
              <a:rPr lang="en-GB" sz="2800" dirty="0">
                <a:latin typeface="Times New Roman" panose="02020603050405020304" pitchFamily="18" charset="0"/>
                <a:cs typeface="Times New Roman" panose="02020603050405020304" pitchFamily="18" charset="0"/>
              </a:rPr>
              <a:t>Create a Main class inside the base package</a:t>
            </a:r>
          </a:p>
          <a:p>
            <a:r>
              <a:rPr lang="en-GB" sz="2800" dirty="0">
                <a:latin typeface="Times New Roman" panose="02020603050405020304" pitchFamily="18" charset="0"/>
                <a:cs typeface="Times New Roman" panose="02020603050405020304" pitchFamily="18" charset="0"/>
              </a:rPr>
              <a:t>2. Import Java Swing dependency</a:t>
            </a:r>
          </a:p>
          <a:p>
            <a:r>
              <a:rPr lang="en-GB" sz="2800" dirty="0">
                <a:latin typeface="Times New Roman" panose="02020603050405020304" pitchFamily="18" charset="0"/>
                <a:cs typeface="Times New Roman" panose="02020603050405020304" pitchFamily="18" charset="0"/>
              </a:rPr>
              <a:t>3. Create a </a:t>
            </a:r>
            <a:r>
              <a:rPr lang="en-GB" sz="2800" dirty="0" err="1">
                <a:latin typeface="Times New Roman" panose="02020603050405020304" pitchFamily="18" charset="0"/>
                <a:cs typeface="Times New Roman" panose="02020603050405020304" pitchFamily="18" charset="0"/>
              </a:rPr>
              <a:t>JFrame</a:t>
            </a:r>
            <a:r>
              <a:rPr lang="en-GB" sz="2800" dirty="0">
                <a:latin typeface="Times New Roman" panose="02020603050405020304" pitchFamily="18" charset="0"/>
                <a:cs typeface="Times New Roman" panose="02020603050405020304" pitchFamily="18" charset="0"/>
              </a:rPr>
              <a:t> object to implement the GUI functionality</a:t>
            </a:r>
          </a:p>
          <a:p>
            <a:r>
              <a:rPr lang="en-GB" sz="2800" dirty="0">
                <a:latin typeface="Times New Roman" panose="02020603050405020304" pitchFamily="18" charset="0"/>
                <a:cs typeface="Times New Roman" panose="02020603050405020304" pitchFamily="18" charset="0"/>
              </a:rPr>
              <a:t>4. Design the window terminal by writing your code</a:t>
            </a:r>
          </a:p>
          <a:p>
            <a:endParaRPr lang="en-GB" sz="2800" dirty="0">
              <a:latin typeface="Times New Roman" panose="02020603050405020304" pitchFamily="18" charset="0"/>
              <a:cs typeface="Times New Roman" panose="02020603050405020304" pitchFamily="18" charset="0"/>
            </a:endParaRPr>
          </a:p>
          <a:p>
            <a:r>
              <a:rPr lang="en-GB" sz="2800" dirty="0"/>
              <a:t>Congratulations!!! You have successfully designed the game terminal!</a:t>
            </a:r>
            <a:endParaRPr lang="en-GB" sz="2800" dirty="0">
              <a:latin typeface="Times New Roman" panose="02020603050405020304" pitchFamily="18" charset="0"/>
              <a:cs typeface="Times New Roman" panose="02020603050405020304" pitchFamily="18" charset="0"/>
            </a:endParaRPr>
          </a:p>
          <a:p>
            <a:pPr marL="514350" indent="-514350">
              <a:buAutoNum type="arabicPeriod"/>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28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C58C1F-05D1-8197-D3BF-CC1687EA0DEB}"/>
              </a:ext>
            </a:extLst>
          </p:cNvPr>
          <p:cNvSpPr txBox="1"/>
          <p:nvPr/>
        </p:nvSpPr>
        <p:spPr>
          <a:xfrm>
            <a:off x="0" y="0"/>
            <a:ext cx="12192000" cy="4770537"/>
          </a:xfrm>
          <a:prstGeom prst="rect">
            <a:avLst/>
          </a:prstGeom>
          <a:noFill/>
        </p:spPr>
        <p:txBody>
          <a:bodyPr wrap="square">
            <a:spAutoFit/>
          </a:bodyPr>
          <a:lstStyle/>
          <a:p>
            <a:r>
              <a:rPr lang="en-IN" sz="4400" dirty="0">
                <a:latin typeface="Times New Roman" panose="02020603050405020304" pitchFamily="18" charset="0"/>
                <a:cs typeface="Times New Roman" panose="02020603050405020304" pitchFamily="18" charset="0"/>
              </a:rPr>
              <a:t>Task 3</a:t>
            </a:r>
          </a:p>
          <a:p>
            <a:r>
              <a:rPr lang="en-IN" sz="3600" dirty="0">
                <a:latin typeface="Times New Roman" panose="02020603050405020304" pitchFamily="18" charset="0"/>
                <a:cs typeface="Times New Roman" panose="02020603050405020304" pitchFamily="18" charset="0"/>
              </a:rPr>
              <a:t>Design the gameplay</a:t>
            </a:r>
          </a:p>
          <a:p>
            <a:r>
              <a:rPr lang="en-GB" sz="2800" dirty="0">
                <a:latin typeface="Times New Roman" panose="02020603050405020304" pitchFamily="18" charset="0"/>
                <a:cs typeface="Times New Roman" panose="02020603050405020304" pitchFamily="18" charset="0"/>
              </a:rPr>
              <a:t>Game design sits under the broader field of game development and refers to the use of creativity and design to develop a game for entertainment or educational purposes. Games can be characterized by "what the player does" and "what the player experiences". This is often referred to as gameplay.</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Gameplay design is responsible for the central part of the game experience – how it plays. It plans and defines the game’s structure, its rules, characters, objects, props and thinks about different modes of play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71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74890F-D2B4-18F0-039D-EB7FA1896721}"/>
              </a:ext>
            </a:extLst>
          </p:cNvPr>
          <p:cNvSpPr txBox="1"/>
          <p:nvPr/>
        </p:nvSpPr>
        <p:spPr>
          <a:xfrm>
            <a:off x="0" y="0"/>
            <a:ext cx="12192000" cy="5509200"/>
          </a:xfrm>
          <a:prstGeom prst="rect">
            <a:avLst/>
          </a:prstGeom>
          <a:noFill/>
        </p:spPr>
        <p:txBody>
          <a:bodyPr wrap="square">
            <a:spAutoFit/>
          </a:bodyPr>
          <a:lstStyle/>
          <a:p>
            <a:r>
              <a:rPr lang="en-IN" sz="4400" dirty="0">
                <a:latin typeface="Times New Roman" panose="02020603050405020304" pitchFamily="18" charset="0"/>
                <a:cs typeface="Times New Roman" panose="02020603050405020304" pitchFamily="18" charset="0"/>
              </a:rPr>
              <a:t>Requirements</a:t>
            </a:r>
          </a:p>
          <a:p>
            <a:pPr marL="514350" indent="-514350">
              <a:buAutoNum type="arabicPeriod"/>
            </a:pPr>
            <a:r>
              <a:rPr lang="en-GB" sz="2800" dirty="0">
                <a:latin typeface="Times New Roman" panose="02020603050405020304" pitchFamily="18" charset="0"/>
                <a:cs typeface="Times New Roman" panose="02020603050405020304" pitchFamily="18" charset="0"/>
              </a:rPr>
              <a:t>Create a Gameplay class inside the base package</a:t>
            </a:r>
          </a:p>
          <a:p>
            <a:r>
              <a:rPr lang="en-GB" sz="2800" dirty="0">
                <a:latin typeface="Times New Roman" panose="02020603050405020304" pitchFamily="18" charset="0"/>
                <a:cs typeface="Times New Roman" panose="02020603050405020304" pitchFamily="18" charset="0"/>
              </a:rPr>
              <a:t>2. Import Java AWT and Swing dependencies</a:t>
            </a:r>
          </a:p>
          <a:p>
            <a:r>
              <a:rPr lang="en-GB" sz="2800" dirty="0">
                <a:latin typeface="Times New Roman" panose="02020603050405020304" pitchFamily="18" charset="0"/>
                <a:cs typeface="Times New Roman" panose="02020603050405020304" pitchFamily="18" charset="0"/>
              </a:rPr>
              <a:t>3. Extend the </a:t>
            </a:r>
            <a:r>
              <a:rPr lang="en-GB" sz="2800" dirty="0" err="1">
                <a:latin typeface="Times New Roman" panose="02020603050405020304" pitchFamily="18" charset="0"/>
                <a:cs typeface="Times New Roman" panose="02020603050405020304" pitchFamily="18" charset="0"/>
              </a:rPr>
              <a:t>JPanel</a:t>
            </a:r>
            <a:r>
              <a:rPr lang="en-GB" sz="2800" dirty="0">
                <a:latin typeface="Times New Roman" panose="02020603050405020304" pitchFamily="18" charset="0"/>
                <a:cs typeface="Times New Roman" panose="02020603050405020304" pitchFamily="18" charset="0"/>
              </a:rPr>
              <a:t> container class by implementing </a:t>
            </a:r>
            <a:r>
              <a:rPr lang="en-GB" sz="2800" dirty="0" err="1">
                <a:latin typeface="Times New Roman" panose="02020603050405020304" pitchFamily="18" charset="0"/>
                <a:cs typeface="Times New Roman" panose="02020603050405020304" pitchFamily="18" charset="0"/>
              </a:rPr>
              <a:t>KeyListner</a:t>
            </a:r>
            <a:r>
              <a:rPr lang="en-GB" sz="2800" dirty="0">
                <a:latin typeface="Times New Roman" panose="02020603050405020304" pitchFamily="18" charset="0"/>
                <a:cs typeface="Times New Roman" panose="02020603050405020304" pitchFamily="18" charset="0"/>
              </a:rPr>
              <a:t> and </a:t>
            </a:r>
            <a:r>
              <a:rPr lang="en-GB" sz="2800" dirty="0" err="1">
                <a:latin typeface="Times New Roman" panose="02020603050405020304" pitchFamily="18" charset="0"/>
                <a:cs typeface="Times New Roman" panose="02020603050405020304" pitchFamily="18" charset="0"/>
              </a:rPr>
              <a:t>ActionListner</a:t>
            </a:r>
            <a:r>
              <a:rPr lang="en-GB" sz="2800" dirty="0">
                <a:latin typeface="Times New Roman" panose="02020603050405020304" pitchFamily="18" charset="0"/>
                <a:cs typeface="Times New Roman" panose="02020603050405020304" pitchFamily="18" charset="0"/>
              </a:rPr>
              <a:t> interfaces. Check out more on these classes and interfaces:</a:t>
            </a:r>
          </a:p>
          <a:p>
            <a:r>
              <a:rPr lang="en-GB" sz="2800" dirty="0">
                <a:latin typeface="Times New Roman" panose="02020603050405020304" pitchFamily="18" charset="0"/>
                <a:cs typeface="Times New Roman" panose="02020603050405020304" pitchFamily="18" charset="0"/>
              </a:rPr>
              <a:t>      ● </a:t>
            </a:r>
            <a:r>
              <a:rPr lang="en-GB" sz="2800" dirty="0" err="1">
                <a:latin typeface="Times New Roman" panose="02020603050405020304" pitchFamily="18" charset="0"/>
                <a:cs typeface="Times New Roman" panose="02020603050405020304" pitchFamily="18" charset="0"/>
              </a:rPr>
              <a:t>JPanel</a:t>
            </a:r>
            <a:r>
              <a:rPr lang="en-GB" sz="2800" dirty="0">
                <a:latin typeface="Times New Roman" panose="02020603050405020304" pitchFamily="18" charset="0"/>
                <a:cs typeface="Times New Roman" panose="02020603050405020304" pitchFamily="18" charset="0"/>
              </a:rPr>
              <a:t> ● </a:t>
            </a:r>
            <a:r>
              <a:rPr lang="en-GB" sz="2800" dirty="0" err="1">
                <a:latin typeface="Times New Roman" panose="02020603050405020304" pitchFamily="18" charset="0"/>
                <a:cs typeface="Times New Roman" panose="02020603050405020304" pitchFamily="18" charset="0"/>
              </a:rPr>
              <a:t>ActionListner</a:t>
            </a:r>
            <a:r>
              <a:rPr lang="en-GB" sz="2800" dirty="0">
                <a:latin typeface="Times New Roman" panose="02020603050405020304" pitchFamily="18" charset="0"/>
                <a:cs typeface="Times New Roman" panose="02020603050405020304" pitchFamily="18" charset="0"/>
              </a:rPr>
              <a:t> ● </a:t>
            </a:r>
            <a:r>
              <a:rPr lang="en-GB" sz="2800" dirty="0" err="1">
                <a:latin typeface="Times New Roman" panose="02020603050405020304" pitchFamily="18" charset="0"/>
                <a:cs typeface="Times New Roman" panose="02020603050405020304" pitchFamily="18" charset="0"/>
              </a:rPr>
              <a:t>KeyListner</a:t>
            </a:r>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4. Design the background template</a:t>
            </a:r>
          </a:p>
          <a:p>
            <a:r>
              <a:rPr lang="en-GB" sz="2800" dirty="0">
                <a:latin typeface="Times New Roman" panose="02020603050405020304" pitchFamily="18" charset="0"/>
                <a:cs typeface="Times New Roman" panose="02020603050405020304" pitchFamily="18" charset="0"/>
              </a:rPr>
              <a:t>5. Implement the code for ball positioning</a:t>
            </a:r>
          </a:p>
          <a:p>
            <a:r>
              <a:rPr lang="en-GB" sz="2800" dirty="0">
                <a:latin typeface="Times New Roman" panose="02020603050405020304" pitchFamily="18" charset="0"/>
                <a:cs typeface="Times New Roman" panose="02020603050405020304" pitchFamily="18" charset="0"/>
              </a:rPr>
              <a:t>6. Implement the code for moving the paddle using </a:t>
            </a:r>
            <a:r>
              <a:rPr lang="en-GB" sz="2800" dirty="0" err="1">
                <a:latin typeface="Times New Roman" panose="02020603050405020304" pitchFamily="18" charset="0"/>
                <a:cs typeface="Times New Roman" panose="02020603050405020304" pitchFamily="18" charset="0"/>
              </a:rPr>
              <a:t>KeyEvent</a:t>
            </a:r>
            <a:r>
              <a:rPr lang="en-GB" sz="2800" dirty="0">
                <a:latin typeface="Times New Roman" panose="02020603050405020304" pitchFamily="18" charset="0"/>
                <a:cs typeface="Times New Roman" panose="02020603050405020304" pitchFamily="18" charset="0"/>
              </a:rPr>
              <a:t> and </a:t>
            </a:r>
            <a:r>
              <a:rPr lang="en-GB" sz="2800" dirty="0" err="1">
                <a:latin typeface="Times New Roman" panose="02020603050405020304" pitchFamily="18" charset="0"/>
                <a:cs typeface="Times New Roman" panose="02020603050405020304" pitchFamily="18" charset="0"/>
              </a:rPr>
              <a:t>ActionEvent</a:t>
            </a:r>
            <a:r>
              <a:rPr lang="en-GB" sz="2800" dirty="0">
                <a:latin typeface="Times New Roman" panose="02020603050405020304" pitchFamily="18" charset="0"/>
                <a:cs typeface="Times New Roman" panose="02020603050405020304" pitchFamily="18" charset="0"/>
              </a:rPr>
              <a:t> </a:t>
            </a: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Congratulations!!! You have successfully designed the gameplay!</a:t>
            </a:r>
            <a:r>
              <a:rPr lang="en-IN"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2331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81C3E5-0ECF-18ED-D900-D78C36DA41DA}"/>
              </a:ext>
            </a:extLst>
          </p:cNvPr>
          <p:cNvPicPr>
            <a:picLocks noChangeAspect="1"/>
          </p:cNvPicPr>
          <p:nvPr/>
        </p:nvPicPr>
        <p:blipFill>
          <a:blip r:embed="rId2"/>
          <a:stretch>
            <a:fillRect/>
          </a:stretch>
        </p:blipFill>
        <p:spPr>
          <a:xfrm>
            <a:off x="46023" y="208547"/>
            <a:ext cx="6176211" cy="6256421"/>
          </a:xfrm>
          <a:prstGeom prst="rect">
            <a:avLst/>
          </a:prstGeom>
        </p:spPr>
      </p:pic>
      <p:pic>
        <p:nvPicPr>
          <p:cNvPr id="5" name="Picture 4">
            <a:extLst>
              <a:ext uri="{FF2B5EF4-FFF2-40B4-BE49-F238E27FC236}">
                <a16:creationId xmlns:a16="http://schemas.microsoft.com/office/drawing/2014/main" id="{93639CB7-1FF4-CE7F-BBB5-7F380EBFC3A5}"/>
              </a:ext>
            </a:extLst>
          </p:cNvPr>
          <p:cNvPicPr>
            <a:picLocks noChangeAspect="1"/>
          </p:cNvPicPr>
          <p:nvPr/>
        </p:nvPicPr>
        <p:blipFill>
          <a:blip r:embed="rId3"/>
          <a:stretch>
            <a:fillRect/>
          </a:stretch>
        </p:blipFill>
        <p:spPr>
          <a:xfrm>
            <a:off x="6222234" y="208547"/>
            <a:ext cx="5761219" cy="6256420"/>
          </a:xfrm>
          <a:prstGeom prst="rect">
            <a:avLst/>
          </a:prstGeom>
        </p:spPr>
      </p:pic>
    </p:spTree>
    <p:extLst>
      <p:ext uri="{BB962C8B-B14F-4D97-AF65-F5344CB8AC3E}">
        <p14:creationId xmlns:p14="http://schemas.microsoft.com/office/powerpoint/2010/main" val="428202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595715-6A77-4A16-462A-1DF5FBDEA77E}"/>
              </a:ext>
            </a:extLst>
          </p:cNvPr>
          <p:cNvSpPr txBox="1"/>
          <p:nvPr/>
        </p:nvSpPr>
        <p:spPr>
          <a:xfrm>
            <a:off x="0" y="176463"/>
            <a:ext cx="12192000" cy="5324535"/>
          </a:xfrm>
          <a:prstGeom prst="rect">
            <a:avLst/>
          </a:prstGeom>
          <a:noFill/>
        </p:spPr>
        <p:txBody>
          <a:bodyPr wrap="square">
            <a:spAutoFit/>
          </a:bodyPr>
          <a:lstStyle/>
          <a:p>
            <a:r>
              <a:rPr lang="en-IN" sz="4400" dirty="0">
                <a:latin typeface="Times New Roman" panose="02020603050405020304" pitchFamily="18" charset="0"/>
                <a:cs typeface="Times New Roman" panose="02020603050405020304" pitchFamily="18" charset="0"/>
              </a:rPr>
              <a:t>Task 5 </a:t>
            </a:r>
          </a:p>
          <a:p>
            <a:r>
              <a:rPr lang="en-GB" sz="3200" dirty="0">
                <a:latin typeface="Times New Roman" panose="02020603050405020304" pitchFamily="18" charset="0"/>
                <a:cs typeface="Times New Roman" panose="02020603050405020304" pitchFamily="18" charset="0"/>
              </a:rPr>
              <a:t>Run the game in the terminal</a:t>
            </a:r>
          </a:p>
          <a:p>
            <a:r>
              <a:rPr lang="en-GB" sz="2800" dirty="0">
                <a:latin typeface="Times New Roman" panose="02020603050405020304" pitchFamily="18" charset="0"/>
                <a:cs typeface="Times New Roman" panose="02020603050405020304" pitchFamily="18" charset="0"/>
              </a:rPr>
              <a:t>Wrap up the code of the game and start it off right away using the terminal directly</a:t>
            </a:r>
            <a:r>
              <a:rPr lang="en-GB" sz="3200" dirty="0">
                <a:latin typeface="Times New Roman" panose="02020603050405020304" pitchFamily="18" charset="0"/>
                <a:cs typeface="Times New Roman" panose="02020603050405020304" pitchFamily="18" charset="0"/>
              </a:rPr>
              <a:t>.</a:t>
            </a:r>
          </a:p>
          <a:p>
            <a:endParaRPr lang="en-GB"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Requirement</a:t>
            </a:r>
            <a:r>
              <a:rPr lang="en-GB" sz="3200" dirty="0">
                <a:latin typeface="Times New Roman" panose="02020603050405020304" pitchFamily="18" charset="0"/>
                <a:cs typeface="Times New Roman" panose="02020603050405020304" pitchFamily="18" charset="0"/>
              </a:rPr>
              <a:t>s</a:t>
            </a:r>
          </a:p>
          <a:p>
            <a:pPr marL="514350" indent="-514350">
              <a:buAutoNum type="arabicPeriod"/>
            </a:pPr>
            <a:r>
              <a:rPr lang="en-GB" sz="2800" dirty="0">
                <a:latin typeface="Times New Roman" panose="02020603050405020304" pitchFamily="18" charset="0"/>
                <a:cs typeface="Times New Roman" panose="02020603050405020304" pitchFamily="18" charset="0"/>
              </a:rPr>
              <a:t>Build the project</a:t>
            </a:r>
          </a:p>
          <a:p>
            <a:r>
              <a:rPr lang="en-GB" sz="2800" dirty="0">
                <a:latin typeface="Times New Roman" panose="02020603050405020304" pitchFamily="18" charset="0"/>
                <a:cs typeface="Times New Roman" panose="02020603050405020304" pitchFamily="18" charset="0"/>
              </a:rPr>
              <a:t>2. Import any dependencies, if left</a:t>
            </a:r>
          </a:p>
          <a:p>
            <a:r>
              <a:rPr lang="en-GB" sz="2800" dirty="0">
                <a:latin typeface="Times New Roman" panose="02020603050405020304" pitchFamily="18" charset="0"/>
                <a:cs typeface="Times New Roman" panose="02020603050405020304" pitchFamily="18" charset="0"/>
              </a:rPr>
              <a:t>3. Run the Main() class</a:t>
            </a:r>
          </a:p>
          <a:p>
            <a:r>
              <a:rPr lang="en-GB" sz="2800" dirty="0">
                <a:latin typeface="Times New Roman" panose="02020603050405020304" pitchFamily="18" charset="0"/>
                <a:cs typeface="Times New Roman" panose="02020603050405020304" pitchFamily="18" charset="0"/>
              </a:rPr>
              <a:t>4. Play the game in the terminal</a:t>
            </a:r>
          </a:p>
          <a:p>
            <a:endParaRPr lang="en-GB" sz="2800" dirty="0">
              <a:latin typeface="Times New Roman" panose="02020603050405020304" pitchFamily="18" charset="0"/>
              <a:cs typeface="Times New Roman" panose="02020603050405020304" pitchFamily="18" charset="0"/>
            </a:endParaRPr>
          </a:p>
          <a:p>
            <a:r>
              <a:rPr lang="en-GB" sz="2800" dirty="0"/>
              <a:t>Congratulations!!! You have successfully started your game!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45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someone@example.com</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3AB88-F461-3C9B-58D2-1E432C74B9EB}"/>
              </a:ext>
            </a:extLst>
          </p:cNvPr>
          <p:cNvSpPr txBox="1"/>
          <p:nvPr/>
        </p:nvSpPr>
        <p:spPr>
          <a:xfrm>
            <a:off x="0" y="0"/>
            <a:ext cx="12192000" cy="5386090"/>
          </a:xfrm>
          <a:prstGeom prst="rect">
            <a:avLst/>
          </a:prstGeom>
          <a:noFill/>
        </p:spPr>
        <p:txBody>
          <a:bodyPr wrap="square">
            <a:spAutoFit/>
          </a:bodyPr>
          <a:lstStyle/>
          <a:p>
            <a:r>
              <a:rPr lang="en-IN" sz="4400" dirty="0">
                <a:latin typeface="Times New Roman" panose="02020603050405020304" pitchFamily="18" charset="0"/>
                <a:cs typeface="Times New Roman" panose="02020603050405020304" pitchFamily="18" charset="0"/>
              </a:rPr>
              <a:t>Overview:</a:t>
            </a:r>
          </a:p>
          <a:p>
            <a:r>
              <a:rPr lang="en-IN" sz="3600" dirty="0">
                <a:latin typeface="Times New Roman" panose="02020603050405020304" pitchFamily="18" charset="0"/>
                <a:cs typeface="Times New Roman" panose="02020603050405020304" pitchFamily="18" charset="0"/>
              </a:rPr>
              <a:t>Objective:</a:t>
            </a:r>
          </a:p>
          <a:p>
            <a:r>
              <a:rPr lang="en-GB" sz="2800" dirty="0"/>
              <a:t>Java is widely used by game development companies and for creating mobile games. And this fact shouldn’t come as much of a surprise, given how versatile the language is and given its rich collection of open-source material. Many of the world’s top mobile games have been developed in Java. Minecraft, Mission Impossible III, and Asphalt 6 are just a few popular names you are probably familiar with. We will be creating a game using new java concepts like AWT, Swing etc.</a:t>
            </a:r>
          </a:p>
          <a:p>
            <a:endParaRPr lang="en-GB" sz="2400" dirty="0"/>
          </a:p>
          <a:p>
            <a:endParaRPr lang="en-IN" sz="4000" dirty="0"/>
          </a:p>
          <a:p>
            <a:r>
              <a:rPr lang="en-GB" sz="3200" dirty="0"/>
              <a:t>.</a:t>
            </a:r>
            <a:endParaRPr lang="en-IN" sz="3200" dirty="0"/>
          </a:p>
        </p:txBody>
      </p:sp>
    </p:spTree>
    <p:extLst>
      <p:ext uri="{BB962C8B-B14F-4D97-AF65-F5344CB8AC3E}">
        <p14:creationId xmlns:p14="http://schemas.microsoft.com/office/powerpoint/2010/main" val="84054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4F1943-D7DA-90B9-6FA3-F4838154A122}"/>
              </a:ext>
            </a:extLst>
          </p:cNvPr>
          <p:cNvSpPr txBox="1"/>
          <p:nvPr/>
        </p:nvSpPr>
        <p:spPr>
          <a:xfrm>
            <a:off x="0" y="0"/>
            <a:ext cx="12192000" cy="6863417"/>
          </a:xfrm>
          <a:prstGeom prst="rect">
            <a:avLst/>
          </a:prstGeom>
          <a:noFill/>
        </p:spPr>
        <p:txBody>
          <a:bodyPr wrap="square">
            <a:spAutoFit/>
          </a:bodyPr>
          <a:lstStyle/>
          <a:p>
            <a:r>
              <a:rPr lang="en-IN" sz="4800" dirty="0">
                <a:latin typeface="Times New Roman" panose="02020603050405020304" pitchFamily="18" charset="0"/>
                <a:cs typeface="Times New Roman" panose="02020603050405020304" pitchFamily="18" charset="0"/>
              </a:rPr>
              <a:t>Project</a:t>
            </a:r>
            <a:r>
              <a:rPr lang="en-IN" dirty="0"/>
              <a:t>  </a:t>
            </a:r>
            <a:r>
              <a:rPr lang="en-IN" sz="4800" dirty="0">
                <a:latin typeface="Times New Roman" panose="02020603050405020304" pitchFamily="18" charset="0"/>
                <a:cs typeface="Times New Roman" panose="02020603050405020304" pitchFamily="18" charset="0"/>
              </a:rPr>
              <a:t>Context:</a:t>
            </a:r>
          </a:p>
          <a:p>
            <a:r>
              <a:rPr lang="en-GB" sz="2800" dirty="0"/>
              <a:t>Breakout Ball game is a widely used game which was developed in the 1970s. In Breakout, a layer of bricks lines the top third of the screen and the goal is to destroy them all. A ball moves straight around the screen, bouncing off the top and two sides of the screen. When a brick is hit, the ball bounces back and the brick is destroyed. The player loses a turn when the ball touches the bottom of the screen; to prevent this from happening, the player has a horizontally movable paddle to bounce the ball upward, keeping it in play. The player uses the platform to keep the ball running. The goal is to break the bricks without missing the ball with your platform. The project makes use of Java swing, OOPS concepts and much more.</a:t>
            </a:r>
          </a:p>
          <a:p>
            <a:endParaRPr lang="en-GB" sz="2800" dirty="0"/>
          </a:p>
          <a:p>
            <a:r>
              <a:rPr lang="en-GB" sz="2800" dirty="0"/>
              <a:t>Here, you will use new java concepts of beginner level (AWT, Swing, </a:t>
            </a:r>
            <a:r>
              <a:rPr lang="en-GB" sz="2800" dirty="0" err="1"/>
              <a:t>JFrame</a:t>
            </a:r>
            <a:r>
              <a:rPr lang="en-GB" sz="2800" dirty="0"/>
              <a:t>, </a:t>
            </a:r>
            <a:r>
              <a:rPr lang="en-GB" sz="2800" dirty="0" err="1"/>
              <a:t>JPanel</a:t>
            </a:r>
            <a:r>
              <a:rPr lang="en-GB" sz="2800" dirty="0"/>
              <a:t> etc). This game is not meant to be the next most sold game but just a platform from which to learn and maybe inspire someone to be the next most successful developer in the world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143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F0AD1-9353-8B8B-7026-600B5DF95D71}"/>
              </a:ext>
            </a:extLst>
          </p:cNvPr>
          <p:cNvSpPr txBox="1"/>
          <p:nvPr/>
        </p:nvSpPr>
        <p:spPr>
          <a:xfrm>
            <a:off x="0" y="0"/>
            <a:ext cx="12192000" cy="1477328"/>
          </a:xfrm>
          <a:prstGeom prst="rect">
            <a:avLst/>
          </a:prstGeom>
          <a:noFill/>
        </p:spPr>
        <p:txBody>
          <a:bodyPr wrap="square">
            <a:spAutoFit/>
          </a:bodyPr>
          <a:lstStyle/>
          <a:p>
            <a:r>
              <a:rPr lang="en-GB" sz="3600" dirty="0">
                <a:latin typeface="Times New Roman" panose="02020603050405020304" pitchFamily="18" charset="0"/>
                <a:cs typeface="Times New Roman" panose="02020603050405020304" pitchFamily="18" charset="0"/>
              </a:rPr>
              <a:t>An instance of the game in action:</a:t>
            </a:r>
          </a:p>
          <a:p>
            <a:endParaRPr lang="en-GB" sz="36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0447601E-872D-7CE1-311C-0AD2B8E5DF4C}"/>
              </a:ext>
            </a:extLst>
          </p:cNvPr>
          <p:cNvPicPr>
            <a:picLocks noChangeAspect="1"/>
          </p:cNvPicPr>
          <p:nvPr/>
        </p:nvPicPr>
        <p:blipFill>
          <a:blip r:embed="rId2"/>
          <a:stretch>
            <a:fillRect/>
          </a:stretch>
        </p:blipFill>
        <p:spPr>
          <a:xfrm>
            <a:off x="1636295" y="625642"/>
            <a:ext cx="7732294" cy="5983705"/>
          </a:xfrm>
          <a:prstGeom prst="rect">
            <a:avLst/>
          </a:prstGeom>
        </p:spPr>
      </p:pic>
    </p:spTree>
    <p:extLst>
      <p:ext uri="{BB962C8B-B14F-4D97-AF65-F5344CB8AC3E}">
        <p14:creationId xmlns:p14="http://schemas.microsoft.com/office/powerpoint/2010/main" val="102549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276F95-3D48-77F9-1FE7-B2C0985D1087}"/>
              </a:ext>
            </a:extLst>
          </p:cNvPr>
          <p:cNvSpPr txBox="1"/>
          <p:nvPr/>
        </p:nvSpPr>
        <p:spPr>
          <a:xfrm>
            <a:off x="0" y="0"/>
            <a:ext cx="12192000" cy="3724096"/>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Project </a:t>
            </a:r>
            <a:r>
              <a:rPr lang="en-IN" dirty="0"/>
              <a:t> </a:t>
            </a:r>
            <a:r>
              <a:rPr lang="en-IN" sz="4000" dirty="0">
                <a:latin typeface="Times New Roman" panose="02020603050405020304" pitchFamily="18" charset="0"/>
                <a:cs typeface="Times New Roman" panose="02020603050405020304" pitchFamily="18" charset="0"/>
              </a:rPr>
              <a:t>Stages:</a:t>
            </a:r>
          </a:p>
          <a:p>
            <a:r>
              <a:rPr lang="en-GB" sz="2800" dirty="0"/>
              <a:t>The product Architecture can be divided into 5 stages as follows:</a:t>
            </a:r>
          </a:p>
          <a:p>
            <a:r>
              <a:rPr lang="en-GB" sz="2800" dirty="0"/>
              <a:t>1. Create a Java project using Command Line App. </a:t>
            </a:r>
          </a:p>
          <a:p>
            <a:r>
              <a:rPr lang="en-GB" sz="2800" dirty="0"/>
              <a:t>2. Design the project structure.</a:t>
            </a:r>
          </a:p>
          <a:p>
            <a:r>
              <a:rPr lang="en-GB" sz="2800" dirty="0"/>
              <a:t>3. Once the project is set, design the window terminal frame.</a:t>
            </a:r>
          </a:p>
          <a:p>
            <a:r>
              <a:rPr lang="en-GB" sz="2800" dirty="0"/>
              <a:t>4. Design the entire background by setting the dimensions, colour, focus and object count.</a:t>
            </a:r>
          </a:p>
          <a:p>
            <a:r>
              <a:rPr lang="en-GB" sz="2800" dirty="0"/>
              <a:t>5. Implement the actions of the keys and the objects.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65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1F1A6-83BD-9D63-FFF8-2E2868149039}"/>
              </a:ext>
            </a:extLst>
          </p:cNvPr>
          <p:cNvSpPr txBox="1"/>
          <p:nvPr/>
        </p:nvSpPr>
        <p:spPr>
          <a:xfrm>
            <a:off x="0" y="0"/>
            <a:ext cx="12192000" cy="1323439"/>
          </a:xfrm>
          <a:prstGeom prst="rect">
            <a:avLst/>
          </a:prstGeom>
          <a:noFill/>
        </p:spPr>
        <p:txBody>
          <a:bodyPr wrap="square">
            <a:spAutoFit/>
          </a:bodyPr>
          <a:lstStyle/>
          <a:p>
            <a:r>
              <a:rPr lang="en-GB" sz="4000" dirty="0">
                <a:latin typeface="Times New Roman" panose="02020603050405020304" pitchFamily="18" charset="0"/>
                <a:cs typeface="Times New Roman" panose="02020603050405020304" pitchFamily="18" charset="0"/>
              </a:rPr>
              <a:t>Breakout Ball game architecture diagram:</a:t>
            </a:r>
          </a:p>
          <a:p>
            <a:r>
              <a:rPr lang="en-GB" sz="4000"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BD9A1E-618B-24A6-A55C-6BA73B5DCFA1}"/>
              </a:ext>
            </a:extLst>
          </p:cNvPr>
          <p:cNvPicPr>
            <a:picLocks noChangeAspect="1"/>
          </p:cNvPicPr>
          <p:nvPr/>
        </p:nvPicPr>
        <p:blipFill>
          <a:blip r:embed="rId2"/>
          <a:stretch>
            <a:fillRect/>
          </a:stretch>
        </p:blipFill>
        <p:spPr>
          <a:xfrm>
            <a:off x="304799" y="914400"/>
            <a:ext cx="9224212" cy="5710989"/>
          </a:xfrm>
          <a:prstGeom prst="rect">
            <a:avLst/>
          </a:prstGeom>
        </p:spPr>
      </p:pic>
    </p:spTree>
    <p:extLst>
      <p:ext uri="{BB962C8B-B14F-4D97-AF65-F5344CB8AC3E}">
        <p14:creationId xmlns:p14="http://schemas.microsoft.com/office/powerpoint/2010/main" val="1068089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0446EF-89AF-3563-BE50-28BAD382210C}"/>
              </a:ext>
            </a:extLst>
          </p:cNvPr>
          <p:cNvSpPr txBox="1"/>
          <p:nvPr/>
        </p:nvSpPr>
        <p:spPr>
          <a:xfrm>
            <a:off x="48126" y="-16042"/>
            <a:ext cx="12143874" cy="6863417"/>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High-Level Approach:</a:t>
            </a:r>
          </a:p>
          <a:p>
            <a:pPr marL="514350" indent="-514350">
              <a:buAutoNum type="arabicPeriod"/>
            </a:pPr>
            <a:r>
              <a:rPr lang="en-GB" sz="3200" dirty="0"/>
              <a:t>Design the window where the game needs to be framed.</a:t>
            </a:r>
          </a:p>
          <a:p>
            <a:r>
              <a:rPr lang="en-GB" sz="3200" dirty="0"/>
              <a:t>2. Design the entire gameplay (background, bricks, ball, paddle).</a:t>
            </a:r>
          </a:p>
          <a:p>
            <a:r>
              <a:rPr lang="en-GB" sz="3200" dirty="0"/>
              <a:t>3. Implement the actions of the keys (to move the paddle sideways).</a:t>
            </a:r>
          </a:p>
          <a:p>
            <a:r>
              <a:rPr lang="en-GB" sz="3200" dirty="0"/>
              <a:t>4. Implement the action performed by the ball on the bricks and paddle</a:t>
            </a:r>
          </a:p>
          <a:p>
            <a:endParaRPr lang="en-IN" sz="4000" dirty="0"/>
          </a:p>
          <a:p>
            <a:r>
              <a:rPr lang="en-IN" sz="4000" dirty="0"/>
              <a:t>Primary goals:</a:t>
            </a:r>
          </a:p>
          <a:p>
            <a:pPr marL="514350" indent="-514350">
              <a:buAutoNum type="arabicPeriod"/>
            </a:pPr>
            <a:r>
              <a:rPr lang="en-GB" sz="3200" dirty="0"/>
              <a:t>The player should be able to start the game in the terminal by pressing the ENTER key.</a:t>
            </a:r>
          </a:p>
          <a:p>
            <a:pPr marL="514350" indent="-514350">
              <a:buAutoNum type="arabicPeriod"/>
            </a:pPr>
            <a:r>
              <a:rPr lang="en-GB" sz="3200" dirty="0"/>
              <a:t>The player should be able to move the paddle sideways using the Leftwards and the Rightwards Arrow on the keyboard.</a:t>
            </a:r>
          </a:p>
          <a:p>
            <a:r>
              <a:rPr lang="en-GB" sz="3200" dirty="0"/>
              <a:t>3. Once the player loses the ball, i.e. when the ball touches the bottom                   of the screen, the game ends.</a:t>
            </a:r>
            <a:r>
              <a:rPr lang="en-IN"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8872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968B6B-5CD2-1C89-4333-B5BC7976F00C}"/>
              </a:ext>
            </a:extLst>
          </p:cNvPr>
          <p:cNvSpPr txBox="1"/>
          <p:nvPr/>
        </p:nvSpPr>
        <p:spPr>
          <a:xfrm>
            <a:off x="0" y="0"/>
            <a:ext cx="12192000" cy="2554545"/>
          </a:xfrm>
          <a:prstGeom prst="rect">
            <a:avLst/>
          </a:prstGeom>
          <a:noFill/>
        </p:spPr>
        <p:txBody>
          <a:bodyPr wrap="square">
            <a:spAutoFit/>
          </a:bodyPr>
          <a:lstStyle/>
          <a:p>
            <a:r>
              <a:rPr lang="en-GB" sz="3200" dirty="0">
                <a:latin typeface="Times New Roman" panose="02020603050405020304" pitchFamily="18" charset="0"/>
                <a:cs typeface="Times New Roman" panose="02020603050405020304" pitchFamily="18" charset="0"/>
              </a:rPr>
              <a:t>4. Breaking each brick should provide the player a certain number of points. Let's say each brick contains 5 points, if a player breaks 10 such bricks, he gets 50 points.</a:t>
            </a:r>
          </a:p>
          <a:p>
            <a:r>
              <a:rPr lang="en-GB" sz="3200" dirty="0">
                <a:latin typeface="Times New Roman" panose="02020603050405020304" pitchFamily="18" charset="0"/>
                <a:cs typeface="Times New Roman" panose="02020603050405020304" pitchFamily="18" charset="0"/>
              </a:rPr>
              <a:t>5. Once the game ends, the terminal will present the final score of the player and give him the option to restart the game again.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19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650463-61C6-D8F9-E6B6-13D2233BF2AC}"/>
              </a:ext>
            </a:extLst>
          </p:cNvPr>
          <p:cNvSpPr txBox="1"/>
          <p:nvPr/>
        </p:nvSpPr>
        <p:spPr>
          <a:xfrm>
            <a:off x="0" y="0"/>
            <a:ext cx="12192000" cy="5632311"/>
          </a:xfrm>
          <a:prstGeom prst="rect">
            <a:avLst/>
          </a:prstGeom>
          <a:noFill/>
        </p:spPr>
        <p:txBody>
          <a:bodyPr wrap="square">
            <a:spAutoFit/>
          </a:bodyPr>
          <a:lstStyle/>
          <a:p>
            <a:r>
              <a:rPr lang="en-IN" sz="4400" dirty="0">
                <a:latin typeface="Times New Roman" panose="02020603050405020304" pitchFamily="18" charset="0"/>
                <a:cs typeface="Times New Roman" panose="02020603050405020304" pitchFamily="18" charset="0"/>
              </a:rPr>
              <a:t>Task 1:</a:t>
            </a:r>
          </a:p>
          <a:p>
            <a:r>
              <a:rPr lang="en-GB" sz="3600" dirty="0"/>
              <a:t>Setting up the development environment:</a:t>
            </a:r>
          </a:p>
          <a:p>
            <a:r>
              <a:rPr lang="en-GB" sz="2800" dirty="0"/>
              <a:t>First you need to set up the development environment for the Java GUI project. For this, you need to install Java 8 or higher. Additionally you need a code-editor or IDE to write the code.</a:t>
            </a:r>
          </a:p>
          <a:p>
            <a:r>
              <a:rPr lang="en-IN" sz="3600" dirty="0">
                <a:latin typeface="Times New Roman" panose="02020603050405020304" pitchFamily="18" charset="0"/>
                <a:cs typeface="Times New Roman" panose="02020603050405020304" pitchFamily="18" charset="0"/>
              </a:rPr>
              <a:t>Requirements:</a:t>
            </a:r>
          </a:p>
          <a:p>
            <a:pPr marL="514350" indent="-514350">
              <a:buAutoNum type="arabicPeriod"/>
            </a:pPr>
            <a:r>
              <a:rPr lang="en-GB" sz="3200" dirty="0">
                <a:latin typeface="Times New Roman" panose="02020603050405020304" pitchFamily="18" charset="0"/>
                <a:cs typeface="Times New Roman" panose="02020603050405020304" pitchFamily="18" charset="0"/>
              </a:rPr>
              <a:t>Install Java (JDK 1.8)</a:t>
            </a:r>
          </a:p>
          <a:p>
            <a:r>
              <a:rPr lang="en-GB" sz="3200" dirty="0">
                <a:latin typeface="Times New Roman" panose="02020603050405020304" pitchFamily="18" charset="0"/>
                <a:cs typeface="Times New Roman" panose="02020603050405020304" pitchFamily="18" charset="0"/>
              </a:rPr>
              <a:t>2. Install any IDE- IntelliJ (Community edition) or Eclipse or VS Code</a:t>
            </a:r>
          </a:p>
          <a:p>
            <a:r>
              <a:rPr lang="en-GB" sz="3200" dirty="0">
                <a:latin typeface="Times New Roman" panose="02020603050405020304" pitchFamily="18" charset="0"/>
                <a:cs typeface="Times New Roman" panose="02020603050405020304" pitchFamily="18" charset="0"/>
              </a:rPr>
              <a:t>3. Do the environment setup for Java on your local machine</a:t>
            </a:r>
          </a:p>
          <a:p>
            <a:r>
              <a:rPr lang="en-GB" sz="3200" dirty="0">
                <a:latin typeface="Times New Roman" panose="02020603050405020304" pitchFamily="18" charset="0"/>
                <a:cs typeface="Times New Roman" panose="02020603050405020304" pitchFamily="18" charset="0"/>
              </a:rPr>
              <a:t>4. Create a Java project using Command Line App as the template</a:t>
            </a:r>
          </a:p>
          <a:p>
            <a:r>
              <a:rPr lang="en-GB" sz="3200" dirty="0">
                <a:latin typeface="Times New Roman" panose="02020603050405020304" pitchFamily="18" charset="0"/>
                <a:cs typeface="Times New Roman" panose="02020603050405020304" pitchFamily="18" charset="0"/>
              </a:rPr>
              <a:t>5. Provide the project name and the base package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672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144</TotalTime>
  <Words>1069</Words>
  <Application>Microsoft Office PowerPoint</Application>
  <PresentationFormat>Widescreen</PresentationFormat>
  <Paragraphs>86</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Breakout Ball Game</dc:title>
  <dc:creator>JAYA</dc:creator>
  <cp:lastModifiedBy>Dasari</cp:lastModifiedBy>
  <cp:revision>2</cp:revision>
  <dcterms:created xsi:type="dcterms:W3CDTF">2023-04-20T14:09:25Z</dcterms:created>
  <dcterms:modified xsi:type="dcterms:W3CDTF">2023-04-26T06:07:57Z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