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8"/>
  </p:notesMasterIdLst>
  <p:sldIdLst>
    <p:sldId id="256" r:id="rId2"/>
    <p:sldId id="257" r:id="rId3"/>
    <p:sldId id="258" r:id="rId4"/>
    <p:sldId id="259" r:id="rId5"/>
    <p:sldId id="260" r:id="rId6"/>
    <p:sldId id="273" r:id="rId7"/>
    <p:sldId id="262" r:id="rId8"/>
    <p:sldId id="263" r:id="rId9"/>
    <p:sldId id="264" r:id="rId10"/>
    <p:sldId id="266" r:id="rId11"/>
    <p:sldId id="272" r:id="rId12"/>
    <p:sldId id="267" r:id="rId13"/>
    <p:sldId id="268" r:id="rId14"/>
    <p:sldId id="269" r:id="rId15"/>
    <p:sldId id="270" r:id="rId16"/>
    <p:sldId id="271" r:id="rId17"/>
  </p:sldIdLst>
  <p:sldSz cx="9144000" cy="5143500" type="screen16x9"/>
  <p:notesSz cx="6858000" cy="9144000"/>
  <p:embeddedFontLst>
    <p:embeddedFont>
      <p:font typeface="Poppins Light" panose="000004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753010-B97E-23A7-4077-843CA9258896}" name="Jayanth Venati" initials="JV" userId="58280edf9b2cd11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077E8-1408-4BF6-B449-F812CDE65475}" v="1" dt="2023-12-01T09:08:12.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3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h Venati" userId="58280edf9b2cd116" providerId="LiveId" clId="{756077E8-1408-4BF6-B449-F812CDE65475}"/>
    <pc:docChg chg="undo redo custSel modSld sldOrd">
      <pc:chgData name="Jayanth Venati" userId="58280edf9b2cd116" providerId="LiveId" clId="{756077E8-1408-4BF6-B449-F812CDE65475}" dt="2023-12-01T09:10:00.071" v="30"/>
      <pc:docMkLst>
        <pc:docMk/>
      </pc:docMkLst>
      <pc:sldChg chg="modSp mod">
        <pc:chgData name="Jayanth Venati" userId="58280edf9b2cd116" providerId="LiveId" clId="{756077E8-1408-4BF6-B449-F812CDE65475}" dt="2023-12-01T09:07:42.886" v="0" actId="1076"/>
        <pc:sldMkLst>
          <pc:docMk/>
          <pc:sldMk cId="0" sldId="258"/>
        </pc:sldMkLst>
        <pc:spChg chg="mod">
          <ac:chgData name="Jayanth Venati" userId="58280edf9b2cd116" providerId="LiveId" clId="{756077E8-1408-4BF6-B449-F812CDE65475}" dt="2023-12-01T09:07:42.886" v="0" actId="1076"/>
          <ac:spMkLst>
            <pc:docMk/>
            <pc:sldMk cId="0" sldId="258"/>
            <ac:spMk id="80" creationId="{00000000-0000-0000-0000-000000000000}"/>
          </ac:spMkLst>
        </pc:spChg>
      </pc:sldChg>
      <pc:sldChg chg="modSp mod">
        <pc:chgData name="Jayanth Venati" userId="58280edf9b2cd116" providerId="LiveId" clId="{756077E8-1408-4BF6-B449-F812CDE65475}" dt="2023-12-01T09:09:11.613" v="28" actId="20577"/>
        <pc:sldMkLst>
          <pc:docMk/>
          <pc:sldMk cId="0" sldId="260"/>
        </pc:sldMkLst>
        <pc:spChg chg="mod">
          <ac:chgData name="Jayanth Venati" userId="58280edf9b2cd116" providerId="LiveId" clId="{756077E8-1408-4BF6-B449-F812CDE65475}" dt="2023-12-01T09:09:11.613" v="28" actId="20577"/>
          <ac:spMkLst>
            <pc:docMk/>
            <pc:sldMk cId="0" sldId="260"/>
            <ac:spMk id="105" creationId="{00000000-0000-0000-0000-000000000000}"/>
          </ac:spMkLst>
        </pc:spChg>
        <pc:picChg chg="mod">
          <ac:chgData name="Jayanth Venati" userId="58280edf9b2cd116" providerId="LiveId" clId="{756077E8-1408-4BF6-B449-F812CDE65475}" dt="2023-12-01T09:08:12.570" v="4" actId="1076"/>
          <ac:picMkLst>
            <pc:docMk/>
            <pc:sldMk cId="0" sldId="260"/>
            <ac:picMk id="5" creationId="{9894C198-C703-9E02-0EF4-9B5E942BDDD7}"/>
          </ac:picMkLst>
        </pc:picChg>
      </pc:sldChg>
      <pc:sldChg chg="ord">
        <pc:chgData name="Jayanth Venati" userId="58280edf9b2cd116" providerId="LiveId" clId="{756077E8-1408-4BF6-B449-F812CDE65475}" dt="2023-12-01T09:10:00.071" v="30"/>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0"/>
              </a:spcBef>
              <a:spcAft>
                <a:spcPts val="0"/>
              </a:spcAft>
              <a:buClr>
                <a:schemeClr val="dk1"/>
              </a:buClr>
              <a:buSzPts val="1400"/>
              <a:buChar char="○"/>
              <a:defRPr>
                <a:solidFill>
                  <a:schemeClr val="dk1"/>
                </a:solidFill>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F4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hyperlink" Target="https://www.python.org/" TargetMode="Externa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49"/>
        <p:cNvGrpSpPr/>
        <p:nvPr/>
      </p:nvGrpSpPr>
      <p:grpSpPr>
        <a:xfrm>
          <a:off x="0" y="0"/>
          <a:ext cx="0" cy="0"/>
          <a:chOff x="0" y="0"/>
          <a:chExt cx="0" cy="0"/>
        </a:xfrm>
      </p:grpSpPr>
      <p:sp>
        <p:nvSpPr>
          <p:cNvPr id="50" name="Google Shape;50;p12"/>
          <p:cNvSpPr/>
          <p:nvPr/>
        </p:nvSpPr>
        <p:spPr>
          <a:xfrm>
            <a:off x="0" y="78468"/>
            <a:ext cx="9144000" cy="5139965"/>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 name="Google Shape;51;p12"/>
          <p:cNvSpPr/>
          <p:nvPr/>
        </p:nvSpPr>
        <p:spPr>
          <a:xfrm>
            <a:off x="8198039" y="1416"/>
            <a:ext cx="945961" cy="923299"/>
          </a:xfrm>
          <a:prstGeom prst="rect">
            <a:avLst/>
          </a:prstGeom>
          <a:solidFill>
            <a:schemeClr val="dk1"/>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2" name="Google Shape;52;p12"/>
          <p:cNvSpPr txBox="1"/>
          <p:nvPr/>
        </p:nvSpPr>
        <p:spPr>
          <a:xfrm>
            <a:off x="801100" y="484251"/>
            <a:ext cx="6880266"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CA" sz="2400" b="1" i="0" strike="noStrike" cap="none" dirty="0">
                <a:solidFill>
                  <a:schemeClr val="tx1"/>
                </a:solidFill>
                <a:latin typeface="Times New Roman" panose="02020603050405020304" pitchFamily="18" charset="0"/>
                <a:cs typeface="Times New Roman" panose="02020603050405020304" pitchFamily="18" charset="0"/>
                <a:sym typeface="Arial"/>
              </a:rPr>
              <a:t> </a:t>
            </a:r>
            <a:r>
              <a:rPr lang="en-CA" sz="2400" b="1" dirty="0">
                <a:solidFill>
                  <a:schemeClr val="tx1"/>
                </a:solidFill>
                <a:latin typeface="Times New Roman" panose="02020603050405020304" pitchFamily="18" charset="0"/>
                <a:cs typeface="Times New Roman" panose="02020603050405020304" pitchFamily="18" charset="0"/>
              </a:rPr>
              <a:t>Random Story Generator For Kids Using Python</a:t>
            </a:r>
            <a:endParaRPr sz="2400" b="1" i="0"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53" name="Google Shape;53;p12"/>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54" name="Google Shape;54;p12"/>
          <p:cNvPicPr preferRelativeResize="0"/>
          <p:nvPr/>
        </p:nvPicPr>
        <p:blipFill rotWithShape="1">
          <a:blip r:embed="rId4">
            <a:alphaModFix/>
          </a:blip>
          <a:srcRect/>
          <a:stretch/>
        </p:blipFill>
        <p:spPr>
          <a:xfrm>
            <a:off x="8323903" y="78468"/>
            <a:ext cx="694231" cy="769193"/>
          </a:xfrm>
          <a:prstGeom prst="rect">
            <a:avLst/>
          </a:prstGeom>
          <a:noFill/>
          <a:ln>
            <a:noFill/>
          </a:ln>
        </p:spPr>
      </p:pic>
      <p:sp>
        <p:nvSpPr>
          <p:cNvPr id="55" name="Google Shape;55;p12"/>
          <p:cNvSpPr txBox="1"/>
          <p:nvPr/>
        </p:nvSpPr>
        <p:spPr>
          <a:xfrm>
            <a:off x="1462847" y="43137"/>
            <a:ext cx="5952300"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CSA0811 -Python Programming- Slot D </a:t>
            </a:r>
            <a:endParaRPr sz="2000" b="1" i="0" u="none" strike="noStrike" cap="none" dirty="0">
              <a:solidFill>
                <a:schemeClr val="dk1"/>
              </a:solidFill>
              <a:latin typeface="Times New Roman"/>
              <a:ea typeface="Times New Roman"/>
              <a:cs typeface="Times New Roman"/>
              <a:sym typeface="Times New Roman"/>
            </a:endParaRPr>
          </a:p>
        </p:txBody>
      </p:sp>
      <p:sp>
        <p:nvSpPr>
          <p:cNvPr id="56" name="Google Shape;56;p12"/>
          <p:cNvSpPr txBox="1"/>
          <p:nvPr/>
        </p:nvSpPr>
        <p:spPr>
          <a:xfrm>
            <a:off x="0" y="3203106"/>
            <a:ext cx="9144000"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Guided By,</a:t>
            </a:r>
            <a:r>
              <a:rPr lang="en-US" sz="1800" b="0" i="0" u="none" strike="noStrike" cap="none"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Project  By,</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T. Vincent </a:t>
            </a:r>
            <a:r>
              <a:rPr lang="en-US" sz="1800" b="0" i="0" u="none" strike="noStrike" cap="none" dirty="0" err="1">
                <a:solidFill>
                  <a:schemeClr val="dk1"/>
                </a:solidFill>
                <a:latin typeface="Times New Roman"/>
                <a:ea typeface="Times New Roman"/>
                <a:cs typeface="Times New Roman"/>
                <a:sym typeface="Times New Roman"/>
              </a:rPr>
              <a:t>Gnanaraj</a:t>
            </a:r>
            <a:r>
              <a:rPr lang="en-US" sz="1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G.</a:t>
            </a:r>
            <a:r>
              <a:rPr lang="en-US" sz="1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Hemanth </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u="none" strike="noStrike" cap="none" dirty="0">
                <a:solidFill>
                  <a:schemeClr val="dk1"/>
                </a:solidFill>
                <a:latin typeface="Times New Roman"/>
                <a:ea typeface="Times New Roman"/>
                <a:cs typeface="Times New Roman"/>
                <a:sym typeface="Times New Roman"/>
              </a:rPr>
              <a:t>(Course Faculty)                                                                            (192224095)</a:t>
            </a:r>
            <a:endParaRPr sz="1800" b="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Python Programming </a:t>
            </a:r>
            <a:r>
              <a:rPr lang="en-US" sz="1800" b="1"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AI&amp;DS</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SSE, SIMATS</a:t>
            </a:r>
            <a:r>
              <a:rPr lang="en-US" sz="18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a:solidFill>
                  <a:schemeClr val="dk1"/>
                </a:solidFill>
                <a:latin typeface="Times New Roman"/>
                <a:ea typeface="Times New Roman"/>
                <a:cs typeface="Times New Roman"/>
                <a:sym typeface="Times New Roman"/>
              </a:rPr>
              <a:t>SSE, SIMATS</a:t>
            </a:r>
            <a:endParaRPr sz="1800" b="0" i="0" u="none" strike="noStrike" cap="none" dirty="0">
              <a:solidFill>
                <a:schemeClr val="dk1"/>
              </a:solidFill>
              <a:latin typeface="Arial"/>
              <a:ea typeface="Arial"/>
              <a:cs typeface="Arial"/>
              <a:sym typeface="Arial"/>
            </a:endParaRPr>
          </a:p>
        </p:txBody>
      </p:sp>
      <p:pic>
        <p:nvPicPr>
          <p:cNvPr id="1026" name="Picture 2">
            <a:extLst>
              <a:ext uri="{FF2B5EF4-FFF2-40B4-BE49-F238E27FC236}">
                <a16:creationId xmlns:a16="http://schemas.microsoft.com/office/drawing/2014/main" id="{957DBBDB-6F9D-78B5-C576-39DAB44909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337859"/>
            <a:ext cx="4883150" cy="17902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83"/>
        <p:cNvGrpSpPr/>
        <p:nvPr/>
      </p:nvGrpSpPr>
      <p:grpSpPr>
        <a:xfrm>
          <a:off x="0" y="0"/>
          <a:ext cx="0" cy="0"/>
          <a:chOff x="0" y="0"/>
          <a:chExt cx="0" cy="0"/>
        </a:xfrm>
      </p:grpSpPr>
      <p:sp>
        <p:nvSpPr>
          <p:cNvPr id="184" name="Google Shape;184;p22"/>
          <p:cNvSpPr/>
          <p:nvPr/>
        </p:nvSpPr>
        <p:spPr>
          <a:xfrm>
            <a:off x="-76669" y="0"/>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a:t>
            </a:r>
            <a:endParaRPr sz="1400" b="0" i="0" u="none" strike="noStrike" cap="none" dirty="0">
              <a:solidFill>
                <a:schemeClr val="lt1"/>
              </a:solidFill>
              <a:latin typeface="Arial"/>
              <a:ea typeface="Arial"/>
              <a:cs typeface="Arial"/>
              <a:sym typeface="Arial"/>
            </a:endParaRPr>
          </a:p>
        </p:txBody>
      </p:sp>
      <p:sp>
        <p:nvSpPr>
          <p:cNvPr id="185" name="Google Shape;185;p22"/>
          <p:cNvSpPr txBox="1"/>
          <p:nvPr/>
        </p:nvSpPr>
        <p:spPr>
          <a:xfrm>
            <a:off x="3252257" y="239469"/>
            <a:ext cx="2639485"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Implementation</a:t>
            </a:r>
            <a:endParaRPr sz="1800" b="0" i="0" u="none" strike="noStrike" cap="none" dirty="0">
              <a:solidFill>
                <a:schemeClr val="dk1"/>
              </a:solidFill>
              <a:latin typeface="Arial"/>
              <a:ea typeface="Arial"/>
              <a:cs typeface="Arial"/>
              <a:sym typeface="Arial"/>
            </a:endParaRPr>
          </a:p>
        </p:txBody>
      </p:sp>
      <p:pic>
        <p:nvPicPr>
          <p:cNvPr id="186" name="Google Shape;186;p22"/>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189" name="Google Shape;189;p22"/>
          <p:cNvPicPr preferRelativeResize="0"/>
          <p:nvPr/>
        </p:nvPicPr>
        <p:blipFill rotWithShape="1">
          <a:blip r:embed="rId4">
            <a:alphaModFix/>
          </a:blip>
          <a:srcRect/>
          <a:stretch/>
        </p:blipFill>
        <p:spPr>
          <a:xfrm>
            <a:off x="8327065" y="-14103"/>
            <a:ext cx="816935" cy="804742"/>
          </a:xfrm>
          <a:prstGeom prst="rect">
            <a:avLst/>
          </a:prstGeom>
          <a:noFill/>
          <a:ln>
            <a:noFill/>
          </a:ln>
        </p:spPr>
      </p:pic>
      <p:sp>
        <p:nvSpPr>
          <p:cNvPr id="3" name="TextBox 2">
            <a:extLst>
              <a:ext uri="{FF2B5EF4-FFF2-40B4-BE49-F238E27FC236}">
                <a16:creationId xmlns:a16="http://schemas.microsoft.com/office/drawing/2014/main" id="{48B40BC0-AC3B-893F-6541-493580365596}"/>
              </a:ext>
            </a:extLst>
          </p:cNvPr>
          <p:cNvSpPr txBox="1"/>
          <p:nvPr/>
        </p:nvSpPr>
        <p:spPr>
          <a:xfrm>
            <a:off x="1337224" y="803389"/>
            <a:ext cx="6692995" cy="7417415"/>
          </a:xfrm>
          <a:prstGeom prst="rect">
            <a:avLst/>
          </a:prstGeom>
          <a:noFill/>
        </p:spPr>
        <p:txBody>
          <a:bodyPr wrap="square">
            <a:spAutoFit/>
          </a:bodyPr>
          <a:lstStyle/>
          <a:p>
            <a:pPr marL="285750" indent="-285750">
              <a:buFont typeface="Wingdings" panose="05000000000000000000" pitchFamily="2" charset="2"/>
              <a:buChar char="§"/>
            </a:pPr>
            <a:r>
              <a:rPr lang="en-CA" b="1" dirty="0">
                <a:solidFill>
                  <a:schemeClr val="tx1"/>
                </a:solidFill>
                <a:highlight>
                  <a:srgbClr val="800080"/>
                </a:highlight>
                <a:latin typeface="Times New Roman" panose="02020603050405020304" pitchFamily="18" charset="0"/>
                <a:cs typeface="Times New Roman" panose="02020603050405020304" pitchFamily="18" charset="0"/>
              </a:rPr>
              <a:t>User Interface (UI): </a:t>
            </a:r>
            <a:r>
              <a:rPr lang="en-CA" dirty="0">
                <a:solidFill>
                  <a:schemeClr val="tx1"/>
                </a:solidFill>
                <a:latin typeface="Times New Roman" panose="02020603050405020304" pitchFamily="18" charset="0"/>
                <a:cs typeface="Times New Roman" panose="02020603050405020304" pitchFamily="18" charset="0"/>
              </a:rPr>
              <a:t>Input: Child interacts with the UI to provide preferences (e.g., theme, characters, setting)</a:t>
            </a:r>
          </a:p>
          <a:p>
            <a:pPr marL="285750" indent="-285750">
              <a:buFont typeface="Wingdings" panose="05000000000000000000" pitchFamily="2" charset="2"/>
              <a:buChar char="§"/>
            </a:pPr>
            <a:endParaRPr lang="en-CA"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b="0" i="0" u="none" strike="noStrike" cap="none" dirty="0">
                <a:solidFill>
                  <a:schemeClr val="tx1"/>
                </a:solidFill>
                <a:highlight>
                  <a:srgbClr val="808000"/>
                </a:highlight>
                <a:latin typeface="Times New Roman" panose="02020603050405020304" pitchFamily="18" charset="0"/>
                <a:cs typeface="Times New Roman" panose="02020603050405020304" pitchFamily="18" charset="0"/>
                <a:sym typeface="Arial"/>
              </a:rPr>
              <a:t>Input Processing </a:t>
            </a: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Arial"/>
              </a:rPr>
              <a:t>: Implement functions to validate and sanitize user input</a:t>
            </a:r>
          </a:p>
          <a:p>
            <a:pPr marL="285750" indent="-285750">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tx1"/>
                </a:solidFill>
                <a:highlight>
                  <a:srgbClr val="808080"/>
                </a:highlight>
                <a:latin typeface="Times New Roman" panose="02020603050405020304" pitchFamily="18" charset="0"/>
                <a:cs typeface="Times New Roman" panose="02020603050405020304" pitchFamily="18" charset="0"/>
              </a:rPr>
              <a:t>Theme and Setting Module</a:t>
            </a:r>
            <a:r>
              <a:rPr lang="en-US" dirty="0">
                <a:solidFill>
                  <a:schemeClr val="tx1"/>
                </a:solidFill>
                <a:latin typeface="Times New Roman" panose="02020603050405020304" pitchFamily="18" charset="0"/>
                <a:cs typeface="Times New Roman" panose="02020603050405020304" pitchFamily="18" charset="0"/>
              </a:rPr>
              <a:t>: Create a module with predefined themes and settings. Implement functions to randomly select themes and settings.</a:t>
            </a:r>
          </a:p>
          <a:p>
            <a:pPr marL="285750" indent="-285750">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tx1"/>
                </a:solidFill>
                <a:highlight>
                  <a:srgbClr val="C0C0C0"/>
                </a:highlight>
                <a:latin typeface="Times New Roman" panose="02020603050405020304" pitchFamily="18" charset="0"/>
                <a:cs typeface="Times New Roman" panose="02020603050405020304" pitchFamily="18" charset="0"/>
              </a:rPr>
              <a:t>Character Module</a:t>
            </a:r>
            <a:r>
              <a:rPr lang="en-US" dirty="0">
                <a:solidFill>
                  <a:schemeClr val="tx1"/>
                </a:solidFill>
                <a:latin typeface="Times New Roman" panose="02020603050405020304" pitchFamily="18" charset="0"/>
                <a:cs typeface="Times New Roman" panose="02020603050405020304" pitchFamily="18" charset="0"/>
              </a:rPr>
              <a:t>: Define a module containing kid-friendly characters . Implement functions to randomly select main and supporting characters.</a:t>
            </a:r>
          </a:p>
          <a:p>
            <a:pPr marL="285750" indent="-285750">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tx1"/>
                </a:solidFill>
                <a:highlight>
                  <a:srgbClr val="808080"/>
                </a:highlight>
                <a:latin typeface="Times New Roman" panose="02020603050405020304" pitchFamily="18" charset="0"/>
                <a:cs typeface="Times New Roman" panose="02020603050405020304" pitchFamily="18" charset="0"/>
              </a:rPr>
              <a:t>Plot Generation </a:t>
            </a:r>
            <a:r>
              <a:rPr lang="en-US" dirty="0">
                <a:solidFill>
                  <a:schemeClr val="tx1"/>
                </a:solidFill>
                <a:latin typeface="Times New Roman" panose="02020603050405020304" pitchFamily="18" charset="0"/>
                <a:cs typeface="Times New Roman" panose="02020603050405020304" pitchFamily="18" charset="0"/>
              </a:rPr>
              <a:t>: Develop algorithms or templates for generating plots.</a:t>
            </a:r>
          </a:p>
          <a:p>
            <a:pPr marL="285750" indent="-285750">
              <a:buFont typeface="Wingdings" panose="05000000000000000000" pitchFamily="2" charset="2"/>
              <a:buChar char="§"/>
            </a:pPr>
            <a:endParaRPr lang="en-US" dirty="0">
              <a:solidFill>
                <a:schemeClr val="tx1"/>
              </a:solidFill>
              <a:highlight>
                <a:srgbClr val="80008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tx1"/>
                </a:solidFill>
                <a:highlight>
                  <a:srgbClr val="800080"/>
                </a:highlight>
                <a:latin typeface="Times New Roman" panose="02020603050405020304" pitchFamily="18" charset="0"/>
                <a:cs typeface="Times New Roman" panose="02020603050405020304" pitchFamily="18" charset="0"/>
              </a:rPr>
              <a:t>Dialogue Generation </a:t>
            </a:r>
            <a:r>
              <a:rPr lang="en-US" dirty="0">
                <a:solidFill>
                  <a:schemeClr val="tx1"/>
                </a:solidFill>
                <a:latin typeface="Times New Roman" panose="02020603050405020304" pitchFamily="18" charset="0"/>
                <a:cs typeface="Times New Roman" panose="02020603050405020304" pitchFamily="18" charset="0"/>
              </a:rPr>
              <a:t>: Write functions to generate age-appropriate dialogues Consider character traits and relationships in dialogue creation.</a:t>
            </a:r>
          </a:p>
          <a:p>
            <a:pPr marL="285750" indent="-285750">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Create functions to assemble the story components into a complete narrative Apply formatting for readability . </a:t>
            </a:r>
            <a:endParaRPr lang="en-CA" dirty="0">
              <a:solidFill>
                <a:schemeClr val="tx1"/>
              </a:solidFill>
              <a:latin typeface="Times New Roman" panose="02020603050405020304" pitchFamily="18" charset="0"/>
              <a:cs typeface="Times New Roman" panose="02020603050405020304" pitchFamily="18" charset="0"/>
            </a:endParaRPr>
          </a:p>
          <a:p>
            <a:endParaRPr lang="en-CA" dirty="0">
              <a:solidFill>
                <a:schemeClr val="tx1"/>
              </a:solidFill>
              <a:latin typeface="Times New Roman" panose="02020603050405020304" pitchFamily="18" charset="0"/>
              <a:cs typeface="Times New Roman" panose="02020603050405020304" pitchFamily="18" charset="0"/>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2A95-2048-0FED-4488-C0027DB3DAA2}"/>
              </a:ext>
            </a:extLst>
          </p:cNvPr>
          <p:cNvSpPr>
            <a:spLocks noGrp="1"/>
          </p:cNvSpPr>
          <p:nvPr>
            <p:ph type="title"/>
          </p:nvPr>
        </p:nvSpPr>
        <p:spPr>
          <a:xfrm>
            <a:off x="0" y="0"/>
            <a:ext cx="9144000" cy="790647"/>
          </a:xfrm>
          <a:solidFill>
            <a:srgbClr val="00B0F0"/>
          </a:solidFill>
        </p:spPr>
        <p:txBody>
          <a:bodyPr>
            <a:normAutofit/>
          </a:bodyPr>
          <a:lstStyle/>
          <a:p>
            <a:r>
              <a:rPr lang="en-US" dirty="0"/>
              <a:t>                                   Testing </a:t>
            </a:r>
            <a:endParaRPr lang="en-CA" dirty="0"/>
          </a:p>
        </p:txBody>
      </p:sp>
      <p:sp>
        <p:nvSpPr>
          <p:cNvPr id="3" name="Text Placeholder 2">
            <a:extLst>
              <a:ext uri="{FF2B5EF4-FFF2-40B4-BE49-F238E27FC236}">
                <a16:creationId xmlns:a16="http://schemas.microsoft.com/office/drawing/2014/main" id="{65C9D1A4-C140-721B-6392-6A3A938719C3}"/>
              </a:ext>
            </a:extLst>
          </p:cNvPr>
          <p:cNvSpPr>
            <a:spLocks noGrp="1"/>
          </p:cNvSpPr>
          <p:nvPr>
            <p:ph type="body" idx="1"/>
          </p:nvPr>
        </p:nvSpPr>
        <p:spPr>
          <a:xfrm>
            <a:off x="0" y="790647"/>
            <a:ext cx="9144000" cy="4352853"/>
          </a:xfrm>
          <a:solidFill>
            <a:srgbClr val="00B0F0"/>
          </a:solidFill>
        </p:spPr>
        <p:txBody>
          <a:bodyPr>
            <a:normAutofit fontScale="85000" lnSpcReduction="10000"/>
          </a:bodyPr>
          <a:lstStyle/>
          <a:p>
            <a:r>
              <a:rPr lang="en-US" dirty="0">
                <a:solidFill>
                  <a:schemeClr val="tx1"/>
                </a:solidFill>
                <a:latin typeface="Times New Roman" panose="02020603050405020304" pitchFamily="18" charset="0"/>
                <a:cs typeface="Times New Roman" panose="02020603050405020304" pitchFamily="18" charset="0"/>
              </a:rPr>
              <a:t>Unit Testing:</a:t>
            </a:r>
          </a:p>
          <a:p>
            <a:pPr marL="114300" indent="0">
              <a:buNone/>
            </a:pPr>
            <a:r>
              <a:rPr lang="en-US" dirty="0">
                <a:solidFill>
                  <a:schemeClr val="tx1"/>
                </a:solidFill>
                <a:latin typeface="Times New Roman" panose="02020603050405020304" pitchFamily="18" charset="0"/>
                <a:cs typeface="Times New Roman" panose="02020603050405020304" pitchFamily="18" charset="0"/>
              </a:rPr>
              <a:t>       Test individual modules and functions in isolation . Verify that input processing and validation work correctly.</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Integration Testing:</a:t>
            </a:r>
          </a:p>
          <a:p>
            <a:pPr marL="114300" indent="0">
              <a:buNone/>
            </a:pPr>
            <a:r>
              <a:rPr lang="en-US" dirty="0">
                <a:solidFill>
                  <a:schemeClr val="tx1"/>
                </a:solidFill>
                <a:latin typeface="Times New Roman" panose="02020603050405020304" pitchFamily="18" charset="0"/>
                <a:cs typeface="Times New Roman" panose="02020603050405020304" pitchFamily="18" charset="0"/>
              </a:rPr>
              <a:t>      Test the interaction between modules . Check if the selected theme, setting, characters, and plot align properly.</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User Interface Testing:</a:t>
            </a:r>
          </a:p>
          <a:p>
            <a:pPr marL="114300" indent="0">
              <a:buNone/>
            </a:pPr>
            <a:r>
              <a:rPr lang="en-US" dirty="0">
                <a:solidFill>
                  <a:schemeClr val="tx1"/>
                </a:solidFill>
                <a:latin typeface="Times New Roman" panose="02020603050405020304" pitchFamily="18" charset="0"/>
                <a:cs typeface="Times New Roman" panose="02020603050405020304" pitchFamily="18" charset="0"/>
              </a:rPr>
              <a:t>      Ensure the UI is intuitive and user-friendly . Test user input forms and error handling.</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Scenario Testing:</a:t>
            </a:r>
          </a:p>
          <a:p>
            <a:pPr marL="114300" indent="0">
              <a:buNone/>
            </a:pPr>
            <a:r>
              <a:rPr lang="en-US" dirty="0">
                <a:solidFill>
                  <a:schemeClr val="tx1"/>
                </a:solidFill>
                <a:latin typeface="Times New Roman" panose="02020603050405020304" pitchFamily="18" charset="0"/>
                <a:cs typeface="Times New Roman" panose="02020603050405020304" pitchFamily="18" charset="0"/>
              </a:rPr>
              <a:t>     Simulate different scenarios to validate story generation . Test with various combinations of themes, settings,                             	and characters.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Edge Case Testing:</a:t>
            </a:r>
          </a:p>
          <a:p>
            <a:pPr marL="114300" indent="0">
              <a:buNone/>
            </a:pPr>
            <a:r>
              <a:rPr lang="en-US" dirty="0">
                <a:solidFill>
                  <a:schemeClr val="tx1"/>
                </a:solidFill>
                <a:latin typeface="Times New Roman" panose="02020603050405020304" pitchFamily="18" charset="0"/>
                <a:cs typeface="Times New Roman" panose="02020603050405020304" pitchFamily="18" charset="0"/>
              </a:rPr>
              <a:t>     Test with extreme or unexpected inputs . Check how the system handles unusual preferences or constraints.</a:t>
            </a:r>
          </a:p>
          <a:p>
            <a:endParaRPr lang="en-US" dirty="0"/>
          </a:p>
          <a:p>
            <a:endParaRPr lang="en-CA" dirty="0"/>
          </a:p>
        </p:txBody>
      </p:sp>
    </p:spTree>
    <p:extLst>
      <p:ext uri="{BB962C8B-B14F-4D97-AF65-F5344CB8AC3E}">
        <p14:creationId xmlns:p14="http://schemas.microsoft.com/office/powerpoint/2010/main" val="268363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94"/>
        <p:cNvGrpSpPr/>
        <p:nvPr/>
      </p:nvGrpSpPr>
      <p:grpSpPr>
        <a:xfrm>
          <a:off x="0" y="0"/>
          <a:ext cx="0" cy="0"/>
          <a:chOff x="0" y="0"/>
          <a:chExt cx="0" cy="0"/>
        </a:xfrm>
      </p:grpSpPr>
      <p:sp>
        <p:nvSpPr>
          <p:cNvPr id="195" name="Google Shape;195;p23"/>
          <p:cNvSpPr/>
          <p:nvPr/>
        </p:nvSpPr>
        <p:spPr>
          <a:xfrm>
            <a:off x="0" y="0"/>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23"/>
          <p:cNvSpPr txBox="1"/>
          <p:nvPr/>
        </p:nvSpPr>
        <p:spPr>
          <a:xfrm>
            <a:off x="3252257" y="239469"/>
            <a:ext cx="2639485"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Final output </a:t>
            </a:r>
            <a:endParaRPr sz="1800" b="0" i="0" u="none" strike="noStrike" cap="none" dirty="0">
              <a:solidFill>
                <a:schemeClr val="dk1"/>
              </a:solidFill>
              <a:latin typeface="Arial"/>
              <a:ea typeface="Arial"/>
              <a:cs typeface="Arial"/>
              <a:sym typeface="Arial"/>
            </a:endParaRPr>
          </a:p>
        </p:txBody>
      </p:sp>
      <p:pic>
        <p:nvPicPr>
          <p:cNvPr id="197" name="Google Shape;197;p23"/>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200" name="Google Shape;200;p23"/>
          <p:cNvPicPr preferRelativeResize="0"/>
          <p:nvPr/>
        </p:nvPicPr>
        <p:blipFill rotWithShape="1">
          <a:blip r:embed="rId4">
            <a:alphaModFix/>
          </a:blip>
          <a:srcRect/>
          <a:stretch/>
        </p:blipFill>
        <p:spPr>
          <a:xfrm>
            <a:off x="8327065" y="-14103"/>
            <a:ext cx="816935" cy="804742"/>
          </a:xfrm>
          <a:prstGeom prst="rect">
            <a:avLst/>
          </a:prstGeom>
          <a:noFill/>
          <a:ln>
            <a:noFill/>
          </a:ln>
        </p:spPr>
      </p:pic>
      <p:pic>
        <p:nvPicPr>
          <p:cNvPr id="3" name="Picture 2">
            <a:extLst>
              <a:ext uri="{FF2B5EF4-FFF2-40B4-BE49-F238E27FC236}">
                <a16:creationId xmlns:a16="http://schemas.microsoft.com/office/drawing/2014/main" id="{5D0477F5-A01E-712C-75AA-84D9A05ED497}"/>
              </a:ext>
            </a:extLst>
          </p:cNvPr>
          <p:cNvPicPr>
            <a:picLocks noChangeAspect="1"/>
          </p:cNvPicPr>
          <p:nvPr/>
        </p:nvPicPr>
        <p:blipFill>
          <a:blip r:embed="rId5"/>
          <a:srcRect/>
          <a:stretch/>
        </p:blipFill>
        <p:spPr>
          <a:xfrm>
            <a:off x="2319410" y="646357"/>
            <a:ext cx="4663034" cy="4139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5"/>
        <p:cNvGrpSpPr/>
        <p:nvPr/>
      </p:nvGrpSpPr>
      <p:grpSpPr>
        <a:xfrm>
          <a:off x="0" y="0"/>
          <a:ext cx="0" cy="0"/>
          <a:chOff x="0" y="0"/>
          <a:chExt cx="0" cy="0"/>
        </a:xfrm>
      </p:grpSpPr>
      <p:sp>
        <p:nvSpPr>
          <p:cNvPr id="206" name="Google Shape;206;p24"/>
          <p:cNvSpPr/>
          <p:nvPr/>
        </p:nvSpPr>
        <p:spPr>
          <a:xfrm>
            <a:off x="0" y="0"/>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24"/>
          <p:cNvSpPr txBox="1"/>
          <p:nvPr/>
        </p:nvSpPr>
        <p:spPr>
          <a:xfrm>
            <a:off x="3252257" y="239469"/>
            <a:ext cx="2639485"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C</a:t>
            </a:r>
            <a:r>
              <a:rPr lang="en-US" sz="1800" b="1" dirty="0">
                <a:solidFill>
                  <a:schemeClr val="dk1"/>
                </a:solidFill>
              </a:rPr>
              <a:t>onclusion</a:t>
            </a:r>
            <a:endParaRPr sz="1800" b="0" i="0" u="none" strike="noStrike" cap="none" dirty="0">
              <a:solidFill>
                <a:schemeClr val="dk1"/>
              </a:solidFill>
              <a:latin typeface="Arial"/>
              <a:ea typeface="Arial"/>
              <a:cs typeface="Arial"/>
              <a:sym typeface="Arial"/>
            </a:endParaRPr>
          </a:p>
        </p:txBody>
      </p:sp>
      <p:pic>
        <p:nvPicPr>
          <p:cNvPr id="208" name="Google Shape;208;p24"/>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211" name="Google Shape;211;p24"/>
          <p:cNvPicPr preferRelativeResize="0"/>
          <p:nvPr/>
        </p:nvPicPr>
        <p:blipFill rotWithShape="1">
          <a:blip r:embed="rId4">
            <a:alphaModFix/>
          </a:blip>
          <a:srcRect/>
          <a:stretch/>
        </p:blipFill>
        <p:spPr>
          <a:xfrm>
            <a:off x="8327065" y="-14103"/>
            <a:ext cx="816935" cy="804742"/>
          </a:xfrm>
          <a:prstGeom prst="rect">
            <a:avLst/>
          </a:prstGeom>
          <a:noFill/>
          <a:ln>
            <a:noFill/>
          </a:ln>
        </p:spPr>
      </p:pic>
      <p:sp>
        <p:nvSpPr>
          <p:cNvPr id="212" name="Google Shape;212;p24"/>
          <p:cNvSpPr txBox="1"/>
          <p:nvPr/>
        </p:nvSpPr>
        <p:spPr>
          <a:xfrm>
            <a:off x="1118978" y="934276"/>
            <a:ext cx="6906042" cy="3200876"/>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600" b="0" i="0" u="none" strike="noStrike" cap="none" dirty="0">
                <a:solidFill>
                  <a:srgbClr val="FFFFFF"/>
                </a:solidFill>
                <a:latin typeface="Times New Roman" panose="02020603050405020304" pitchFamily="18" charset="0"/>
                <a:cs typeface="Times New Roman" panose="02020603050405020304" pitchFamily="18" charset="0"/>
                <a:sym typeface="Arial"/>
              </a:rPr>
              <a:t>In conclusion, the development, testing, and refinement of a random story generator for kids can lead to a polished and reliable tool that inspires young readers. </a:t>
            </a:r>
          </a:p>
          <a:p>
            <a:pPr marL="285750" marR="0" lvl="0" indent="-285750" algn="just" rtl="0">
              <a:lnSpc>
                <a:spcPct val="150000"/>
              </a:lnSpc>
              <a:spcBef>
                <a:spcPts val="0"/>
              </a:spcBef>
              <a:spcAft>
                <a:spcPts val="0"/>
              </a:spcAft>
              <a:buFont typeface="Arial" panose="020B0604020202020204" pitchFamily="34" charset="0"/>
              <a:buChar char="•"/>
            </a:pPr>
            <a:r>
              <a:rPr lang="en-US" sz="1600" b="0" i="0" u="none" strike="noStrike" cap="none" dirty="0">
                <a:solidFill>
                  <a:srgbClr val="FFFFFF"/>
                </a:solidFill>
                <a:latin typeface="Times New Roman" panose="02020603050405020304" pitchFamily="18" charset="0"/>
                <a:cs typeface="Times New Roman" panose="02020603050405020304" pitchFamily="18" charset="0"/>
                <a:sym typeface="Arial"/>
              </a:rPr>
              <a:t>By continuously improving the functionality based on user feedback, we can create a tool that provides endless entertainment and sparks creativity in children. Let's unlock the magic of storytelling </a:t>
            </a:r>
            <a:r>
              <a:rPr lang="en-US" sz="1600" b="0" i="0" u="none" strike="noStrike" cap="none" dirty="0">
                <a:solidFill>
                  <a:srgbClr val="FFFFFF"/>
                </a:solidFill>
                <a:latin typeface="Arial"/>
                <a:ea typeface="Arial"/>
                <a:cs typeface="Arial"/>
                <a:sym typeface="Arial"/>
              </a:rPr>
              <a:t>with Python!</a:t>
            </a:r>
          </a:p>
          <a:p>
            <a:pPr marL="285750" marR="0" lvl="0" indent="-285750" algn="just" rtl="0">
              <a:lnSpc>
                <a:spcPct val="150000"/>
              </a:lnSpc>
              <a:spcBef>
                <a:spcPts val="0"/>
              </a:spcBef>
              <a:spcAft>
                <a:spcPts val="0"/>
              </a:spcAft>
              <a:buFont typeface="Arial" panose="020B0604020202020204" pitchFamily="34" charset="0"/>
              <a:buChar char="•"/>
            </a:pPr>
            <a:r>
              <a:rPr lang="en-US" sz="1600" b="0" i="0" u="none" strike="noStrike" cap="none" dirty="0">
                <a:solidFill>
                  <a:srgbClr val="FFFFFF"/>
                </a:solidFill>
                <a:latin typeface="Times New Roman" panose="02020603050405020304" pitchFamily="18" charset="0"/>
                <a:cs typeface="Times New Roman" panose="02020603050405020304" pitchFamily="18" charset="0"/>
                <a:sym typeface="Arial"/>
              </a:rPr>
              <a:t>Python demands high in </a:t>
            </a:r>
            <a:r>
              <a:rPr lang="en-US" sz="1600" dirty="0">
                <a:solidFill>
                  <a:srgbClr val="FFFFFF"/>
                </a:solidFill>
                <a:latin typeface="Times New Roman" panose="02020603050405020304" pitchFamily="18" charset="0"/>
                <a:cs typeface="Times New Roman" panose="02020603050405020304" pitchFamily="18" charset="0"/>
              </a:rPr>
              <a:t>I</a:t>
            </a:r>
            <a:r>
              <a:rPr lang="en-US" sz="1600" b="0" i="0" u="none" strike="noStrike" cap="none" dirty="0">
                <a:solidFill>
                  <a:srgbClr val="FFFFFF"/>
                </a:solidFill>
                <a:latin typeface="Times New Roman" panose="02020603050405020304" pitchFamily="18" charset="0"/>
                <a:cs typeface="Times New Roman" panose="02020603050405020304" pitchFamily="18" charset="0"/>
                <a:sym typeface="Arial"/>
              </a:rPr>
              <a:t>ndia due to their applicability in various industries ,</a:t>
            </a:r>
          </a:p>
          <a:p>
            <a:pPr marL="285750" marR="0" lvl="0" indent="-285750" algn="just" rtl="0">
              <a:lnSpc>
                <a:spcPct val="150000"/>
              </a:lnSpc>
              <a:spcBef>
                <a:spcPts val="0"/>
              </a:spcBef>
              <a:spcAft>
                <a:spcPts val="0"/>
              </a:spcAft>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Including data science ,web development ,automation ,artificial intelligence </a:t>
            </a:r>
            <a:endParaRPr lang="en-US" sz="1600" b="0" i="0" u="none" strike="noStrike" cap="none" dirty="0">
              <a:solidFill>
                <a:srgbClr val="FFFFFF"/>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None/>
            </a:pPr>
            <a:endParaRPr sz="1600" b="0" i="0" u="none" strike="noStrike" cap="none" dirty="0">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16"/>
        <p:cNvGrpSpPr/>
        <p:nvPr/>
      </p:nvGrpSpPr>
      <p:grpSpPr>
        <a:xfrm>
          <a:off x="0" y="0"/>
          <a:ext cx="0" cy="0"/>
          <a:chOff x="0" y="0"/>
          <a:chExt cx="0" cy="0"/>
        </a:xfrm>
      </p:grpSpPr>
      <p:sp>
        <p:nvSpPr>
          <p:cNvPr id="217" name="Google Shape;217;p25"/>
          <p:cNvSpPr/>
          <p:nvPr/>
        </p:nvSpPr>
        <p:spPr>
          <a:xfrm>
            <a:off x="0" y="0"/>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8" name="Google Shape;218;p25"/>
          <p:cNvSpPr txBox="1"/>
          <p:nvPr/>
        </p:nvSpPr>
        <p:spPr>
          <a:xfrm>
            <a:off x="3252257" y="239469"/>
            <a:ext cx="2639485"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chemeClr val="dk1"/>
                </a:solidFill>
              </a:rPr>
              <a:t>F</a:t>
            </a:r>
            <a:r>
              <a:rPr lang="en-US" sz="1800" b="1" i="0" u="none" strike="noStrike" cap="none" dirty="0">
                <a:solidFill>
                  <a:schemeClr val="dk1"/>
                </a:solidFill>
                <a:latin typeface="Arial"/>
                <a:ea typeface="Arial"/>
                <a:cs typeface="Arial"/>
                <a:sym typeface="Arial"/>
              </a:rPr>
              <a:t>uture Scope </a:t>
            </a:r>
            <a:endParaRPr sz="1800" b="0" i="0" u="none" strike="noStrike" cap="none" dirty="0">
              <a:solidFill>
                <a:schemeClr val="dk1"/>
              </a:solidFill>
              <a:latin typeface="Arial"/>
              <a:ea typeface="Arial"/>
              <a:cs typeface="Arial"/>
              <a:sym typeface="Arial"/>
            </a:endParaRPr>
          </a:p>
        </p:txBody>
      </p:sp>
      <p:pic>
        <p:nvPicPr>
          <p:cNvPr id="219" name="Google Shape;219;p25"/>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222" name="Google Shape;222;p25"/>
          <p:cNvPicPr preferRelativeResize="0"/>
          <p:nvPr/>
        </p:nvPicPr>
        <p:blipFill rotWithShape="1">
          <a:blip r:embed="rId4">
            <a:alphaModFix/>
          </a:blip>
          <a:srcRect/>
          <a:stretch/>
        </p:blipFill>
        <p:spPr>
          <a:xfrm>
            <a:off x="8327065" y="-14103"/>
            <a:ext cx="816935" cy="804742"/>
          </a:xfrm>
          <a:prstGeom prst="rect">
            <a:avLst/>
          </a:prstGeom>
          <a:noFill/>
          <a:ln>
            <a:noFill/>
          </a:ln>
        </p:spPr>
      </p:pic>
      <p:sp>
        <p:nvSpPr>
          <p:cNvPr id="223" name="Google Shape;223;p25"/>
          <p:cNvSpPr txBox="1"/>
          <p:nvPr/>
        </p:nvSpPr>
        <p:spPr>
          <a:xfrm>
            <a:off x="801100" y="715207"/>
            <a:ext cx="7250417" cy="3603422"/>
          </a:xfrm>
          <a:prstGeom prst="rect">
            <a:avLst/>
          </a:prstGeom>
          <a:noFill/>
          <a:ln>
            <a:noFill/>
          </a:ln>
        </p:spPr>
        <p:txBody>
          <a:bodyPr spcFirstLastPara="1" wrap="square" lIns="0" tIns="0" rIns="0" bIns="0" anchor="t" anchorCtr="0">
            <a:spAutoFit/>
          </a:bodyPr>
          <a:lstStyle/>
          <a:p>
            <a:pPr marL="667176" marR="0" lvl="1" indent="-333588" algn="l" rtl="0">
              <a:lnSpc>
                <a:spcPct val="100000"/>
              </a:lnSpc>
              <a:spcBef>
                <a:spcPts val="0"/>
              </a:spcBef>
              <a:spcAft>
                <a:spcPts val="0"/>
              </a:spcAft>
              <a:buClr>
                <a:schemeClr val="dk1"/>
              </a:buClr>
              <a:buSzPts val="1600"/>
              <a:buFont typeface="Arial"/>
              <a:buChar char="•"/>
            </a:pPr>
            <a:endParaRPr lang="en-US" sz="3090" dirty="0">
              <a:solidFill>
                <a:srgbClr val="FFFFFF"/>
              </a:solidFill>
            </a:endParaRPr>
          </a:p>
          <a:p>
            <a:pPr marL="667176" marR="0" lvl="1" indent="-333588" algn="l" rtl="0">
              <a:lnSpc>
                <a:spcPct val="100000"/>
              </a:lnSpc>
              <a:spcBef>
                <a:spcPts val="0"/>
              </a:spcBef>
              <a:spcAft>
                <a:spcPts val="0"/>
              </a:spcAft>
              <a:buClr>
                <a:schemeClr val="dk1"/>
              </a:buClr>
              <a:buSzPts val="1600"/>
              <a:buFont typeface="Arial"/>
              <a:buChar char="•"/>
            </a:pP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Projects requiring Develops scripting can benefit from Python.</a:t>
            </a:r>
          </a:p>
          <a:p>
            <a:pPr marL="667176" marR="0" lvl="1" indent="-333588" algn="l" rtl="0">
              <a:lnSpc>
                <a:spcPct val="100000"/>
              </a:lnSpc>
              <a:spcBef>
                <a:spcPts val="0"/>
              </a:spcBef>
              <a:spcAft>
                <a:spcPts val="0"/>
              </a:spcAft>
              <a:buClr>
                <a:schemeClr val="dk1"/>
              </a:buClr>
              <a:buSzPts val="1600"/>
              <a:buFont typeface="Arial"/>
              <a:buChar char="•"/>
            </a:pPr>
            <a:endPar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endParaRPr>
          </a:p>
          <a:p>
            <a:pPr marL="667176" marR="0" lvl="1" indent="-333588" algn="l" rtl="0">
              <a:lnSpc>
                <a:spcPct val="100000"/>
              </a:lnSpc>
              <a:spcBef>
                <a:spcPts val="0"/>
              </a:spcBef>
              <a:spcAft>
                <a:spcPts val="0"/>
              </a:spcAft>
              <a:buClr>
                <a:schemeClr val="dk1"/>
              </a:buClr>
              <a:buSzPts val="1600"/>
              <a:buFont typeface="Arial"/>
              <a:buChar char="•"/>
            </a:pP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Python is a great tool for data scientists . The best statistics and analysis tools are provided by Python if your app deals with large amounts of data.</a:t>
            </a:r>
          </a:p>
          <a:p>
            <a:pPr marL="667176" marR="0" lvl="1" indent="-333588" algn="l" rtl="0">
              <a:lnSpc>
                <a:spcPct val="100000"/>
              </a:lnSpc>
              <a:spcBef>
                <a:spcPts val="0"/>
              </a:spcBef>
              <a:spcAft>
                <a:spcPts val="0"/>
              </a:spcAft>
              <a:buClr>
                <a:schemeClr val="dk1"/>
              </a:buClr>
              <a:buSzPts val="1600"/>
              <a:buFont typeface="Arial"/>
              <a:buChar char="•"/>
            </a:pPr>
            <a:endParaRPr lang="en-US" sz="1600" dirty="0">
              <a:solidFill>
                <a:srgbClr val="ECECF1"/>
              </a:solidFill>
              <a:latin typeface="Times New Roman" panose="02020603050405020304" pitchFamily="18" charset="0"/>
              <a:cs typeface="Times New Roman" panose="02020603050405020304" pitchFamily="18" charset="0"/>
            </a:endParaRPr>
          </a:p>
          <a:p>
            <a:pPr marL="667176" marR="0" lvl="1" indent="-333588" algn="l" rtl="0">
              <a:lnSpc>
                <a:spcPct val="100000"/>
              </a:lnSpc>
              <a:spcBef>
                <a:spcPts val="0"/>
              </a:spcBef>
              <a:spcAft>
                <a:spcPts val="0"/>
              </a:spcAft>
              <a:buClr>
                <a:schemeClr val="dk1"/>
              </a:buClr>
              <a:buSzPts val="1600"/>
              <a:buFont typeface="Arial"/>
              <a:buChar char="•"/>
            </a:pP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Make your prototype in Python when implementing your project idea. In 2023, future Python versions are expected to be available..</a:t>
            </a:r>
          </a:p>
          <a:p>
            <a:pPr marL="667176" marR="0" lvl="1" indent="-333588" algn="l" rtl="0">
              <a:lnSpc>
                <a:spcPct val="100000"/>
              </a:lnSpc>
              <a:spcBef>
                <a:spcPts val="0"/>
              </a:spcBef>
              <a:spcAft>
                <a:spcPts val="0"/>
              </a:spcAft>
              <a:buClr>
                <a:schemeClr val="dk1"/>
              </a:buClr>
              <a:buSzPts val="1600"/>
              <a:buFont typeface="Arial"/>
              <a:buChar char="•"/>
            </a:pPr>
            <a:endParaRPr lang="en-US" sz="1600" dirty="0">
              <a:solidFill>
                <a:srgbClr val="ECECF1"/>
              </a:solidFill>
              <a:latin typeface="Times New Roman" panose="02020603050405020304" pitchFamily="18" charset="0"/>
              <a:cs typeface="Times New Roman" panose="02020603050405020304" pitchFamily="18" charset="0"/>
            </a:endParaRPr>
          </a:p>
          <a:p>
            <a:pPr marL="667176" marR="0" lvl="1" indent="-333588" algn="l" rtl="0">
              <a:lnSpc>
                <a:spcPct val="100000"/>
              </a:lnSpc>
              <a:spcBef>
                <a:spcPts val="0"/>
              </a:spcBef>
              <a:spcAft>
                <a:spcPts val="0"/>
              </a:spcAft>
              <a:buClr>
                <a:schemeClr val="dk1"/>
              </a:buClr>
              <a:buSzPts val="1600"/>
              <a:buFont typeface="Arial"/>
              <a:buChar char="•"/>
            </a:pPr>
            <a:r>
              <a:rPr lang="en-US" sz="1600" dirty="0">
                <a:solidFill>
                  <a:srgbClr val="ECECF1"/>
                </a:solidFill>
                <a:latin typeface="Times New Roman" panose="02020603050405020304" pitchFamily="18" charset="0"/>
                <a:cs typeface="Times New Roman" panose="02020603050405020304" pitchFamily="18" charset="0"/>
              </a:rPr>
              <a:t>Python is used for all web development and future app development and image processing </a:t>
            </a:r>
            <a:r>
              <a:rPr lang="en-US" sz="1600" dirty="0" err="1">
                <a:solidFill>
                  <a:srgbClr val="ECECF1"/>
                </a:solidFill>
                <a:latin typeface="Times New Roman" panose="02020603050405020304" pitchFamily="18" charset="0"/>
                <a:cs typeface="Times New Roman" panose="02020603050405020304" pitchFamily="18" charset="0"/>
              </a:rPr>
              <a:t>etc</a:t>
            </a:r>
            <a:endParaRPr sz="1600" b="0" i="0" u="none" strike="noStrike" cap="none" dirty="0">
              <a:solidFill>
                <a:srgbClr val="FFFFFF"/>
              </a:solidFill>
              <a:latin typeface="Times New Roman" panose="02020603050405020304" pitchFamily="18" charset="0"/>
              <a:cs typeface="Times New Roman" panose="02020603050405020304" pitchFamily="18" charset="0"/>
              <a:sym typeface="Arial"/>
            </a:endParaRPr>
          </a:p>
          <a:p>
            <a:pPr marL="0" marR="0" lvl="0" indent="0" algn="l" rtl="0">
              <a:lnSpc>
                <a:spcPct val="140000"/>
              </a:lnSpc>
              <a:spcBef>
                <a:spcPts val="0"/>
              </a:spcBef>
              <a:spcAft>
                <a:spcPts val="0"/>
              </a:spcAft>
              <a:buNone/>
            </a:pPr>
            <a:endParaRPr sz="3090" b="0" i="0" u="none" strike="noStrike" cap="none" dirty="0">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27"/>
        <p:cNvGrpSpPr/>
        <p:nvPr/>
      </p:nvGrpSpPr>
      <p:grpSpPr>
        <a:xfrm>
          <a:off x="0" y="0"/>
          <a:ext cx="0" cy="0"/>
          <a:chOff x="0" y="0"/>
          <a:chExt cx="0" cy="0"/>
        </a:xfrm>
      </p:grpSpPr>
      <p:sp>
        <p:nvSpPr>
          <p:cNvPr id="228" name="Google Shape;228;p26"/>
          <p:cNvSpPr/>
          <p:nvPr/>
        </p:nvSpPr>
        <p:spPr>
          <a:xfrm>
            <a:off x="0" y="14"/>
            <a:ext cx="9144000" cy="5141198"/>
          </a:xfrm>
          <a:custGeom>
            <a:avLst/>
            <a:gdLst/>
            <a:ahLst/>
            <a:cxnLst/>
            <a:rect l="l" t="t" r="r" b="b"/>
            <a:pathLst>
              <a:path w="14684628" h="7859399" extrusionOk="0">
                <a:moveTo>
                  <a:pt x="0" y="0"/>
                </a:moveTo>
                <a:lnTo>
                  <a:pt x="14684627" y="0"/>
                </a:lnTo>
                <a:lnTo>
                  <a:pt x="14684627" y="7859400"/>
                </a:lnTo>
                <a:lnTo>
                  <a:pt x="0" y="7859400"/>
                </a:lnTo>
                <a:lnTo>
                  <a:pt x="0" y="0"/>
                </a:lnTo>
                <a:close/>
              </a:path>
            </a:pathLst>
          </a:custGeom>
          <a:blipFill rotWithShape="1">
            <a:blip r:embed="rId3">
              <a:alphaModFix/>
            </a:blip>
            <a:stretch>
              <a:fillRect t="-20257"/>
            </a:stretch>
          </a:blipFill>
          <a:ln>
            <a:noFill/>
          </a:ln>
        </p:spPr>
        <p:txBody>
          <a:bodyPr/>
          <a:lstStyle/>
          <a:p>
            <a:endParaRPr lang="en-CA"/>
          </a:p>
        </p:txBody>
      </p:sp>
      <p:sp>
        <p:nvSpPr>
          <p:cNvPr id="229" name="Google Shape;229;p26"/>
          <p:cNvSpPr/>
          <p:nvPr/>
        </p:nvSpPr>
        <p:spPr>
          <a:xfrm>
            <a:off x="-37858" y="2196"/>
            <a:ext cx="9181857"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230" name="Google Shape;230;p26"/>
          <p:cNvPicPr preferRelativeResize="0"/>
          <p:nvPr/>
        </p:nvPicPr>
        <p:blipFill rotWithShape="1">
          <a:blip r:embed="rId4">
            <a:alphaModFix/>
          </a:blip>
          <a:srcRect/>
          <a:stretch/>
        </p:blipFill>
        <p:spPr>
          <a:xfrm>
            <a:off x="0" y="2289"/>
            <a:ext cx="801100" cy="801100"/>
          </a:xfrm>
          <a:prstGeom prst="rect">
            <a:avLst/>
          </a:prstGeom>
          <a:noFill/>
          <a:ln>
            <a:noFill/>
          </a:ln>
        </p:spPr>
      </p:pic>
      <p:pic>
        <p:nvPicPr>
          <p:cNvPr id="231" name="Google Shape;231;p26"/>
          <p:cNvPicPr preferRelativeResize="0"/>
          <p:nvPr/>
        </p:nvPicPr>
        <p:blipFill rotWithShape="1">
          <a:blip r:embed="rId5">
            <a:alphaModFix/>
          </a:blip>
          <a:srcRect/>
          <a:stretch/>
        </p:blipFill>
        <p:spPr>
          <a:xfrm>
            <a:off x="8327065" y="-14103"/>
            <a:ext cx="816935" cy="804742"/>
          </a:xfrm>
          <a:prstGeom prst="rect">
            <a:avLst/>
          </a:prstGeom>
          <a:noFill/>
          <a:ln>
            <a:noFill/>
          </a:ln>
        </p:spPr>
      </p:pic>
      <p:sp>
        <p:nvSpPr>
          <p:cNvPr id="232" name="Google Shape;232;p26"/>
          <p:cNvSpPr/>
          <p:nvPr/>
        </p:nvSpPr>
        <p:spPr>
          <a:xfrm rot="8620763">
            <a:off x="-309413" y="187711"/>
            <a:ext cx="4576324" cy="1394896"/>
          </a:xfrm>
          <a:custGeom>
            <a:avLst/>
            <a:gdLst/>
            <a:ahLst/>
            <a:cxnLst/>
            <a:rect l="l" t="t" r="r" b="b"/>
            <a:pathLst>
              <a:path w="8987203" h="4150026" extrusionOk="0">
                <a:moveTo>
                  <a:pt x="0" y="0"/>
                </a:moveTo>
                <a:lnTo>
                  <a:pt x="8987204" y="0"/>
                </a:lnTo>
                <a:lnTo>
                  <a:pt x="8987204" y="4150026"/>
                </a:lnTo>
                <a:lnTo>
                  <a:pt x="0" y="4150026"/>
                </a:lnTo>
                <a:lnTo>
                  <a:pt x="0" y="0"/>
                </a:lnTo>
                <a:close/>
              </a:path>
            </a:pathLst>
          </a:custGeom>
          <a:blipFill rotWithShape="1">
            <a:blip r:embed="rId6">
              <a:alphaModFix/>
            </a:blip>
            <a:stretch>
              <a:fillRect/>
            </a:stretch>
          </a:blipFill>
          <a:ln>
            <a:noFill/>
          </a:ln>
        </p:spPr>
        <p:txBody>
          <a:bodyPr/>
          <a:lstStyle/>
          <a:p>
            <a:endParaRPr lang="en-CA"/>
          </a:p>
        </p:txBody>
      </p:sp>
      <p:sp>
        <p:nvSpPr>
          <p:cNvPr id="234" name="Google Shape;234;p26"/>
          <p:cNvSpPr/>
          <p:nvPr/>
        </p:nvSpPr>
        <p:spPr>
          <a:xfrm>
            <a:off x="-107017" y="7672021"/>
            <a:ext cx="4171532" cy="3569725"/>
          </a:xfrm>
          <a:custGeom>
            <a:avLst/>
            <a:gdLst/>
            <a:ahLst/>
            <a:cxnLst/>
            <a:rect l="l" t="t" r="r" b="b"/>
            <a:pathLst>
              <a:path w="4171532" h="3569725" extrusionOk="0">
                <a:moveTo>
                  <a:pt x="0" y="0"/>
                </a:moveTo>
                <a:lnTo>
                  <a:pt x="4171532" y="0"/>
                </a:lnTo>
                <a:lnTo>
                  <a:pt x="4171532" y="3569725"/>
                </a:lnTo>
                <a:lnTo>
                  <a:pt x="0" y="3569725"/>
                </a:lnTo>
                <a:lnTo>
                  <a:pt x="0" y="0"/>
                </a:lnTo>
                <a:close/>
              </a:path>
            </a:pathLst>
          </a:custGeom>
          <a:blipFill rotWithShape="1">
            <a:blip r:embed="rId7">
              <a:alphaModFix/>
            </a:blip>
            <a:stretch>
              <a:fillRect/>
            </a:stretch>
          </a:blipFill>
          <a:ln>
            <a:noFill/>
          </a:ln>
        </p:spPr>
        <p:txBody>
          <a:bodyPr/>
          <a:lstStyle/>
          <a:p>
            <a:endParaRPr lang="en-CA"/>
          </a:p>
        </p:txBody>
      </p:sp>
      <p:sp>
        <p:nvSpPr>
          <p:cNvPr id="235" name="Google Shape;235;p26"/>
          <p:cNvSpPr txBox="1"/>
          <p:nvPr/>
        </p:nvSpPr>
        <p:spPr>
          <a:xfrm>
            <a:off x="947473" y="347063"/>
            <a:ext cx="7056169" cy="789447"/>
          </a:xfrm>
          <a:prstGeom prst="rect">
            <a:avLst/>
          </a:prstGeom>
          <a:noFill/>
          <a:ln>
            <a:noFill/>
          </a:ln>
        </p:spPr>
        <p:txBody>
          <a:bodyPr spcFirstLastPara="1" wrap="square" lIns="0" tIns="0" rIns="0" bIns="0" anchor="t" anchorCtr="0">
            <a:spAutoFit/>
          </a:bodyPr>
          <a:lstStyle/>
          <a:p>
            <a:pPr marL="0" marR="0" lvl="0" indent="0" algn="ctr" rtl="0">
              <a:lnSpc>
                <a:spcPct val="284722"/>
              </a:lnSpc>
              <a:spcBef>
                <a:spcPts val="0"/>
              </a:spcBef>
              <a:spcAft>
                <a:spcPts val="0"/>
              </a:spcAft>
              <a:buNone/>
            </a:pPr>
            <a:r>
              <a:rPr lang="en-US" sz="1800" dirty="0">
                <a:solidFill>
                  <a:schemeClr val="dk1"/>
                </a:solidFill>
              </a:rPr>
              <a:t>R</a:t>
            </a:r>
            <a:r>
              <a:rPr lang="en-US" sz="1800" b="0" i="0" u="none" strike="noStrike" cap="none" dirty="0">
                <a:solidFill>
                  <a:schemeClr val="dk1"/>
                </a:solidFill>
                <a:latin typeface="Arial"/>
                <a:ea typeface="Arial"/>
                <a:cs typeface="Arial"/>
                <a:sym typeface="Arial"/>
              </a:rPr>
              <a:t>eference</a:t>
            </a:r>
            <a:endParaRPr dirty="0"/>
          </a:p>
        </p:txBody>
      </p:sp>
      <p:sp>
        <p:nvSpPr>
          <p:cNvPr id="236" name="Google Shape;236;p26"/>
          <p:cNvSpPr txBox="1"/>
          <p:nvPr/>
        </p:nvSpPr>
        <p:spPr>
          <a:xfrm>
            <a:off x="1334469" y="1335835"/>
            <a:ext cx="6659321" cy="3200876"/>
          </a:xfrm>
          <a:prstGeom prst="rect">
            <a:avLst/>
          </a:prstGeom>
          <a:noFill/>
          <a:ln>
            <a:noFill/>
          </a:ln>
        </p:spPr>
        <p:txBody>
          <a:bodyPr spcFirstLastPara="1" wrap="square" lIns="0" tIns="0" rIns="0" bIns="0" anchor="t" anchorCtr="0">
            <a:spAutoFit/>
          </a:bodyPr>
          <a:lstStyle/>
          <a:p>
            <a:pPr marL="288914" marR="0" lvl="1" indent="0" algn="l" rtl="0">
              <a:lnSpc>
                <a:spcPct val="100000"/>
              </a:lnSpc>
              <a:spcBef>
                <a:spcPts val="0"/>
              </a:spcBef>
              <a:spcAft>
                <a:spcPts val="0"/>
              </a:spcAft>
              <a:buNone/>
            </a:pP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[1] Python Software Foundation. (n.d.). Python: A dynamic, interpreted, open-source programming language. Retrieved from </a:t>
            </a:r>
            <a:r>
              <a:rPr lang="en-US" sz="1600" b="0" i="0" u="sng" strike="noStrike" cap="none" dirty="0">
                <a:solidFill>
                  <a:schemeClr val="hlink"/>
                </a:solidFill>
                <a:latin typeface="Times New Roman" panose="02020603050405020304" pitchFamily="18" charset="0"/>
                <a:cs typeface="Times New Roman" panose="02020603050405020304" pitchFamily="18" charset="0"/>
                <a:sym typeface="Arial"/>
                <a:hlinkClick r:id="rId8"/>
              </a:rPr>
              <a:t>https://www.python.org/</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577829" marR="0" lvl="1" indent="-187315" algn="l" rtl="0">
              <a:lnSpc>
                <a:spcPct val="100000"/>
              </a:lnSpc>
              <a:spcBef>
                <a:spcPts val="0"/>
              </a:spcBef>
              <a:spcAft>
                <a:spcPts val="0"/>
              </a:spcAft>
              <a:buClr>
                <a:srgbClr val="000000"/>
              </a:buClr>
              <a:buSzPts val="1600"/>
              <a:buFont typeface="Arial"/>
              <a:buNone/>
            </a:pPr>
            <a:endParaRPr sz="16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288914" marR="0" lvl="1" indent="0" algn="l" rtl="0">
              <a:lnSpc>
                <a:spcPct val="100000"/>
              </a:lnSpc>
              <a:spcBef>
                <a:spcPts val="0"/>
              </a:spcBef>
              <a:spcAft>
                <a:spcPts val="0"/>
              </a:spcAft>
              <a:buNone/>
            </a:pPr>
            <a:r>
              <a:rPr lang="en-US" sz="16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rPr>
              <a:t>[2] Python Software Foundation. https://www.python.org/</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288914" marR="0" lvl="1" indent="0" algn="l" rtl="0">
              <a:lnSpc>
                <a:spcPct val="100000"/>
              </a:lnSpc>
              <a:spcBef>
                <a:spcPts val="0"/>
              </a:spcBef>
              <a:spcAft>
                <a:spcPts val="0"/>
              </a:spcAft>
              <a:buNone/>
            </a:pP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[3] Richardson, L., &amp; </a:t>
            </a:r>
            <a:r>
              <a:rPr lang="en-US" sz="1600" b="0" i="0" u="none" strike="noStrike" cap="none" dirty="0" err="1">
                <a:solidFill>
                  <a:srgbClr val="ECECF1"/>
                </a:solidFill>
                <a:latin typeface="Times New Roman" panose="02020603050405020304" pitchFamily="18" charset="0"/>
                <a:cs typeface="Times New Roman" panose="02020603050405020304" pitchFamily="18" charset="0"/>
                <a:sym typeface="Arial"/>
              </a:rPr>
              <a:t>Lieb</a:t>
            </a: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 H. O. (2013). Web Scraping with Python: A Comprehensive Guide. O'Reilly Media.</a:t>
            </a:r>
            <a:endParaRPr sz="1600" dirty="0">
              <a:latin typeface="Times New Roman" panose="02020603050405020304" pitchFamily="18" charset="0"/>
              <a:cs typeface="Times New Roman" panose="02020603050405020304" pitchFamily="18" charset="0"/>
            </a:endParaRPr>
          </a:p>
          <a:p>
            <a:pPr marL="577829" marR="0" lvl="1" indent="-187315" algn="l" rtl="0">
              <a:lnSpc>
                <a:spcPct val="100000"/>
              </a:lnSpc>
              <a:spcBef>
                <a:spcPts val="0"/>
              </a:spcBef>
              <a:spcAft>
                <a:spcPts val="0"/>
              </a:spcAft>
              <a:buClr>
                <a:srgbClr val="000000"/>
              </a:buClr>
              <a:buSzPts val="1600"/>
              <a:buFont typeface="Arial"/>
              <a:buNone/>
            </a:pPr>
            <a:endParaRPr sz="16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288914" marR="0" lvl="1" indent="0" algn="l" rtl="0">
              <a:lnSpc>
                <a:spcPct val="100000"/>
              </a:lnSpc>
              <a:spcBef>
                <a:spcPts val="0"/>
              </a:spcBef>
              <a:spcAft>
                <a:spcPts val="0"/>
              </a:spcAft>
              <a:buNone/>
            </a:pP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[4] </a:t>
            </a:r>
            <a:r>
              <a:rPr lang="en-US" sz="1600" b="0" i="0" u="none" strike="noStrike" cap="none" dirty="0" err="1">
                <a:solidFill>
                  <a:srgbClr val="ECECF1"/>
                </a:solidFill>
                <a:latin typeface="Times New Roman" panose="02020603050405020304" pitchFamily="18" charset="0"/>
                <a:cs typeface="Times New Roman" panose="02020603050405020304" pitchFamily="18" charset="0"/>
                <a:sym typeface="Arial"/>
              </a:rPr>
              <a:t>Harwani</a:t>
            </a: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 B. (2017). </a:t>
            </a:r>
            <a:r>
              <a:rPr lang="en-US" sz="1600" b="0" i="0" u="none" strike="noStrike" cap="none" dirty="0" err="1">
                <a:solidFill>
                  <a:srgbClr val="ECECF1"/>
                </a:solidFill>
                <a:latin typeface="Times New Roman" panose="02020603050405020304" pitchFamily="18" charset="0"/>
                <a:cs typeface="Times New Roman" panose="02020603050405020304" pitchFamily="18" charset="0"/>
                <a:sym typeface="Arial"/>
              </a:rPr>
              <a:t>Tkinter</a:t>
            </a: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 GUI Programming by Example. Packet Publishing.</a:t>
            </a:r>
            <a:endParaRPr sz="1600" dirty="0">
              <a:latin typeface="Times New Roman" panose="02020603050405020304" pitchFamily="18" charset="0"/>
              <a:cs typeface="Times New Roman" panose="02020603050405020304" pitchFamily="18" charset="0"/>
            </a:endParaRPr>
          </a:p>
          <a:p>
            <a:pPr marL="577829" marR="0" lvl="1" indent="-187315" algn="l" rtl="0">
              <a:lnSpc>
                <a:spcPct val="100000"/>
              </a:lnSpc>
              <a:spcBef>
                <a:spcPts val="0"/>
              </a:spcBef>
              <a:spcAft>
                <a:spcPts val="0"/>
              </a:spcAft>
              <a:buClr>
                <a:srgbClr val="000000"/>
              </a:buClr>
              <a:buSzPts val="1600"/>
              <a:buFont typeface="Arial"/>
              <a:buNone/>
            </a:pPr>
            <a:endParaRPr sz="16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288914" marR="0" lvl="1" indent="0" algn="l" rtl="0">
              <a:lnSpc>
                <a:spcPct val="100000"/>
              </a:lnSpc>
              <a:spcBef>
                <a:spcPts val="0"/>
              </a:spcBef>
              <a:spcAft>
                <a:spcPts val="0"/>
              </a:spcAft>
              <a:buNone/>
            </a:pP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[5] </a:t>
            </a:r>
            <a:r>
              <a:rPr lang="en-US" sz="1600" b="0" i="0" u="none" strike="noStrike" cap="none" dirty="0" err="1">
                <a:solidFill>
                  <a:srgbClr val="ECECF1"/>
                </a:solidFill>
                <a:latin typeface="Times New Roman" panose="02020603050405020304" pitchFamily="18" charset="0"/>
                <a:cs typeface="Times New Roman" panose="02020603050405020304" pitchFamily="18" charset="0"/>
                <a:sym typeface="Arial"/>
              </a:rPr>
              <a:t>Zelle</a:t>
            </a:r>
            <a:r>
              <a:rPr lang="en-US" sz="1600" b="0" i="0" u="none" strike="noStrike" cap="none" dirty="0">
                <a:solidFill>
                  <a:srgbClr val="ECECF1"/>
                </a:solidFill>
                <a:latin typeface="Times New Roman" panose="02020603050405020304" pitchFamily="18" charset="0"/>
                <a:cs typeface="Times New Roman" panose="02020603050405020304" pitchFamily="18" charset="0"/>
                <a:sym typeface="Arial"/>
              </a:rPr>
              <a:t>, J. M. (2005). Python Programming: An Introduction to Computer Science. Franklin, Beedle &amp; Associates Inc</a:t>
            </a:r>
            <a:r>
              <a:rPr lang="en-US" sz="1600" b="0" i="0" u="none" strike="noStrike" cap="none" dirty="0">
                <a:solidFill>
                  <a:srgbClr val="ECECF1"/>
                </a:solidFill>
                <a:latin typeface="Arial"/>
                <a:ea typeface="Arial"/>
                <a:cs typeface="Arial"/>
                <a:sym typeface="Arial"/>
              </a:rPr>
              <a:t>.</a:t>
            </a:r>
            <a:endParaRPr sz="1600" b="0" i="0" u="none" strike="noStrike" cap="none" dirty="0">
              <a:solidFill>
                <a:srgbClr val="FFFFFF"/>
              </a:solidFill>
              <a:latin typeface="Poppins Light"/>
              <a:ea typeface="Poppins Light"/>
              <a:cs typeface="Poppins Light"/>
              <a:sym typeface="Poppi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42"/>
        <p:cNvGrpSpPr/>
        <p:nvPr/>
      </p:nvGrpSpPr>
      <p:grpSpPr>
        <a:xfrm>
          <a:off x="0" y="0"/>
          <a:ext cx="0" cy="0"/>
          <a:chOff x="0" y="0"/>
          <a:chExt cx="0" cy="0"/>
        </a:xfrm>
      </p:grpSpPr>
      <p:sp>
        <p:nvSpPr>
          <p:cNvPr id="243" name="Google Shape;243;p27"/>
          <p:cNvSpPr/>
          <p:nvPr/>
        </p:nvSpPr>
        <p:spPr>
          <a:xfrm>
            <a:off x="0" y="0"/>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44" name="Google Shape;244;p27"/>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245" name="Google Shape;245;p27"/>
          <p:cNvPicPr preferRelativeResize="0"/>
          <p:nvPr/>
        </p:nvPicPr>
        <p:blipFill rotWithShape="1">
          <a:blip r:embed="rId4">
            <a:alphaModFix/>
          </a:blip>
          <a:srcRect/>
          <a:stretch/>
        </p:blipFill>
        <p:spPr>
          <a:xfrm>
            <a:off x="8327065" y="-14103"/>
            <a:ext cx="816935" cy="804742"/>
          </a:xfrm>
          <a:prstGeom prst="rect">
            <a:avLst/>
          </a:prstGeom>
          <a:noFill/>
          <a:ln>
            <a:noFill/>
          </a:ln>
        </p:spPr>
      </p:pic>
      <p:sp>
        <p:nvSpPr>
          <p:cNvPr id="248" name="Google Shape;248;p27"/>
          <p:cNvSpPr txBox="1"/>
          <p:nvPr/>
        </p:nvSpPr>
        <p:spPr>
          <a:xfrm>
            <a:off x="-1470238" y="180086"/>
            <a:ext cx="7368118" cy="2074735"/>
          </a:xfrm>
          <a:prstGeom prst="rect">
            <a:avLst/>
          </a:prstGeom>
          <a:noFill/>
          <a:ln>
            <a:noFill/>
          </a:ln>
        </p:spPr>
        <p:txBody>
          <a:bodyPr spcFirstLastPara="1" wrap="square" lIns="0" tIns="0" rIns="0" bIns="0" anchor="t" anchorCtr="0">
            <a:spAutoFit/>
          </a:bodyPr>
          <a:lstStyle/>
          <a:p>
            <a:pPr marL="0" marR="0" lvl="0" indent="0" algn="ctr" rtl="0">
              <a:lnSpc>
                <a:spcPct val="644906"/>
              </a:lnSpc>
              <a:spcBef>
                <a:spcPts val="0"/>
              </a:spcBef>
              <a:spcAft>
                <a:spcPts val="0"/>
              </a:spcAft>
              <a:buNone/>
            </a:pPr>
            <a:r>
              <a:rPr lang="en-US" sz="3200" b="0" i="0" u="none" strike="noStrike" cap="none" dirty="0">
                <a:solidFill>
                  <a:schemeClr val="dk1"/>
                </a:solidFill>
                <a:latin typeface="Arial"/>
                <a:ea typeface="Arial"/>
                <a:cs typeface="Arial"/>
                <a:sym typeface="Arial"/>
              </a:rPr>
              <a:t>THANK YOU!</a:t>
            </a:r>
            <a:endParaRPr dirty="0"/>
          </a:p>
        </p:txBody>
      </p:sp>
      <p:sp>
        <p:nvSpPr>
          <p:cNvPr id="249" name="Google Shape;249;p27"/>
          <p:cNvSpPr txBox="1"/>
          <p:nvPr/>
        </p:nvSpPr>
        <p:spPr>
          <a:xfrm>
            <a:off x="2774869" y="2777123"/>
            <a:ext cx="7531572" cy="5232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700" b="0" i="0" u="none" strike="noStrike" cap="none" dirty="0">
                <a:solidFill>
                  <a:schemeClr val="dk1"/>
                </a:solidFill>
                <a:latin typeface="Arial"/>
                <a:ea typeface="Arial"/>
                <a:cs typeface="Arial"/>
                <a:sym typeface="Arial"/>
              </a:rPr>
              <a:t>NAME : G.HEMANTH</a:t>
            </a:r>
            <a:endParaRPr dirty="0"/>
          </a:p>
          <a:p>
            <a:pPr marL="0" marR="0" lvl="0" indent="0" algn="l" rtl="0">
              <a:lnSpc>
                <a:spcPct val="100000"/>
              </a:lnSpc>
              <a:spcBef>
                <a:spcPts val="0"/>
              </a:spcBef>
              <a:spcAft>
                <a:spcPts val="0"/>
              </a:spcAft>
              <a:buNone/>
            </a:pPr>
            <a:r>
              <a:rPr lang="en-US" sz="1700" b="0" i="0" u="none" strike="noStrike" cap="none" dirty="0">
                <a:solidFill>
                  <a:schemeClr val="dk1"/>
                </a:solidFill>
                <a:latin typeface="Arial"/>
                <a:ea typeface="Arial"/>
                <a:cs typeface="Arial"/>
                <a:sym typeface="Arial"/>
              </a:rPr>
              <a:t>REGISTER NUMBER : 192224095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66"/>
        <p:cNvGrpSpPr/>
        <p:nvPr/>
      </p:nvGrpSpPr>
      <p:grpSpPr>
        <a:xfrm>
          <a:off x="0" y="0"/>
          <a:ext cx="0" cy="0"/>
          <a:chOff x="0" y="0"/>
          <a:chExt cx="0" cy="0"/>
        </a:xfrm>
      </p:grpSpPr>
      <p:sp>
        <p:nvSpPr>
          <p:cNvPr id="67" name="Google Shape;67;p13"/>
          <p:cNvSpPr/>
          <p:nvPr/>
        </p:nvSpPr>
        <p:spPr>
          <a:xfrm>
            <a:off x="0" y="-2926"/>
            <a:ext cx="9144000" cy="5146425"/>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2060"/>
              </a:solidFill>
              <a:latin typeface="Arial"/>
              <a:ea typeface="Arial"/>
              <a:cs typeface="Arial"/>
              <a:sym typeface="Arial"/>
            </a:endParaRPr>
          </a:p>
        </p:txBody>
      </p:sp>
      <p:sp>
        <p:nvSpPr>
          <p:cNvPr id="68" name="Google Shape;68;p13"/>
          <p:cNvSpPr txBox="1"/>
          <p:nvPr/>
        </p:nvSpPr>
        <p:spPr>
          <a:xfrm>
            <a:off x="850586" y="959326"/>
            <a:ext cx="7171913" cy="524756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700"/>
              <a:buFont typeface="Arial"/>
              <a:buNone/>
            </a:pPr>
            <a:r>
              <a:rPr lang="en-US" b="0" i="0" dirty="0">
                <a:solidFill>
                  <a:schemeClr val="tx1"/>
                </a:solidFill>
                <a:effectLst/>
                <a:latin typeface="Times New Roman" panose="02020603050405020304" pitchFamily="18" charset="0"/>
                <a:cs typeface="Times New Roman" panose="02020603050405020304" pitchFamily="18" charset="0"/>
              </a:rPr>
              <a:t>	Every time the user runs the software, we must produce a random tale. We'll first store the portions of the tales in distinct lists, and then use the Random module to choose random sections of the stories from those list</a:t>
            </a:r>
            <a:r>
              <a:rPr lang="en-US" dirty="0">
                <a:solidFill>
                  <a:schemeClr val="tx1"/>
                </a:solidFill>
                <a:latin typeface="Times New Roman" panose="02020603050405020304" pitchFamily="18" charset="0"/>
                <a:cs typeface="Times New Roman" panose="02020603050405020304" pitchFamily="18" charset="0"/>
              </a:rPr>
              <a:t>. To construct a random narrative, we first imported the random module, then built sections of the stories in separate lists, then randomly picked portions of the lists. </a:t>
            </a:r>
            <a:r>
              <a:rPr lang="en-US" dirty="0">
                <a:solidFill>
                  <a:schemeClr val="tx1">
                    <a:lumMod val="95000"/>
                  </a:schemeClr>
                </a:solidFill>
                <a:latin typeface="Times New Roman" panose="02020603050405020304" pitchFamily="18" charset="0"/>
                <a:cs typeface="Times New Roman" panose="02020603050405020304" pitchFamily="18" charset="0"/>
              </a:rPr>
              <a:t>As a beginning, you are more interested in developing software applications, which is understandable. However, no matter what element of programming you are interested in, spending more time with programs that demand you to think rationally will always benefit you.</a:t>
            </a:r>
          </a:p>
          <a:p>
            <a:pPr lvl="0" algn="just">
              <a:lnSpc>
                <a:spcPct val="150000"/>
              </a:lnSpc>
              <a:buSzPts val="1700"/>
            </a:pPr>
            <a:endParaRPr lang="en-US" b="1" dirty="0">
              <a:solidFill>
                <a:schemeClr val="tx1">
                  <a:lumMod val="95000"/>
                </a:schemeClr>
              </a:solidFill>
              <a:latin typeface="Times New Roman" panose="02020603050405020304" pitchFamily="18" charset="0"/>
              <a:ea typeface="Times New Roman"/>
              <a:cs typeface="Times New Roman" panose="02020603050405020304" pitchFamily="18" charset="0"/>
              <a:sym typeface="Times New Roman"/>
            </a:endParaRPr>
          </a:p>
          <a:p>
            <a:pPr algn="just">
              <a:lnSpc>
                <a:spcPct val="150000"/>
              </a:lnSpc>
              <a:buSzPts val="1700"/>
            </a:pPr>
            <a:endParaRPr lang="en-US" dirty="0">
              <a:solidFill>
                <a:schemeClr val="tx1"/>
              </a:solidFill>
              <a:latin typeface="system-ui"/>
            </a:endParaRPr>
          </a:p>
          <a:p>
            <a:pPr marL="0" marR="0" lvl="0" indent="0" algn="just" rtl="0">
              <a:lnSpc>
                <a:spcPct val="150000"/>
              </a:lnSpc>
              <a:spcBef>
                <a:spcPts val="0"/>
              </a:spcBef>
              <a:spcAft>
                <a:spcPts val="0"/>
              </a:spcAft>
              <a:buClr>
                <a:srgbClr val="000000"/>
              </a:buClr>
              <a:buSzPts val="1700"/>
              <a:buFont typeface="Arial"/>
              <a:buNone/>
            </a:pPr>
            <a:endParaRPr lang="en-US" sz="14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Clr>
                <a:srgbClr val="000000"/>
              </a:buClr>
              <a:buSzPts val="1700"/>
              <a:buFont typeface="Arial"/>
              <a:buNone/>
            </a:pPr>
            <a:endParaRPr lang="en-US" b="1"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sz="14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algn="just"/>
            <a:endParaRPr lang="en-US" b="0" i="0" dirty="0">
              <a:solidFill>
                <a:srgbClr val="212529"/>
              </a:solidFill>
              <a:effectLst/>
              <a:latin typeface="system-ui"/>
            </a:endParaRPr>
          </a:p>
          <a:p>
            <a:pPr marL="0" marR="0" lvl="0" indent="0" algn="just" rtl="0">
              <a:lnSpc>
                <a:spcPct val="50000"/>
              </a:lnSpc>
              <a:spcBef>
                <a:spcPts val="0"/>
              </a:spcBef>
              <a:spcAft>
                <a:spcPts val="0"/>
              </a:spcAft>
              <a:buClr>
                <a:srgbClr val="000000"/>
              </a:buClr>
              <a:buSzPts val="1700"/>
              <a:buFont typeface="Arial"/>
              <a:buNone/>
            </a:pPr>
            <a:endParaRPr lang="en-US" sz="14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b="1"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sz="14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b="1"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sz="14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b="1"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sz="14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b="1"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sz="14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b="1"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50000"/>
              </a:lnSpc>
              <a:spcBef>
                <a:spcPts val="0"/>
              </a:spcBef>
              <a:spcAft>
                <a:spcPts val="0"/>
              </a:spcAft>
              <a:buClr>
                <a:srgbClr val="000000"/>
              </a:buClr>
              <a:buSzPts val="1700"/>
              <a:buFont typeface="Arial"/>
              <a:buNone/>
            </a:pPr>
            <a:endParaRPr lang="en-US" sz="14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69" name="Google Shape;69;p13"/>
          <p:cNvSpPr txBox="1"/>
          <p:nvPr/>
        </p:nvSpPr>
        <p:spPr>
          <a:xfrm>
            <a:off x="271875" y="4038812"/>
            <a:ext cx="77355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strike="noStrike" cap="none" dirty="0">
                <a:solidFill>
                  <a:schemeClr val="dk1"/>
                </a:solidFill>
                <a:latin typeface="Times New Roman"/>
                <a:ea typeface="Times New Roman"/>
                <a:cs typeface="Times New Roman"/>
                <a:sym typeface="Times New Roman"/>
              </a:rPr>
              <a:t>Keywords </a:t>
            </a:r>
            <a:r>
              <a:rPr lang="en-US" sz="1800" b="0" i="0"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Random story, python, interfaces, modules </a:t>
            </a:r>
            <a:endParaRPr sz="1900" b="0" i="0" u="none" strike="noStrike" cap="none" dirty="0">
              <a:solidFill>
                <a:srgbClr val="E8E8E8"/>
              </a:solidFill>
              <a:latin typeface="Arial"/>
              <a:ea typeface="Arial"/>
              <a:cs typeface="Arial"/>
              <a:sym typeface="Arial"/>
            </a:endParaRPr>
          </a:p>
        </p:txBody>
      </p:sp>
      <p:pic>
        <p:nvPicPr>
          <p:cNvPr id="70" name="Google Shape;70;p13"/>
          <p:cNvPicPr preferRelativeResize="0"/>
          <p:nvPr/>
        </p:nvPicPr>
        <p:blipFill rotWithShape="1">
          <a:blip r:embed="rId3">
            <a:alphaModFix/>
          </a:blip>
          <a:srcRect/>
          <a:stretch/>
        </p:blipFill>
        <p:spPr>
          <a:xfrm>
            <a:off x="0" y="0"/>
            <a:ext cx="801100" cy="801100"/>
          </a:xfrm>
          <a:prstGeom prst="rect">
            <a:avLst/>
          </a:prstGeom>
          <a:noFill/>
          <a:ln>
            <a:noFill/>
          </a:ln>
        </p:spPr>
      </p:pic>
      <p:sp>
        <p:nvSpPr>
          <p:cNvPr id="71" name="Google Shape;71;p13"/>
          <p:cNvSpPr txBox="1"/>
          <p:nvPr/>
        </p:nvSpPr>
        <p:spPr>
          <a:xfrm>
            <a:off x="3671771" y="324327"/>
            <a:ext cx="152954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A</a:t>
            </a:r>
            <a:r>
              <a:rPr lang="en-US" sz="1800" b="1" dirty="0">
                <a:solidFill>
                  <a:schemeClr val="dk1"/>
                </a:solidFill>
              </a:rPr>
              <a:t>bstract</a:t>
            </a:r>
            <a:r>
              <a:rPr lang="en-US" sz="1800" b="1" i="0" u="none" strike="noStrike" cap="none" dirty="0">
                <a:solidFill>
                  <a:schemeClr val="lt1"/>
                </a:solidFill>
                <a:latin typeface="Arial"/>
                <a:ea typeface="Arial"/>
                <a:cs typeface="Arial"/>
                <a:sym typeface="Arial"/>
              </a:rPr>
              <a:t> </a:t>
            </a:r>
            <a:endParaRPr dirty="0"/>
          </a:p>
        </p:txBody>
      </p:sp>
      <p:pic>
        <p:nvPicPr>
          <p:cNvPr id="72" name="Google Shape;72;p13"/>
          <p:cNvPicPr preferRelativeResize="0"/>
          <p:nvPr/>
        </p:nvPicPr>
        <p:blipFill rotWithShape="1">
          <a:blip r:embed="rId4">
            <a:alphaModFix/>
          </a:blip>
          <a:srcRect/>
          <a:stretch/>
        </p:blipFill>
        <p:spPr>
          <a:xfrm>
            <a:off x="8357743" y="-10513"/>
            <a:ext cx="816506" cy="80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77"/>
        <p:cNvGrpSpPr/>
        <p:nvPr/>
      </p:nvGrpSpPr>
      <p:grpSpPr>
        <a:xfrm>
          <a:off x="0" y="0"/>
          <a:ext cx="0" cy="0"/>
          <a:chOff x="0" y="0"/>
          <a:chExt cx="0" cy="0"/>
        </a:xfrm>
      </p:grpSpPr>
      <p:sp>
        <p:nvSpPr>
          <p:cNvPr id="78" name="Google Shape;78;p14"/>
          <p:cNvSpPr/>
          <p:nvPr/>
        </p:nvSpPr>
        <p:spPr>
          <a:xfrm>
            <a:off x="0" y="0"/>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9" name="Google Shape;79;p14"/>
          <p:cNvSpPr txBox="1"/>
          <p:nvPr/>
        </p:nvSpPr>
        <p:spPr>
          <a:xfrm>
            <a:off x="339066" y="1231806"/>
            <a:ext cx="8602500" cy="2400627"/>
          </a:xfrm>
          <a:prstGeom prst="rect">
            <a:avLst/>
          </a:prstGeom>
          <a:noFill/>
          <a:ln>
            <a:noFill/>
          </a:ln>
        </p:spPr>
        <p:txBody>
          <a:bodyPr spcFirstLastPara="1" wrap="square" lIns="91425" tIns="91425" rIns="91425" bIns="91425" anchor="t" anchorCtr="0">
            <a:spAutoFit/>
          </a:bodyPr>
          <a:lstStyle/>
          <a:p>
            <a:pPr marL="285750" marR="0" lvl="0" indent="-285750" algn="just" rtl="0">
              <a:lnSpc>
                <a:spcPct val="150000"/>
              </a:lnSpc>
              <a:spcBef>
                <a:spcPts val="0"/>
              </a:spcBef>
              <a:spcAft>
                <a:spcPts val="0"/>
              </a:spcAft>
              <a:buClr>
                <a:srgbClr val="000000"/>
              </a:buClr>
              <a:buSzPts val="1300"/>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In this section, we are going to make a very interesting beginner-level project of Python. It is a random story generator. </a:t>
            </a:r>
          </a:p>
          <a:p>
            <a:pPr marL="285750" marR="0" lvl="0" indent="-285750" algn="just" rtl="0">
              <a:lnSpc>
                <a:spcPct val="150000"/>
              </a:lnSpc>
              <a:spcBef>
                <a:spcPts val="0"/>
              </a:spcBef>
              <a:spcAft>
                <a:spcPts val="0"/>
              </a:spcAft>
              <a:buClr>
                <a:srgbClr val="000000"/>
              </a:buClr>
              <a:buSzPts val="1300"/>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random story generator project aims to generate random stories every time user executes the code. A story is made up of a collection of sentences. </a:t>
            </a:r>
          </a:p>
          <a:p>
            <a:pPr marL="285750" marR="0" lvl="0" indent="-285750" algn="just" rtl="0">
              <a:lnSpc>
                <a:spcPct val="150000"/>
              </a:lnSpc>
              <a:spcBef>
                <a:spcPts val="0"/>
              </a:spcBef>
              <a:spcAft>
                <a:spcPts val="0"/>
              </a:spcAft>
              <a:buClr>
                <a:srgbClr val="000000"/>
              </a:buClr>
              <a:buSzPts val="1300"/>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We will choose random phrases to build sentences, and hence stories.</a:t>
            </a:r>
          </a:p>
          <a:p>
            <a:pPr marL="285750" marR="0" lvl="0" indent="-285750" algn="just" rtl="0">
              <a:lnSpc>
                <a:spcPct val="150000"/>
              </a:lnSpc>
              <a:spcBef>
                <a:spcPts val="0"/>
              </a:spcBef>
              <a:spcAft>
                <a:spcPts val="0"/>
              </a:spcAft>
              <a:buClr>
                <a:srgbClr val="000000"/>
              </a:buClr>
              <a:buSzPts val="1300"/>
              <a:buFont typeface="Arial" panose="020B0604020202020204" pitchFamily="34" charset="0"/>
              <a:buChar char="•"/>
            </a:pPr>
            <a:r>
              <a:rPr lang="en-US" sz="1600" b="0" i="0" dirty="0">
                <a:solidFill>
                  <a:schemeClr val="tx1"/>
                </a:solidFill>
                <a:latin typeface="Times New Roman" panose="02020603050405020304" pitchFamily="18" charset="0"/>
                <a:cs typeface="Times New Roman" panose="02020603050405020304" pitchFamily="18" charset="0"/>
              </a:rPr>
              <a:t>By using this python programming we can generate a random story for kids</a:t>
            </a:r>
            <a:endParaRPr sz="13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80" name="Google Shape;80;p14"/>
          <p:cNvSpPr txBox="1"/>
          <p:nvPr/>
        </p:nvSpPr>
        <p:spPr>
          <a:xfrm>
            <a:off x="2617257" y="402839"/>
            <a:ext cx="2639485"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Introduction</a:t>
            </a:r>
            <a:endParaRPr sz="1800" b="0" i="0" u="none" strike="noStrike" cap="none" dirty="0">
              <a:solidFill>
                <a:schemeClr val="dk1"/>
              </a:solidFill>
              <a:latin typeface="Arial"/>
              <a:ea typeface="Arial"/>
              <a:cs typeface="Arial"/>
              <a:sym typeface="Arial"/>
            </a:endParaRPr>
          </a:p>
        </p:txBody>
      </p:sp>
      <p:pic>
        <p:nvPicPr>
          <p:cNvPr id="81" name="Google Shape;81;p14"/>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84" name="Google Shape;84;p14"/>
          <p:cNvPicPr preferRelativeResize="0"/>
          <p:nvPr/>
        </p:nvPicPr>
        <p:blipFill rotWithShape="1">
          <a:blip r:embed="rId4">
            <a:alphaModFix/>
          </a:blip>
          <a:srcRect/>
          <a:stretch/>
        </p:blipFill>
        <p:spPr>
          <a:xfrm>
            <a:off x="8327065" y="-14103"/>
            <a:ext cx="816935" cy="8047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88"/>
        <p:cNvGrpSpPr/>
        <p:nvPr/>
      </p:nvGrpSpPr>
      <p:grpSpPr>
        <a:xfrm>
          <a:off x="0" y="0"/>
          <a:ext cx="0" cy="0"/>
          <a:chOff x="0" y="0"/>
          <a:chExt cx="0" cy="0"/>
        </a:xfrm>
      </p:grpSpPr>
      <p:sp>
        <p:nvSpPr>
          <p:cNvPr id="89" name="Google Shape;89;p15"/>
          <p:cNvSpPr/>
          <p:nvPr/>
        </p:nvSpPr>
        <p:spPr>
          <a:xfrm>
            <a:off x="12700" y="-14600"/>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90" name="Google Shape;90;p15"/>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93" name="Google Shape;93;p15"/>
          <p:cNvPicPr preferRelativeResize="0"/>
          <p:nvPr/>
        </p:nvPicPr>
        <p:blipFill rotWithShape="1">
          <a:blip r:embed="rId4">
            <a:alphaModFix/>
          </a:blip>
          <a:srcRect/>
          <a:stretch/>
        </p:blipFill>
        <p:spPr>
          <a:xfrm>
            <a:off x="8327065" y="-14103"/>
            <a:ext cx="816935" cy="804742"/>
          </a:xfrm>
          <a:prstGeom prst="rect">
            <a:avLst/>
          </a:prstGeom>
          <a:noFill/>
          <a:ln>
            <a:noFill/>
          </a:ln>
        </p:spPr>
      </p:pic>
      <p:sp>
        <p:nvSpPr>
          <p:cNvPr id="94" name="Google Shape;94;p15"/>
          <p:cNvSpPr txBox="1">
            <a:spLocks noGrp="1"/>
          </p:cNvSpPr>
          <p:nvPr>
            <p:ph type="title"/>
          </p:nvPr>
        </p:nvSpPr>
        <p:spPr>
          <a:xfrm>
            <a:off x="400550" y="243947"/>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US" sz="1800" dirty="0"/>
              <a:t>Hardware and Software Requirements </a:t>
            </a:r>
            <a:endParaRPr dirty="0"/>
          </a:p>
        </p:txBody>
      </p:sp>
      <p:sp>
        <p:nvSpPr>
          <p:cNvPr id="95" name="Google Shape;95;p15"/>
          <p:cNvSpPr txBox="1">
            <a:spLocks noGrp="1"/>
          </p:cNvSpPr>
          <p:nvPr>
            <p:ph type="body" idx="1"/>
          </p:nvPr>
        </p:nvSpPr>
        <p:spPr>
          <a:xfrm>
            <a:off x="476800" y="1152474"/>
            <a:ext cx="3112220" cy="2828259"/>
          </a:xfrm>
          <a:prstGeom prst="rect">
            <a:avLst/>
          </a:prstGeom>
          <a:noFill/>
          <a:ln>
            <a:noFill/>
          </a:ln>
        </p:spPr>
        <p:txBody>
          <a:bodyPr spcFirstLastPara="1" wrap="square" lIns="91425" tIns="91425" rIns="91425" bIns="91425" anchor="t" anchorCtr="0">
            <a:normAutofit/>
          </a:bodyPr>
          <a:lstStyle/>
          <a:p>
            <a:pPr marL="139700" lvl="0" indent="0" algn="l" rtl="0">
              <a:lnSpc>
                <a:spcPct val="115000"/>
              </a:lnSpc>
              <a:spcBef>
                <a:spcPts val="0"/>
              </a:spcBef>
              <a:spcAft>
                <a:spcPts val="0"/>
              </a:spcAft>
              <a:buSzPts val="1400"/>
              <a:buNone/>
            </a:pPr>
            <a:r>
              <a:rPr lang="en-US" b="1" dirty="0">
                <a:solidFill>
                  <a:schemeClr val="dk1"/>
                </a:solidFill>
              </a:rPr>
              <a:t>	HARDWARE :</a:t>
            </a:r>
            <a:endParaRPr b="1" dirty="0"/>
          </a:p>
          <a:p>
            <a:pPr marL="457200" lvl="0" indent="-228600" algn="l" rtl="0">
              <a:lnSpc>
                <a:spcPct val="115000"/>
              </a:lnSpc>
              <a:spcBef>
                <a:spcPts val="0"/>
              </a:spcBef>
              <a:spcAft>
                <a:spcPts val="0"/>
              </a:spcAft>
              <a:buSzPts val="1400"/>
              <a:buNone/>
            </a:pPr>
            <a:endParaRPr lang="en-CA" dirty="0"/>
          </a:p>
          <a:p>
            <a:pPr marL="514350" indent="-285750"/>
            <a:r>
              <a:rPr lang="en-CA" dirty="0">
                <a:solidFill>
                  <a:schemeClr val="tx1"/>
                </a:solidFill>
              </a:rPr>
              <a:t>CPU: 13</a:t>
            </a:r>
            <a:r>
              <a:rPr lang="en-CA" baseline="30000" dirty="0">
                <a:solidFill>
                  <a:schemeClr val="tx1"/>
                </a:solidFill>
              </a:rPr>
              <a:t>th</a:t>
            </a:r>
            <a:r>
              <a:rPr lang="en-CA" dirty="0">
                <a:solidFill>
                  <a:schemeClr val="tx1"/>
                </a:solidFill>
              </a:rPr>
              <a:t> Gen intel(R) Core(™) i7-1360p (16cpus),- 2.2GHZ</a:t>
            </a:r>
          </a:p>
          <a:p>
            <a:pPr marL="514350" indent="-285750"/>
            <a:endParaRPr lang="en-CA" dirty="0">
              <a:solidFill>
                <a:schemeClr val="tx1"/>
              </a:solidFill>
            </a:endParaRPr>
          </a:p>
          <a:p>
            <a:pPr marL="514350" indent="-285750"/>
            <a:r>
              <a:rPr lang="en-CA" dirty="0">
                <a:solidFill>
                  <a:schemeClr val="tx1"/>
                </a:solidFill>
              </a:rPr>
              <a:t> RAM: 16GB</a:t>
            </a:r>
          </a:p>
          <a:p>
            <a:pPr marL="228600" indent="0">
              <a:buNone/>
            </a:pPr>
            <a:endParaRPr lang="en-CA" dirty="0">
              <a:solidFill>
                <a:schemeClr val="tx1"/>
              </a:solidFill>
            </a:endParaRPr>
          </a:p>
          <a:p>
            <a:pPr marL="514350" indent="-285750"/>
            <a:r>
              <a:rPr lang="en-CA" dirty="0">
                <a:solidFill>
                  <a:schemeClr val="tx1"/>
                </a:solidFill>
              </a:rPr>
              <a:t> Storage space : 40GB</a:t>
            </a:r>
          </a:p>
          <a:p>
            <a:pPr marL="457200" lvl="0" indent="-228600" algn="l" rtl="0">
              <a:lnSpc>
                <a:spcPct val="115000"/>
              </a:lnSpc>
              <a:spcBef>
                <a:spcPts val="0"/>
              </a:spcBef>
              <a:spcAft>
                <a:spcPts val="0"/>
              </a:spcAft>
              <a:buSzPts val="1400"/>
              <a:buNone/>
            </a:pPr>
            <a:endParaRPr lang="en-CA" b="1" dirty="0">
              <a:solidFill>
                <a:schemeClr val="tx1"/>
              </a:solidFill>
            </a:endParaRPr>
          </a:p>
          <a:p>
            <a:pPr marL="457200" lvl="0" indent="-228600" algn="l" rtl="0">
              <a:lnSpc>
                <a:spcPct val="115000"/>
              </a:lnSpc>
              <a:spcBef>
                <a:spcPts val="0"/>
              </a:spcBef>
              <a:spcAft>
                <a:spcPts val="0"/>
              </a:spcAft>
              <a:buSzPts val="1400"/>
              <a:buNone/>
            </a:pPr>
            <a:endParaRPr lang="en-CA" b="1" dirty="0">
              <a:solidFill>
                <a:schemeClr val="tx1"/>
              </a:solidFill>
            </a:endParaRPr>
          </a:p>
          <a:p>
            <a:pPr marL="457200" lvl="0" indent="-228600" algn="l" rtl="0">
              <a:lnSpc>
                <a:spcPct val="115000"/>
              </a:lnSpc>
              <a:spcBef>
                <a:spcPts val="0"/>
              </a:spcBef>
              <a:spcAft>
                <a:spcPts val="0"/>
              </a:spcAft>
              <a:buSzPts val="1400"/>
              <a:buNone/>
            </a:pPr>
            <a:endParaRPr lang="en-CA" b="1" dirty="0">
              <a:solidFill>
                <a:schemeClr val="tx1"/>
              </a:solidFill>
            </a:endParaRPr>
          </a:p>
          <a:p>
            <a:pPr marL="457200" lvl="0" indent="-228600" algn="l" rtl="0">
              <a:lnSpc>
                <a:spcPct val="115000"/>
              </a:lnSpc>
              <a:spcBef>
                <a:spcPts val="0"/>
              </a:spcBef>
              <a:spcAft>
                <a:spcPts val="0"/>
              </a:spcAft>
              <a:buSzPts val="1400"/>
              <a:buNone/>
            </a:pPr>
            <a:endParaRPr lang="en-CA" b="1" dirty="0">
              <a:solidFill>
                <a:schemeClr val="tx1"/>
              </a:solidFill>
            </a:endParaRPr>
          </a:p>
          <a:p>
            <a:pPr marL="457200" lvl="0" indent="-228600" algn="l" rtl="0">
              <a:lnSpc>
                <a:spcPct val="115000"/>
              </a:lnSpc>
              <a:spcBef>
                <a:spcPts val="0"/>
              </a:spcBef>
              <a:spcAft>
                <a:spcPts val="0"/>
              </a:spcAft>
              <a:buSzPts val="1400"/>
              <a:buNone/>
            </a:pPr>
            <a:endParaRPr dirty="0"/>
          </a:p>
        </p:txBody>
      </p:sp>
      <p:sp>
        <p:nvSpPr>
          <p:cNvPr id="96" name="Google Shape;96;p15"/>
          <p:cNvSpPr txBox="1">
            <a:spLocks noGrp="1"/>
          </p:cNvSpPr>
          <p:nvPr>
            <p:ph type="body" idx="2"/>
          </p:nvPr>
        </p:nvSpPr>
        <p:spPr>
          <a:xfrm>
            <a:off x="5176520" y="1096278"/>
            <a:ext cx="2894450" cy="3416400"/>
          </a:xfrm>
          <a:prstGeom prst="rect">
            <a:avLst/>
          </a:prstGeom>
          <a:noFill/>
          <a:ln>
            <a:noFill/>
          </a:ln>
        </p:spPr>
        <p:txBody>
          <a:bodyPr spcFirstLastPara="1" wrap="square" lIns="91425" tIns="91425" rIns="91425" bIns="91425" anchor="t" anchorCtr="0">
            <a:normAutofit/>
          </a:bodyPr>
          <a:lstStyle/>
          <a:p>
            <a:pPr marL="139700" lvl="0" indent="0" algn="l" rtl="0">
              <a:lnSpc>
                <a:spcPct val="115000"/>
              </a:lnSpc>
              <a:spcBef>
                <a:spcPts val="0"/>
              </a:spcBef>
              <a:spcAft>
                <a:spcPts val="0"/>
              </a:spcAft>
              <a:buSzPts val="1400"/>
              <a:buNone/>
            </a:pPr>
            <a:r>
              <a:rPr lang="en-US" b="1" dirty="0">
                <a:solidFill>
                  <a:schemeClr val="dk1"/>
                </a:solidFill>
              </a:rPr>
              <a:t>          SOFTWARE :</a:t>
            </a:r>
          </a:p>
          <a:p>
            <a:pPr marL="139700" lvl="0" indent="0" algn="l" rtl="0">
              <a:lnSpc>
                <a:spcPct val="115000"/>
              </a:lnSpc>
              <a:spcBef>
                <a:spcPts val="0"/>
              </a:spcBef>
              <a:spcAft>
                <a:spcPts val="0"/>
              </a:spcAft>
              <a:buSzPts val="1400"/>
              <a:buNone/>
            </a:pPr>
            <a:r>
              <a:rPr lang="en-US" dirty="0">
                <a:solidFill>
                  <a:schemeClr val="dk1"/>
                </a:solidFill>
              </a:rPr>
              <a:t> </a:t>
            </a:r>
          </a:p>
          <a:p>
            <a:r>
              <a:rPr lang="en-US" dirty="0">
                <a:solidFill>
                  <a:schemeClr val="dk1"/>
                </a:solidFill>
              </a:rPr>
              <a:t> SDK:  Python 3.12</a:t>
            </a:r>
          </a:p>
          <a:p>
            <a:pPr marL="139700" indent="0">
              <a:buNone/>
            </a:pPr>
            <a:r>
              <a:rPr lang="en-US" dirty="0">
                <a:solidFill>
                  <a:schemeClr val="dk1"/>
                </a:solidFill>
              </a:rPr>
              <a:t>  </a:t>
            </a:r>
          </a:p>
          <a:p>
            <a:r>
              <a:rPr lang="en-US" dirty="0">
                <a:solidFill>
                  <a:schemeClr val="dk1"/>
                </a:solidFill>
              </a:rPr>
              <a:t> Editor: IDLE , </a:t>
            </a:r>
            <a:r>
              <a:rPr lang="en-US" dirty="0" err="1">
                <a:solidFill>
                  <a:schemeClr val="dk1"/>
                </a:solidFill>
              </a:rPr>
              <a:t>Pycharm</a:t>
            </a:r>
            <a:endParaRPr lang="en-US" dirty="0">
              <a:solidFill>
                <a:schemeClr val="dk1"/>
              </a:solidFill>
            </a:endParaRPr>
          </a:p>
          <a:p>
            <a:pPr marL="139700" indent="0">
              <a:buNone/>
            </a:pPr>
            <a:r>
              <a:rPr lang="en-US" dirty="0">
                <a:solidFill>
                  <a:schemeClr val="dk1"/>
                </a:solidFill>
              </a:rPr>
              <a:t>  </a:t>
            </a:r>
          </a:p>
          <a:p>
            <a:r>
              <a:rPr lang="en-US" dirty="0">
                <a:solidFill>
                  <a:schemeClr val="dk1"/>
                </a:solidFill>
              </a:rPr>
              <a:t> Packages : CV2, </a:t>
            </a:r>
            <a:r>
              <a:rPr lang="en-US" dirty="0" err="1">
                <a:solidFill>
                  <a:schemeClr val="dk1"/>
                </a:solidFill>
              </a:rPr>
              <a:t>Pytz</a:t>
            </a:r>
            <a:endParaRPr lang="en-US" dirty="0">
              <a:solidFill>
                <a:schemeClr val="dk1"/>
              </a:solidFill>
            </a:endParaRPr>
          </a:p>
          <a:p>
            <a:pPr marL="139700" indent="0">
              <a:buNone/>
            </a:pPr>
            <a:r>
              <a:rPr lang="en-US" dirty="0">
                <a:solidFill>
                  <a:schemeClr val="dk1"/>
                </a:solidFill>
              </a:rPr>
              <a:t> </a:t>
            </a:r>
          </a:p>
          <a:p>
            <a:r>
              <a:rPr lang="en-US" dirty="0">
                <a:solidFill>
                  <a:schemeClr val="dk1"/>
                </a:solidFill>
              </a:rPr>
              <a:t> OS: windows 11</a:t>
            </a:r>
          </a:p>
          <a:p>
            <a:pPr marL="139700" indent="0">
              <a:buNone/>
            </a:pPr>
            <a:r>
              <a:rPr lang="en-US" dirty="0">
                <a:solidFill>
                  <a:schemeClr val="dk1"/>
                </a:solidFill>
              </a:rPr>
              <a:t>  </a:t>
            </a:r>
          </a:p>
          <a:p>
            <a:pPr marL="139700" lvl="0" indent="0" algn="l" rtl="0">
              <a:lnSpc>
                <a:spcPct val="115000"/>
              </a:lnSpc>
              <a:spcBef>
                <a:spcPts val="0"/>
              </a:spcBef>
              <a:spcAft>
                <a:spcPts val="0"/>
              </a:spcAft>
              <a:buSzPts val="1400"/>
              <a:buNone/>
            </a:pPr>
            <a:r>
              <a:rPr lang="en-US" dirty="0">
                <a:solidFill>
                  <a:schemeClr val="dk1"/>
                </a:solidFill>
              </a:rPr>
              <a:t>   </a:t>
            </a:r>
            <a:endParaRPr dirty="0"/>
          </a:p>
          <a:p>
            <a:pPr marL="457200" lvl="0" indent="-228600" algn="l" rtl="0">
              <a:lnSpc>
                <a:spcPct val="115000"/>
              </a:lnSpc>
              <a:spcBef>
                <a:spcPts val="0"/>
              </a:spcBef>
              <a:spcAft>
                <a:spcPts val="0"/>
              </a:spcAft>
              <a:buSzPts val="1400"/>
              <a:buNone/>
            </a:pPr>
            <a:endParaRPr dirty="0">
              <a:solidFill>
                <a:schemeClr val="dk1"/>
              </a:solidFill>
            </a:endParaRPr>
          </a:p>
        </p:txBody>
      </p:sp>
      <p:sp>
        <p:nvSpPr>
          <p:cNvPr id="97" name="Google Shape;97;p15"/>
          <p:cNvSpPr txBox="1"/>
          <p:nvPr/>
        </p:nvSpPr>
        <p:spPr>
          <a:xfrm>
            <a:off x="6634122" y="1152475"/>
            <a:ext cx="2287028"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03"/>
        <p:cNvGrpSpPr/>
        <p:nvPr/>
      </p:nvGrpSpPr>
      <p:grpSpPr>
        <a:xfrm>
          <a:off x="0" y="0"/>
          <a:ext cx="0" cy="0"/>
          <a:chOff x="0" y="0"/>
          <a:chExt cx="0" cy="0"/>
        </a:xfrm>
      </p:grpSpPr>
      <p:sp>
        <p:nvSpPr>
          <p:cNvPr id="104" name="Google Shape;104;p16"/>
          <p:cNvSpPr/>
          <p:nvPr/>
        </p:nvSpPr>
        <p:spPr>
          <a:xfrm>
            <a:off x="0" y="0"/>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Google Shape;105;p16"/>
          <p:cNvSpPr txBox="1"/>
          <p:nvPr/>
        </p:nvSpPr>
        <p:spPr>
          <a:xfrm>
            <a:off x="-6350" y="745692"/>
            <a:ext cx="9150350" cy="5370671"/>
          </a:xfrm>
          <a:prstGeom prst="rect">
            <a:avLst/>
          </a:prstGeom>
          <a:solidFill>
            <a:srgbClr val="00B0F0"/>
          </a:solidFill>
          <a:ln>
            <a:noFill/>
          </a:ln>
        </p:spPr>
        <p:txBody>
          <a:bodyPr spcFirstLastPara="1" wrap="square" lIns="91425" tIns="91425" rIns="91425" bIns="91425" anchor="t" anchorCtr="0">
            <a:spAutoFit/>
          </a:bodyPr>
          <a:lstStyle/>
          <a:p>
            <a:pPr marL="457200" marR="0" lvl="0" indent="-228600" algn="just" rtl="0">
              <a:lnSpc>
                <a:spcPct val="100000"/>
              </a:lnSpc>
              <a:spcBef>
                <a:spcPts val="0"/>
              </a:spcBef>
              <a:spcAft>
                <a:spcPts val="0"/>
              </a:spcAft>
              <a:buClr>
                <a:schemeClr val="lt1"/>
              </a:buClr>
              <a:buSzPts val="1700"/>
              <a:buFont typeface="Times New Roman"/>
              <a:buNone/>
            </a:pPr>
            <a:r>
              <a:rPr lang="en-US" sz="2000" b="1" i="0" dirty="0">
                <a:effectLst/>
                <a:highlight>
                  <a:srgbClr val="C0C0C0"/>
                </a:highlight>
                <a:latin typeface="Söhne"/>
              </a:rPr>
              <a:t>Existing System</a:t>
            </a:r>
            <a:r>
              <a:rPr lang="en-US" sz="2000" b="1" i="0" dirty="0">
                <a:effectLst/>
                <a:latin typeface="Söhne"/>
              </a:rPr>
              <a:t>:</a:t>
            </a:r>
            <a:r>
              <a:rPr lang="en-US" sz="2000" b="0" i="0" dirty="0">
                <a:solidFill>
                  <a:srgbClr val="374151"/>
                </a:solidFill>
                <a:effectLst/>
                <a:latin typeface="Söhne"/>
              </a:rPr>
              <a:t> </a:t>
            </a:r>
          </a:p>
          <a:p>
            <a:pPr marL="457200" marR="0" lvl="0" indent="-228600" algn="just" rtl="0">
              <a:lnSpc>
                <a:spcPct val="100000"/>
              </a:lnSpc>
              <a:spcBef>
                <a:spcPts val="0"/>
              </a:spcBef>
              <a:spcAft>
                <a:spcPts val="0"/>
              </a:spcAft>
              <a:buClr>
                <a:schemeClr val="lt1"/>
              </a:buClr>
              <a:buSzPts val="1700"/>
              <a:buFont typeface="Times New Roman"/>
              <a:buNone/>
            </a:pPr>
            <a:r>
              <a:rPr lang="en-US" sz="1600" i="0" dirty="0">
                <a:solidFill>
                  <a:schemeClr val="tx1"/>
                </a:solidFill>
                <a:effectLst/>
                <a:latin typeface="Times New Roman" panose="02020603050405020304" pitchFamily="18" charset="0"/>
                <a:cs typeface="Times New Roman" panose="02020603050405020304" pitchFamily="18" charset="0"/>
              </a:rPr>
              <a:t>  		 The existing system is a simple random story generator using the </a:t>
            </a:r>
            <a:r>
              <a:rPr lang="en-US" sz="1600" i="0" dirty="0" err="1">
                <a:solidFill>
                  <a:schemeClr val="tx1"/>
                </a:solidFill>
                <a:effectLst/>
                <a:latin typeface="Times New Roman" panose="02020603050405020304" pitchFamily="18" charset="0"/>
                <a:cs typeface="Times New Roman" panose="02020603050405020304" pitchFamily="18" charset="0"/>
              </a:rPr>
              <a:t>tkinter</a:t>
            </a:r>
            <a:r>
              <a:rPr lang="en-US" sz="1600" i="0" dirty="0">
                <a:solidFill>
                  <a:schemeClr val="tx1"/>
                </a:solidFill>
                <a:effectLst/>
                <a:latin typeface="Times New Roman" panose="02020603050405020304" pitchFamily="18" charset="0"/>
                <a:cs typeface="Times New Roman" panose="02020603050405020304" pitchFamily="18" charset="0"/>
              </a:rPr>
              <a:t> library in Python.  </a:t>
            </a:r>
          </a:p>
          <a:p>
            <a:pPr marL="457200" marR="0" lvl="0" indent="-228600" algn="just" rtl="0">
              <a:lnSpc>
                <a:spcPct val="100000"/>
              </a:lnSpc>
              <a:spcBef>
                <a:spcPts val="0"/>
              </a:spcBef>
              <a:spcAft>
                <a:spcPts val="0"/>
              </a:spcAft>
              <a:buClr>
                <a:schemeClr val="lt1"/>
              </a:buClr>
              <a:buSzPts val="1700"/>
              <a:buFont typeface="Times New Roman"/>
              <a:buNone/>
            </a:pPr>
            <a:r>
              <a:rPr lang="en-US" sz="1600" i="0" dirty="0">
                <a:solidFill>
                  <a:schemeClr val="tx1"/>
                </a:solidFill>
                <a:effectLst/>
                <a:latin typeface="Times New Roman" panose="02020603050405020304" pitchFamily="18" charset="0"/>
                <a:cs typeface="Times New Roman" panose="02020603050405020304" pitchFamily="18" charset="0"/>
              </a:rPr>
              <a:t>    It creates a graphical user interface (GUI) window that displays a pre-defined story about Tom’s adventure in a magical forest. The story components, characters, and plot points are hardcoded in the script. The story is generated by shuffling the plot points and concatenating them into a narrative.</a:t>
            </a:r>
          </a:p>
          <a:p>
            <a:pPr marL="457200" marR="0" lvl="0" indent="-228600" algn="just" rtl="0">
              <a:lnSpc>
                <a:spcPct val="100000"/>
              </a:lnSpc>
              <a:spcBef>
                <a:spcPts val="0"/>
              </a:spcBef>
              <a:spcAft>
                <a:spcPts val="0"/>
              </a:spcAft>
              <a:buClr>
                <a:schemeClr val="lt1"/>
              </a:buClr>
              <a:buSzPts val="1700"/>
              <a:buFont typeface="Times New Roman"/>
              <a:buNone/>
            </a:pPr>
            <a:endParaRPr lang="en-US" sz="1600" i="0" dirty="0">
              <a:solidFill>
                <a:schemeClr val="tx1"/>
              </a:solidFill>
              <a:effectLst/>
              <a:latin typeface="Times New Roman" panose="02020603050405020304" pitchFamily="18" charset="0"/>
              <a:cs typeface="Times New Roman" panose="02020603050405020304" pitchFamily="18" charset="0"/>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dirty="0">
              <a:solidFill>
                <a:schemeClr val="tx1"/>
              </a:solidFill>
              <a:latin typeface="Times New Roman" panose="02020603050405020304" pitchFamily="18" charset="0"/>
              <a:cs typeface="Times New Roman" panose="02020603050405020304" pitchFamily="18" charset="0"/>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i="0" dirty="0">
              <a:solidFill>
                <a:schemeClr val="tx1"/>
              </a:solidFill>
              <a:effectLst/>
              <a:latin typeface="Times New Roman" panose="02020603050405020304" pitchFamily="18" charset="0"/>
              <a:cs typeface="Times New Roman" panose="02020603050405020304" pitchFamily="18" charset="0"/>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dirty="0">
              <a:solidFill>
                <a:schemeClr val="tx1"/>
              </a:solidFill>
              <a:latin typeface="Times New Roman" panose="02020603050405020304" pitchFamily="18" charset="0"/>
              <a:cs typeface="Times New Roman" panose="02020603050405020304" pitchFamily="18" charset="0"/>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i="0" dirty="0">
              <a:solidFill>
                <a:schemeClr val="tx1"/>
              </a:solidFill>
              <a:effectLst/>
              <a:latin typeface="Times New Roman" panose="02020603050405020304" pitchFamily="18" charset="0"/>
              <a:cs typeface="Times New Roman" panose="02020603050405020304" pitchFamily="18" charset="0"/>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i="0" dirty="0">
              <a:solidFill>
                <a:schemeClr val="tx1"/>
              </a:solidFill>
              <a:effectLst/>
              <a:latin typeface="Times New Roman" panose="02020603050405020304" pitchFamily="18" charset="0"/>
              <a:cs typeface="Times New Roman" panose="02020603050405020304" pitchFamily="18" charset="0"/>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228600" algn="just" rtl="0">
              <a:lnSpc>
                <a:spcPct val="100000"/>
              </a:lnSpc>
              <a:spcBef>
                <a:spcPts val="0"/>
              </a:spcBef>
              <a:spcAft>
                <a:spcPts val="0"/>
              </a:spcAft>
              <a:buClr>
                <a:schemeClr val="lt1"/>
              </a:buClr>
              <a:buSzPts val="1700"/>
              <a:buFont typeface="Times New Roman"/>
              <a:buNone/>
            </a:pPr>
            <a:endParaRPr lang="en-US" sz="160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228600" algn="just" rtl="0">
              <a:lnSpc>
                <a:spcPct val="100000"/>
              </a:lnSpc>
              <a:spcBef>
                <a:spcPts val="0"/>
              </a:spcBef>
              <a:spcAft>
                <a:spcPts val="0"/>
              </a:spcAft>
              <a:buClr>
                <a:schemeClr val="lt1"/>
              </a:buClr>
              <a:buSzPts val="1700"/>
              <a:buFont typeface="Times New Roman"/>
              <a:buNone/>
            </a:pPr>
            <a:endParaRPr sz="160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Arial"/>
              <a:ea typeface="Arial"/>
              <a:cs typeface="Arial"/>
              <a:sym typeface="Arial"/>
            </a:endParaRPr>
          </a:p>
        </p:txBody>
      </p:sp>
      <p:sp>
        <p:nvSpPr>
          <p:cNvPr id="106" name="Google Shape;106;p16"/>
          <p:cNvSpPr txBox="1"/>
          <p:nvPr/>
        </p:nvSpPr>
        <p:spPr>
          <a:xfrm>
            <a:off x="3244340" y="251988"/>
            <a:ext cx="2639485"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Existing Syste</a:t>
            </a:r>
            <a:r>
              <a:rPr lang="en-US" sz="1800" b="1" dirty="0">
                <a:solidFill>
                  <a:schemeClr val="dk1"/>
                </a:solidFill>
              </a:rPr>
              <a:t>m</a:t>
            </a:r>
            <a:endParaRPr sz="1800" b="0" i="0" u="none" strike="noStrike" cap="none" dirty="0">
              <a:solidFill>
                <a:schemeClr val="dk1"/>
              </a:solidFill>
              <a:latin typeface="Arial"/>
              <a:ea typeface="Arial"/>
              <a:cs typeface="Arial"/>
              <a:sym typeface="Arial"/>
            </a:endParaRPr>
          </a:p>
        </p:txBody>
      </p:sp>
      <p:pic>
        <p:nvPicPr>
          <p:cNvPr id="107" name="Google Shape;107;p16"/>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110" name="Google Shape;110;p16"/>
          <p:cNvPicPr preferRelativeResize="0"/>
          <p:nvPr/>
        </p:nvPicPr>
        <p:blipFill rotWithShape="1">
          <a:blip r:embed="rId4">
            <a:alphaModFix/>
          </a:blip>
          <a:srcRect/>
          <a:stretch/>
        </p:blipFill>
        <p:spPr>
          <a:xfrm>
            <a:off x="8327065" y="-14103"/>
            <a:ext cx="816935" cy="804742"/>
          </a:xfrm>
          <a:prstGeom prst="rect">
            <a:avLst/>
          </a:prstGeom>
          <a:noFill/>
          <a:ln>
            <a:noFill/>
          </a:ln>
        </p:spPr>
      </p:pic>
      <p:pic>
        <p:nvPicPr>
          <p:cNvPr id="5" name="Picture 2" descr="Python program to Random Story Generator Using The Python - Tkinter -  kashipara">
            <a:extLst>
              <a:ext uri="{FF2B5EF4-FFF2-40B4-BE49-F238E27FC236}">
                <a16:creationId xmlns:a16="http://schemas.microsoft.com/office/drawing/2014/main" id="{9894C198-C703-9E02-0EF4-9B5E942BD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2785319"/>
            <a:ext cx="5522142" cy="26038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18EF-7ECC-DE69-5054-D6886BD0E451}"/>
              </a:ext>
            </a:extLst>
          </p:cNvPr>
          <p:cNvSpPr>
            <a:spLocks noGrp="1"/>
          </p:cNvSpPr>
          <p:nvPr>
            <p:ph type="title"/>
          </p:nvPr>
        </p:nvSpPr>
        <p:spPr>
          <a:xfrm>
            <a:off x="0" y="1925"/>
            <a:ext cx="9144000" cy="572700"/>
          </a:xfrm>
          <a:solidFill>
            <a:srgbClr val="00B0F0"/>
          </a:solidFill>
        </p:spPr>
        <p:txBody>
          <a:bodyPr>
            <a:normAutofit fontScale="90000"/>
          </a:bodyPr>
          <a:lstStyle/>
          <a:p>
            <a:r>
              <a:rPr lang="en-CA" dirty="0"/>
              <a:t>                                   Proposed System</a:t>
            </a:r>
          </a:p>
        </p:txBody>
      </p:sp>
      <p:sp>
        <p:nvSpPr>
          <p:cNvPr id="4" name="Rectangle 1">
            <a:extLst>
              <a:ext uri="{FF2B5EF4-FFF2-40B4-BE49-F238E27FC236}">
                <a16:creationId xmlns:a16="http://schemas.microsoft.com/office/drawing/2014/main" id="{CAF09335-7CBE-D4E4-4C77-09F9675D18A6}"/>
              </a:ext>
            </a:extLst>
          </p:cNvPr>
          <p:cNvSpPr>
            <a:spLocks noGrp="1" noChangeArrowheads="1"/>
          </p:cNvSpPr>
          <p:nvPr>
            <p:ph type="body" idx="1"/>
          </p:nvPr>
        </p:nvSpPr>
        <p:spPr bwMode="auto">
          <a:xfrm>
            <a:off x="0" y="488950"/>
            <a:ext cx="9143999" cy="4740274"/>
          </a:xfrm>
          <a:prstGeom prst="rect">
            <a:avLst/>
          </a:prstGeom>
          <a:solidFill>
            <a:srgbClr val="00B0F0"/>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lgn="just"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Structure: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code is organized into functions for better readability and maintainability.</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separate function,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_ story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created to handle the story generation process.</a:t>
            </a:r>
          </a:p>
          <a:p>
            <a:pPr marL="285750" indent="-285750" algn="just"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 Improvements: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GUI includes a button ("Generate New Story") for users to generate a new random story interactively.</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text widget is cleared before inserting a new story to avoid appending stories.</a:t>
            </a:r>
          </a:p>
          <a:p>
            <a:pPr marL="285750" indent="-285750" algn="just"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Interaction: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now click the "Generate New Story" button to trigger the generation of a new story with shuffled plot points.</a:t>
            </a:r>
          </a:p>
          <a:p>
            <a:pPr marL="285750" indent="-285750" algn="just"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Comments and Documentation: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Comments are added to explain the purpose of functions and sections of code.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docstring is included for 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_ story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a:t>
            </a:r>
          </a:p>
          <a:p>
            <a:pPr marL="285750" indent="-285750" algn="just"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Styling: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font style for the text widget is changed to "Arial" for better compatibility and readability.</a:t>
            </a:r>
          </a:p>
          <a:p>
            <a:pPr marL="171450" indent="-171450" eaLnBrk="0" fontAlgn="base" hangingPunct="0">
              <a:lnSpc>
                <a:spcPct val="100000"/>
              </a:lnSpc>
              <a:spcBef>
                <a:spcPct val="0"/>
              </a:spcBef>
              <a:spcAft>
                <a:spcPct val="0"/>
              </a:spcAft>
              <a:buClrTx/>
              <a:buSzTx/>
            </a:pPr>
            <a:br>
              <a:rPr kumimoji="0" lang="en-US" altLang="en-US" sz="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71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25"/>
        <p:cNvGrpSpPr/>
        <p:nvPr/>
      </p:nvGrpSpPr>
      <p:grpSpPr>
        <a:xfrm>
          <a:off x="0" y="0"/>
          <a:ext cx="0" cy="0"/>
          <a:chOff x="0" y="0"/>
          <a:chExt cx="0" cy="0"/>
        </a:xfrm>
      </p:grpSpPr>
      <p:sp>
        <p:nvSpPr>
          <p:cNvPr id="126" name="Google Shape;126;p18"/>
          <p:cNvSpPr/>
          <p:nvPr/>
        </p:nvSpPr>
        <p:spPr>
          <a:xfrm>
            <a:off x="0" y="-37628"/>
            <a:ext cx="9144000" cy="5139965"/>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7" name="Google Shape;127;p18"/>
          <p:cNvSpPr/>
          <p:nvPr/>
        </p:nvSpPr>
        <p:spPr>
          <a:xfrm>
            <a:off x="8198039" y="1416"/>
            <a:ext cx="945961" cy="923299"/>
          </a:xfrm>
          <a:prstGeom prst="rect">
            <a:avLst/>
          </a:prstGeom>
          <a:solidFill>
            <a:schemeClr val="dk1"/>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18"/>
          <p:cNvSpPr txBox="1"/>
          <p:nvPr/>
        </p:nvSpPr>
        <p:spPr>
          <a:xfrm>
            <a:off x="1380705" y="77272"/>
            <a:ext cx="6880266"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ARCHITECTURE</a:t>
            </a:r>
            <a:endParaRPr sz="2400" b="1" i="0" u="none" strike="noStrike" cap="none">
              <a:solidFill>
                <a:schemeClr val="dk1"/>
              </a:solidFill>
              <a:latin typeface="Arial"/>
              <a:ea typeface="Arial"/>
              <a:cs typeface="Arial"/>
              <a:sym typeface="Arial"/>
            </a:endParaRPr>
          </a:p>
        </p:txBody>
      </p:sp>
      <p:pic>
        <p:nvPicPr>
          <p:cNvPr id="129" name="Google Shape;129;p18"/>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130" name="Google Shape;130;p18"/>
          <p:cNvPicPr preferRelativeResize="0"/>
          <p:nvPr/>
        </p:nvPicPr>
        <p:blipFill rotWithShape="1">
          <a:blip r:embed="rId4">
            <a:alphaModFix/>
          </a:blip>
          <a:srcRect/>
          <a:stretch/>
        </p:blipFill>
        <p:spPr>
          <a:xfrm>
            <a:off x="8323903" y="78468"/>
            <a:ext cx="694231" cy="769193"/>
          </a:xfrm>
          <a:prstGeom prst="rect">
            <a:avLst/>
          </a:prstGeom>
          <a:noFill/>
          <a:ln>
            <a:noFill/>
          </a:ln>
        </p:spPr>
      </p:pic>
      <p:sp>
        <p:nvSpPr>
          <p:cNvPr id="21" name="Rectangle 20">
            <a:extLst>
              <a:ext uri="{FF2B5EF4-FFF2-40B4-BE49-F238E27FC236}">
                <a16:creationId xmlns:a16="http://schemas.microsoft.com/office/drawing/2014/main" id="{1019C1FB-45BA-D697-214B-90D78B013851}"/>
              </a:ext>
            </a:extLst>
          </p:cNvPr>
          <p:cNvSpPr/>
          <p:nvPr/>
        </p:nvSpPr>
        <p:spPr>
          <a:xfrm>
            <a:off x="1029632" y="743483"/>
            <a:ext cx="1444761" cy="102400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2">
                    <a:lumMod val="10000"/>
                    <a:lumOff val="90000"/>
                  </a:schemeClr>
                </a:solidFill>
                <a:effectLst/>
                <a:ea typeface="Calibri" panose="020F0502020204030204" pitchFamily="34" charset="0"/>
                <a:cs typeface="Times New Roman" panose="02020603050405020304" pitchFamily="18" charset="0"/>
              </a:rPr>
              <a:t>User interface </a:t>
            </a:r>
            <a:endParaRPr lang="en-CA" sz="1100" kern="100" dirty="0">
              <a:solidFill>
                <a:schemeClr val="bg2">
                  <a:lumMod val="10000"/>
                  <a:lumOff val="90000"/>
                </a:schemeClr>
              </a:solidFill>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4434E580-2AE9-7496-C0D7-15ED1BF4C7D1}"/>
              </a:ext>
            </a:extLst>
          </p:cNvPr>
          <p:cNvSpPr/>
          <p:nvPr/>
        </p:nvSpPr>
        <p:spPr>
          <a:xfrm>
            <a:off x="3327495" y="804634"/>
            <a:ext cx="1543050" cy="90170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Input processing </a:t>
            </a:r>
            <a:endParaRPr lang="en-CA" sz="1100" kern="100">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D5FBDEEB-48F0-F5DD-49F2-264F53BFD44E}"/>
              </a:ext>
            </a:extLst>
          </p:cNvPr>
          <p:cNvSpPr/>
          <p:nvPr/>
        </p:nvSpPr>
        <p:spPr>
          <a:xfrm>
            <a:off x="5588000" y="823684"/>
            <a:ext cx="1511300" cy="88265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Theme and setting module</a:t>
            </a:r>
            <a:endParaRPr lang="en-CA" sz="1100" kern="100" dirty="0">
              <a:effectLst/>
              <a:ea typeface="Calibri" panose="020F0502020204030204" pitchFamily="34" charset="0"/>
              <a:cs typeface="Times New Roman" panose="02020603050405020304" pitchFamily="18" charset="0"/>
            </a:endParaRPr>
          </a:p>
        </p:txBody>
      </p:sp>
      <p:sp>
        <p:nvSpPr>
          <p:cNvPr id="25" name="Oval 24">
            <a:extLst>
              <a:ext uri="{FF2B5EF4-FFF2-40B4-BE49-F238E27FC236}">
                <a16:creationId xmlns:a16="http://schemas.microsoft.com/office/drawing/2014/main" id="{42FDF57B-B844-5BCC-EB9F-9F4CA67E1EF8}"/>
              </a:ext>
            </a:extLst>
          </p:cNvPr>
          <p:cNvSpPr/>
          <p:nvPr/>
        </p:nvSpPr>
        <p:spPr>
          <a:xfrm>
            <a:off x="5753100" y="2417763"/>
            <a:ext cx="1181100" cy="10795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Character module </a:t>
            </a:r>
            <a:endParaRPr lang="en-CA" sz="1100" kern="100">
              <a:effectLst/>
              <a:ea typeface="Calibri" panose="020F0502020204030204" pitchFamily="34" charset="0"/>
              <a:cs typeface="Times New Roman" panose="02020603050405020304" pitchFamily="18" charset="0"/>
            </a:endParaRPr>
          </a:p>
        </p:txBody>
      </p:sp>
      <p:sp>
        <p:nvSpPr>
          <p:cNvPr id="26" name="Oval 25">
            <a:extLst>
              <a:ext uri="{FF2B5EF4-FFF2-40B4-BE49-F238E27FC236}">
                <a16:creationId xmlns:a16="http://schemas.microsoft.com/office/drawing/2014/main" id="{5721F5FA-5604-37A0-6D2E-7281374E82D3}"/>
              </a:ext>
            </a:extLst>
          </p:cNvPr>
          <p:cNvSpPr/>
          <p:nvPr/>
        </p:nvSpPr>
        <p:spPr>
          <a:xfrm>
            <a:off x="4464844" y="3497167"/>
            <a:ext cx="1200150" cy="1143000"/>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Plot Generation </a:t>
            </a:r>
            <a:endParaRPr lang="en-CA" sz="1100" kern="100" dirty="0">
              <a:effectLst/>
              <a:ea typeface="Calibri" panose="020F0502020204030204" pitchFamily="34" charset="0"/>
              <a:cs typeface="Times New Roman" panose="02020603050405020304" pitchFamily="18" charset="0"/>
            </a:endParaRPr>
          </a:p>
        </p:txBody>
      </p:sp>
      <p:sp>
        <p:nvSpPr>
          <p:cNvPr id="27" name="Oval 26">
            <a:extLst>
              <a:ext uri="{FF2B5EF4-FFF2-40B4-BE49-F238E27FC236}">
                <a16:creationId xmlns:a16="http://schemas.microsoft.com/office/drawing/2014/main" id="{7E6464CE-D0EB-1062-6662-115DF08B77B3}"/>
              </a:ext>
            </a:extLst>
          </p:cNvPr>
          <p:cNvSpPr/>
          <p:nvPr/>
        </p:nvSpPr>
        <p:spPr>
          <a:xfrm>
            <a:off x="2654395" y="3499082"/>
            <a:ext cx="1346200" cy="122121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Dialogue Generation </a:t>
            </a:r>
            <a:endParaRPr lang="en-CA" sz="1100" kern="100" dirty="0">
              <a:effectLst/>
              <a:ea typeface="Calibri" panose="020F0502020204030204" pitchFamily="34"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212444CD-0402-5DEA-386E-3EF9C2B3F9C2}"/>
              </a:ext>
            </a:extLst>
          </p:cNvPr>
          <p:cNvSpPr/>
          <p:nvPr/>
        </p:nvSpPr>
        <p:spPr>
          <a:xfrm>
            <a:off x="1129696" y="3122517"/>
            <a:ext cx="1060450" cy="749300"/>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Error handling </a:t>
            </a:r>
            <a:endParaRPr lang="en-CA" sz="1100" kern="100" dirty="0">
              <a:effectLst/>
              <a:ea typeface="Calibri" panose="020F0502020204030204" pitchFamily="34" charset="0"/>
              <a:cs typeface="Times New Roman" panose="02020603050405020304" pitchFamily="18" charset="0"/>
            </a:endParaRPr>
          </a:p>
        </p:txBody>
      </p:sp>
      <p:sp>
        <p:nvSpPr>
          <p:cNvPr id="29" name="Rectangle: Top Corners Snipped 28">
            <a:extLst>
              <a:ext uri="{FF2B5EF4-FFF2-40B4-BE49-F238E27FC236}">
                <a16:creationId xmlns:a16="http://schemas.microsoft.com/office/drawing/2014/main" id="{1BC9DECC-B97C-CD7D-4646-E34BB040989E}"/>
              </a:ext>
            </a:extLst>
          </p:cNvPr>
          <p:cNvSpPr/>
          <p:nvPr/>
        </p:nvSpPr>
        <p:spPr>
          <a:xfrm>
            <a:off x="1221771" y="1938484"/>
            <a:ext cx="876300" cy="755650"/>
          </a:xfrm>
          <a:prstGeom prst="snip2Same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Data storage </a:t>
            </a:r>
            <a:endParaRPr lang="en-CA" sz="1100" kern="100">
              <a:effectLst/>
              <a:ea typeface="Calibri" panose="020F0502020204030204" pitchFamily="34" charset="0"/>
              <a:cs typeface="Times New Roman" panose="02020603050405020304" pitchFamily="18" charset="0"/>
            </a:endParaRPr>
          </a:p>
        </p:txBody>
      </p:sp>
      <p:sp>
        <p:nvSpPr>
          <p:cNvPr id="30" name="Arrow: Right 29">
            <a:extLst>
              <a:ext uri="{FF2B5EF4-FFF2-40B4-BE49-F238E27FC236}">
                <a16:creationId xmlns:a16="http://schemas.microsoft.com/office/drawing/2014/main" id="{180C9155-AC3D-2329-80CF-4215B0E9C90E}"/>
              </a:ext>
            </a:extLst>
          </p:cNvPr>
          <p:cNvSpPr/>
          <p:nvPr/>
        </p:nvSpPr>
        <p:spPr>
          <a:xfrm>
            <a:off x="2688638" y="1248971"/>
            <a:ext cx="457200" cy="15875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31" name="Arrow: Right 30">
            <a:extLst>
              <a:ext uri="{FF2B5EF4-FFF2-40B4-BE49-F238E27FC236}">
                <a16:creationId xmlns:a16="http://schemas.microsoft.com/office/drawing/2014/main" id="{1362F7FB-8808-8BF9-D5D7-5757CD989CB2}"/>
              </a:ext>
            </a:extLst>
          </p:cNvPr>
          <p:cNvSpPr/>
          <p:nvPr/>
        </p:nvSpPr>
        <p:spPr>
          <a:xfrm>
            <a:off x="4962714" y="1236673"/>
            <a:ext cx="457200" cy="15875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32" name="Arrow: Right 31">
            <a:extLst>
              <a:ext uri="{FF2B5EF4-FFF2-40B4-BE49-F238E27FC236}">
                <a16:creationId xmlns:a16="http://schemas.microsoft.com/office/drawing/2014/main" id="{A7183979-C673-6777-9FEC-4EDE7E3745F4}"/>
              </a:ext>
            </a:extLst>
          </p:cNvPr>
          <p:cNvSpPr/>
          <p:nvPr/>
        </p:nvSpPr>
        <p:spPr>
          <a:xfrm rot="12564329">
            <a:off x="2114740" y="4016989"/>
            <a:ext cx="457200" cy="15875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33" name="Arrow: Right 32">
            <a:extLst>
              <a:ext uri="{FF2B5EF4-FFF2-40B4-BE49-F238E27FC236}">
                <a16:creationId xmlns:a16="http://schemas.microsoft.com/office/drawing/2014/main" id="{DD7E5C39-9C6A-DF13-B0DE-8C22FA43021F}"/>
              </a:ext>
            </a:extLst>
          </p:cNvPr>
          <p:cNvSpPr/>
          <p:nvPr/>
        </p:nvSpPr>
        <p:spPr>
          <a:xfrm rot="10800000">
            <a:off x="4000595" y="3943402"/>
            <a:ext cx="457200" cy="15875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34" name="Arrow: Right 33">
            <a:extLst>
              <a:ext uri="{FF2B5EF4-FFF2-40B4-BE49-F238E27FC236}">
                <a16:creationId xmlns:a16="http://schemas.microsoft.com/office/drawing/2014/main" id="{2CE548DD-6D4A-AE8B-EA96-0358A29D9F1A}"/>
              </a:ext>
            </a:extLst>
          </p:cNvPr>
          <p:cNvSpPr/>
          <p:nvPr/>
        </p:nvSpPr>
        <p:spPr>
          <a:xfrm rot="8199754">
            <a:off x="5480447" y="3437167"/>
            <a:ext cx="457200" cy="15875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35" name="Arrow: Right 34">
            <a:extLst>
              <a:ext uri="{FF2B5EF4-FFF2-40B4-BE49-F238E27FC236}">
                <a16:creationId xmlns:a16="http://schemas.microsoft.com/office/drawing/2014/main" id="{DD4B0581-E97F-68E5-A528-3338F605787E}"/>
              </a:ext>
            </a:extLst>
          </p:cNvPr>
          <p:cNvSpPr/>
          <p:nvPr/>
        </p:nvSpPr>
        <p:spPr>
          <a:xfrm rot="5400000">
            <a:off x="6115050" y="1994704"/>
            <a:ext cx="457200" cy="15875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36" name="Arrow: Right 35">
            <a:extLst>
              <a:ext uri="{FF2B5EF4-FFF2-40B4-BE49-F238E27FC236}">
                <a16:creationId xmlns:a16="http://schemas.microsoft.com/office/drawing/2014/main" id="{0A9AF7C4-AF17-59B0-1C32-B5A4E15DC38A}"/>
              </a:ext>
            </a:extLst>
          </p:cNvPr>
          <p:cNvSpPr/>
          <p:nvPr/>
        </p:nvSpPr>
        <p:spPr>
          <a:xfrm rot="16200000">
            <a:off x="1464357" y="2814258"/>
            <a:ext cx="391128" cy="18813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dirty="0"/>
          </a:p>
        </p:txBody>
      </p:sp>
      <p:sp>
        <p:nvSpPr>
          <p:cNvPr id="37" name="Plaque 36">
            <a:extLst>
              <a:ext uri="{FF2B5EF4-FFF2-40B4-BE49-F238E27FC236}">
                <a16:creationId xmlns:a16="http://schemas.microsoft.com/office/drawing/2014/main" id="{E888C48D-1CB2-ED59-6358-984EA2A41EDD}"/>
              </a:ext>
            </a:extLst>
          </p:cNvPr>
          <p:cNvSpPr/>
          <p:nvPr/>
        </p:nvSpPr>
        <p:spPr>
          <a:xfrm>
            <a:off x="3293758" y="2103039"/>
            <a:ext cx="1511300" cy="1168400"/>
          </a:xfrm>
          <a:prstGeom prst="plaqu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Random story generator using python </a:t>
            </a:r>
            <a:endParaRPr lang="en-CA" sz="1100" kern="1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45"/>
        <p:cNvGrpSpPr/>
        <p:nvPr/>
      </p:nvGrpSpPr>
      <p:grpSpPr>
        <a:xfrm>
          <a:off x="0" y="0"/>
          <a:ext cx="0" cy="0"/>
          <a:chOff x="0" y="0"/>
          <a:chExt cx="0" cy="0"/>
        </a:xfrm>
      </p:grpSpPr>
      <p:sp>
        <p:nvSpPr>
          <p:cNvPr id="146" name="Google Shape;146;p19"/>
          <p:cNvSpPr/>
          <p:nvPr/>
        </p:nvSpPr>
        <p:spPr>
          <a:xfrm>
            <a:off x="0" y="0"/>
            <a:ext cx="9144000" cy="5139965"/>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 name="Google Shape;147;p19"/>
          <p:cNvSpPr/>
          <p:nvPr/>
        </p:nvSpPr>
        <p:spPr>
          <a:xfrm>
            <a:off x="8198039" y="1416"/>
            <a:ext cx="945961" cy="923299"/>
          </a:xfrm>
          <a:prstGeom prst="rect">
            <a:avLst/>
          </a:prstGeom>
          <a:solidFill>
            <a:schemeClr val="dk1"/>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8" name="Google Shape;148;p19"/>
          <p:cNvSpPr txBox="1"/>
          <p:nvPr/>
        </p:nvSpPr>
        <p:spPr>
          <a:xfrm>
            <a:off x="1380705" y="77272"/>
            <a:ext cx="6880266"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Arial"/>
                <a:ea typeface="Arial"/>
                <a:cs typeface="Arial"/>
                <a:sym typeface="Arial"/>
              </a:rPr>
              <a:t>Design </a:t>
            </a:r>
            <a:endParaRPr sz="2400" b="1" i="0" u="none" strike="noStrike" cap="none" dirty="0">
              <a:solidFill>
                <a:schemeClr val="dk1"/>
              </a:solidFill>
              <a:latin typeface="Arial"/>
              <a:ea typeface="Arial"/>
              <a:cs typeface="Arial"/>
              <a:sym typeface="Arial"/>
            </a:endParaRPr>
          </a:p>
        </p:txBody>
      </p:sp>
      <p:pic>
        <p:nvPicPr>
          <p:cNvPr id="149" name="Google Shape;149;p19"/>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150" name="Google Shape;150;p19"/>
          <p:cNvPicPr preferRelativeResize="0"/>
          <p:nvPr/>
        </p:nvPicPr>
        <p:blipFill rotWithShape="1">
          <a:blip r:embed="rId4">
            <a:alphaModFix/>
          </a:blip>
          <a:srcRect/>
          <a:stretch/>
        </p:blipFill>
        <p:spPr>
          <a:xfrm>
            <a:off x="8323903" y="78468"/>
            <a:ext cx="694231" cy="769193"/>
          </a:xfrm>
          <a:prstGeom prst="rect">
            <a:avLst/>
          </a:prstGeom>
          <a:noFill/>
          <a:ln>
            <a:noFill/>
          </a:ln>
        </p:spPr>
      </p:pic>
      <p:pic>
        <p:nvPicPr>
          <p:cNvPr id="157" name="Google Shape;157;p19"/>
          <p:cNvPicPr preferRelativeResize="0"/>
          <p:nvPr/>
        </p:nvPicPr>
        <p:blipFill>
          <a:blip r:embed="rId5"/>
          <a:srcRect/>
          <a:stretch/>
        </p:blipFill>
        <p:spPr>
          <a:xfrm>
            <a:off x="1229450" y="924715"/>
            <a:ext cx="6388257" cy="34579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61"/>
        <p:cNvGrpSpPr/>
        <p:nvPr/>
      </p:nvGrpSpPr>
      <p:grpSpPr>
        <a:xfrm>
          <a:off x="0" y="0"/>
          <a:ext cx="0" cy="0"/>
          <a:chOff x="0" y="0"/>
          <a:chExt cx="0" cy="0"/>
        </a:xfrm>
      </p:grpSpPr>
      <p:sp>
        <p:nvSpPr>
          <p:cNvPr id="162" name="Google Shape;162;p20"/>
          <p:cNvSpPr/>
          <p:nvPr/>
        </p:nvSpPr>
        <p:spPr>
          <a:xfrm>
            <a:off x="0" y="-34375"/>
            <a:ext cx="9144000" cy="5143500"/>
          </a:xfrm>
          <a:prstGeom prst="rect">
            <a:avLst/>
          </a:prstGeom>
          <a:solidFill>
            <a:srgbClr val="00B0F0"/>
          </a:solidFill>
          <a:ln w="25400" cap="flat" cmpd="sng">
            <a:solidFill>
              <a:srgbClr val="003F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3" name="Google Shape;163;p20"/>
          <p:cNvSpPr txBox="1"/>
          <p:nvPr/>
        </p:nvSpPr>
        <p:spPr>
          <a:xfrm>
            <a:off x="3252257" y="239469"/>
            <a:ext cx="2639485"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C</a:t>
            </a:r>
            <a:r>
              <a:rPr lang="en-US" sz="1800" b="1" dirty="0">
                <a:solidFill>
                  <a:schemeClr val="dk1"/>
                </a:solidFill>
              </a:rPr>
              <a:t>oding</a:t>
            </a:r>
            <a:endParaRPr sz="1800" b="0" i="0" u="none" strike="noStrike" cap="none" dirty="0">
              <a:solidFill>
                <a:schemeClr val="dk1"/>
              </a:solidFill>
              <a:latin typeface="Arial"/>
              <a:ea typeface="Arial"/>
              <a:cs typeface="Arial"/>
              <a:sym typeface="Arial"/>
            </a:endParaRPr>
          </a:p>
        </p:txBody>
      </p:sp>
      <p:pic>
        <p:nvPicPr>
          <p:cNvPr id="164" name="Google Shape;164;p20"/>
          <p:cNvPicPr preferRelativeResize="0"/>
          <p:nvPr/>
        </p:nvPicPr>
        <p:blipFill rotWithShape="1">
          <a:blip r:embed="rId3">
            <a:alphaModFix/>
          </a:blip>
          <a:srcRect/>
          <a:stretch/>
        </p:blipFill>
        <p:spPr>
          <a:xfrm>
            <a:off x="0" y="2289"/>
            <a:ext cx="801100" cy="801100"/>
          </a:xfrm>
          <a:prstGeom prst="rect">
            <a:avLst/>
          </a:prstGeom>
          <a:noFill/>
          <a:ln>
            <a:noFill/>
          </a:ln>
        </p:spPr>
      </p:pic>
      <p:pic>
        <p:nvPicPr>
          <p:cNvPr id="166" name="Google Shape;166;p20"/>
          <p:cNvPicPr preferRelativeResize="0"/>
          <p:nvPr/>
        </p:nvPicPr>
        <p:blipFill rotWithShape="1">
          <a:blip r:embed="rId4">
            <a:alphaModFix/>
          </a:blip>
          <a:srcRect/>
          <a:stretch/>
        </p:blipFill>
        <p:spPr>
          <a:xfrm>
            <a:off x="8327065" y="-14103"/>
            <a:ext cx="816935" cy="804742"/>
          </a:xfrm>
          <a:prstGeom prst="rect">
            <a:avLst/>
          </a:prstGeom>
          <a:noFill/>
          <a:ln>
            <a:noFill/>
          </a:ln>
        </p:spPr>
      </p:pic>
      <p:pic>
        <p:nvPicPr>
          <p:cNvPr id="167" name="Google Shape;167;p20"/>
          <p:cNvPicPr preferRelativeResize="0"/>
          <p:nvPr/>
        </p:nvPicPr>
        <p:blipFill>
          <a:blip r:embed="rId5"/>
          <a:srcRect/>
          <a:stretch/>
        </p:blipFill>
        <p:spPr>
          <a:xfrm>
            <a:off x="622979" y="1715973"/>
            <a:ext cx="3721064" cy="2111412"/>
          </a:xfrm>
          <a:prstGeom prst="rect">
            <a:avLst/>
          </a:prstGeom>
          <a:noFill/>
          <a:ln>
            <a:noFill/>
          </a:ln>
        </p:spPr>
      </p:pic>
      <p:pic>
        <p:nvPicPr>
          <p:cNvPr id="168" name="Google Shape;168;p20"/>
          <p:cNvPicPr preferRelativeResize="0"/>
          <p:nvPr/>
        </p:nvPicPr>
        <p:blipFill>
          <a:blip r:embed="rId6"/>
          <a:srcRect/>
          <a:stretch/>
        </p:blipFill>
        <p:spPr>
          <a:xfrm>
            <a:off x="5097853" y="1499152"/>
            <a:ext cx="2866904" cy="2545054"/>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1138</Words>
  <Application>Microsoft Office PowerPoint</Application>
  <PresentationFormat>On-screen Show (16:9)</PresentationFormat>
  <Paragraphs>170</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Söhne</vt:lpstr>
      <vt:lpstr>system-ui</vt:lpstr>
      <vt:lpstr>Wingdings</vt:lpstr>
      <vt:lpstr>Times New Roman</vt:lpstr>
      <vt:lpstr>Poppins Light</vt:lpstr>
      <vt:lpstr>Arial</vt:lpstr>
      <vt:lpstr>Simple Dark</vt:lpstr>
      <vt:lpstr>PowerPoint Presentation</vt:lpstr>
      <vt:lpstr>PowerPoint Presentation</vt:lpstr>
      <vt:lpstr>PowerPoint Presentation</vt:lpstr>
      <vt:lpstr>Hardware and Software Requirements </vt:lpstr>
      <vt:lpstr>PowerPoint Presentation</vt:lpstr>
      <vt:lpstr>                                   Proposed System</vt:lpstr>
      <vt:lpstr>PowerPoint Presentation</vt:lpstr>
      <vt:lpstr>PowerPoint Presentation</vt:lpstr>
      <vt:lpstr>PowerPoint Presentation</vt:lpstr>
      <vt:lpstr>PowerPoint Presentation</vt:lpstr>
      <vt:lpstr>                                   Testing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Venati</dc:creator>
  <cp:lastModifiedBy>Jayanth Venati</cp:lastModifiedBy>
  <cp:revision>3</cp:revision>
  <dcterms:modified xsi:type="dcterms:W3CDTF">2023-12-01T09:10:09Z</dcterms:modified>
</cp:coreProperties>
</file>